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8" r:id="rId3"/>
    <p:sldId id="260" r:id="rId4"/>
    <p:sldId id="261" r:id="rId5"/>
    <p:sldId id="262" r:id="rId6"/>
    <p:sldId id="263" r:id="rId7"/>
    <p:sldId id="257" r:id="rId8"/>
    <p:sldId id="259" r:id="rId9"/>
    <p:sldId id="265" r:id="rId10"/>
    <p:sldId id="264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55CED-D99E-456D-89C9-7C77D8CD5A51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EE9C35-20BF-41D7-81CE-BC1BD07D659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55CED-D99E-456D-89C9-7C77D8CD5A51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EE9C35-20BF-41D7-81CE-BC1BD07D659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55CED-D99E-456D-89C9-7C77D8CD5A51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EE9C35-20BF-41D7-81CE-BC1BD07D659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55CED-D99E-456D-89C9-7C77D8CD5A51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EE9C35-20BF-41D7-81CE-BC1BD07D659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55CED-D99E-456D-89C9-7C77D8CD5A51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EE9C35-20BF-41D7-81CE-BC1BD07D659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55CED-D99E-456D-89C9-7C77D8CD5A51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EE9C35-20BF-41D7-81CE-BC1BD07D659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55CED-D99E-456D-89C9-7C77D8CD5A51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EE9C35-20BF-41D7-81CE-BC1BD07D659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55CED-D99E-456D-89C9-7C77D8CD5A51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EE9C35-20BF-41D7-81CE-BC1BD07D659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55CED-D99E-456D-89C9-7C77D8CD5A51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EE9C35-20BF-41D7-81CE-BC1BD07D659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55CED-D99E-456D-89C9-7C77D8CD5A51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EE9C35-20BF-41D7-81CE-BC1BD07D659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55CED-D99E-456D-89C9-7C77D8CD5A51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EE9C35-20BF-41D7-81CE-BC1BD07D659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955CED-D99E-456D-89C9-7C77D8CD5A51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EE9C35-20BF-41D7-81CE-BC1BD07D659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00250" y="5214938"/>
            <a:ext cx="5665788" cy="1239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1" name="Rectangle 6"/>
          <p:cNvSpPr>
            <a:spLocks noChangeArrowheads="1"/>
          </p:cNvSpPr>
          <p:nvPr/>
        </p:nvSpPr>
        <p:spPr bwMode="auto">
          <a:xfrm>
            <a:off x="2643188" y="1071563"/>
            <a:ext cx="2761140" cy="738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b="1" dirty="0" smtClean="0"/>
              <a:t>07 </a:t>
            </a:r>
            <a:r>
              <a:rPr lang="cs-CZ" b="1" dirty="0" smtClean="0"/>
              <a:t>Domácí ptáci</a:t>
            </a:r>
            <a:endParaRPr lang="cs-CZ" dirty="0"/>
          </a:p>
          <a:p>
            <a:pPr algn="ctr"/>
            <a:r>
              <a:rPr lang="cs-CZ" sz="2400" b="1" dirty="0" smtClean="0"/>
              <a:t>VY_32_INOVACE_07</a:t>
            </a:r>
            <a:endParaRPr lang="cs-CZ" sz="2400" b="1" dirty="0"/>
          </a:p>
        </p:txBody>
      </p:sp>
      <p:sp>
        <p:nvSpPr>
          <p:cNvPr id="2052" name="Text Box 7"/>
          <p:cNvSpPr txBox="1">
            <a:spLocks noChangeArrowheads="1"/>
          </p:cNvSpPr>
          <p:nvPr/>
        </p:nvSpPr>
        <p:spPr bwMode="auto">
          <a:xfrm>
            <a:off x="642910" y="2571744"/>
            <a:ext cx="8064500" cy="24006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 b="1" dirty="0"/>
              <a:t>autor:</a:t>
            </a:r>
            <a:r>
              <a:rPr lang="cs-CZ" dirty="0"/>
              <a:t>		</a:t>
            </a:r>
            <a:r>
              <a:rPr lang="cs-CZ" sz="1200" dirty="0"/>
              <a:t>Mgr. Jana Kobylková</a:t>
            </a:r>
          </a:p>
          <a:p>
            <a:pPr>
              <a:spcBef>
                <a:spcPct val="50000"/>
              </a:spcBef>
            </a:pPr>
            <a:r>
              <a:rPr lang="cs-CZ" sz="1200" b="1" dirty="0"/>
              <a:t>identifikace:</a:t>
            </a:r>
            <a:r>
              <a:rPr lang="cs-CZ" sz="1200" dirty="0"/>
              <a:t>		</a:t>
            </a:r>
            <a:r>
              <a:rPr lang="cs-CZ" sz="1200" smtClean="0"/>
              <a:t>B3- </a:t>
            </a:r>
            <a:r>
              <a:rPr lang="cs-CZ" sz="1200" smtClean="0"/>
              <a:t>07</a:t>
            </a:r>
            <a:endParaRPr lang="cs-CZ" sz="1200" dirty="0"/>
          </a:p>
          <a:p>
            <a:pPr>
              <a:spcBef>
                <a:spcPct val="50000"/>
              </a:spcBef>
            </a:pPr>
            <a:r>
              <a:rPr lang="cs-CZ" sz="1200" b="1" dirty="0"/>
              <a:t>třída:</a:t>
            </a:r>
            <a:r>
              <a:rPr lang="cs-CZ" sz="1200" dirty="0"/>
              <a:t>		2.</a:t>
            </a:r>
          </a:p>
          <a:p>
            <a:pPr>
              <a:spcBef>
                <a:spcPct val="50000"/>
              </a:spcBef>
            </a:pPr>
            <a:r>
              <a:rPr lang="cs-CZ" sz="1200" b="1" dirty="0"/>
              <a:t>předmět:</a:t>
            </a:r>
            <a:r>
              <a:rPr lang="cs-CZ" sz="1200" dirty="0"/>
              <a:t>		Prvouka</a:t>
            </a:r>
          </a:p>
          <a:p>
            <a:pPr>
              <a:spcBef>
                <a:spcPct val="50000"/>
              </a:spcBef>
            </a:pPr>
            <a:r>
              <a:rPr lang="cs-CZ" sz="1200" b="1" dirty="0"/>
              <a:t>anotace:</a:t>
            </a:r>
            <a:r>
              <a:rPr lang="cs-CZ" sz="1200" dirty="0"/>
              <a:t>		</a:t>
            </a:r>
            <a:r>
              <a:rPr lang="cs-CZ" sz="1200" dirty="0" smtClean="0"/>
              <a:t>První část výukového materiálu slouží k opakování učiva „Domácí ptáci “– samec, samice, mládě. 		Žáci si zopakují, čím se daní ptáci živí a proč je chováme.  </a:t>
            </a:r>
          </a:p>
          <a:p>
            <a:pPr>
              <a:spcBef>
                <a:spcPct val="50000"/>
              </a:spcBef>
            </a:pPr>
            <a:r>
              <a:rPr lang="cs-CZ" sz="1200" dirty="0"/>
              <a:t>	</a:t>
            </a:r>
            <a:r>
              <a:rPr lang="cs-CZ" sz="1200" dirty="0" smtClean="0"/>
              <a:t>	V další části žáci  spojují a vybírají vhodná slova, doplňují názvy mláďat., pozorují rozdíly mezi 		slepicí a husou.</a:t>
            </a:r>
            <a:endParaRPr lang="cs-CZ" sz="1200" dirty="0"/>
          </a:p>
          <a:p>
            <a:pPr>
              <a:spcBef>
                <a:spcPct val="50000"/>
              </a:spcBef>
            </a:pPr>
            <a:endParaRPr lang="cs-CZ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71538" y="214290"/>
            <a:ext cx="727795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6000" dirty="0" smtClean="0">
                <a:solidFill>
                  <a:srgbClr val="CC0066"/>
                </a:solidFill>
                <a:latin typeface="Times New Roman" pitchFamily="18" charset="0"/>
                <a:cs typeface="Times New Roman" pitchFamily="18" charset="0"/>
              </a:rPr>
              <a:t>Kohout - slepice - kuře</a:t>
            </a:r>
            <a:endParaRPr lang="cs-CZ" sz="6000" dirty="0">
              <a:solidFill>
                <a:srgbClr val="CC006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57818" y="1500174"/>
            <a:ext cx="3251211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Čím se živí?</a:t>
            </a:r>
          </a:p>
          <a:p>
            <a:pPr lvl="2"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trávou</a:t>
            </a:r>
          </a:p>
          <a:p>
            <a:pPr lvl="2">
              <a:buFont typeface="Wingdings" pitchFamily="2" charset="2"/>
              <a:buChar char="§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zrním</a:t>
            </a:r>
          </a:p>
          <a:p>
            <a:pPr lvl="2">
              <a:buFont typeface="Wingdings" pitchFamily="2" charset="2"/>
              <a:buChar char="§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hmyzem</a:t>
            </a:r>
          </a:p>
          <a:p>
            <a:pPr lvl="2"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červy</a:t>
            </a:r>
          </a:p>
          <a:p>
            <a:pPr lvl="2">
              <a:buFont typeface="Wingdings" pitchFamily="2" charset="2"/>
              <a:buChar char="§"/>
            </a:pP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57818" y="4357694"/>
            <a:ext cx="3286148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Proč je chováme ?</a:t>
            </a:r>
          </a:p>
          <a:p>
            <a:pPr lvl="2">
              <a:buFont typeface="Wingdings" pitchFamily="2" charset="2"/>
              <a:buChar char="§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vejce</a:t>
            </a:r>
          </a:p>
          <a:p>
            <a:pPr lvl="2"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maso</a:t>
            </a:r>
          </a:p>
          <a:p>
            <a:endParaRPr lang="cs-CZ" dirty="0"/>
          </a:p>
        </p:txBody>
      </p:sp>
      <p:pic>
        <p:nvPicPr>
          <p:cNvPr id="1026" name="Picture 2" descr="C:\Users\Projektor\AppData\Local\Microsoft\Windows\Temporary Internet Files\Content.IE5\PNVXNOW5\MP900180494[1].jpg"/>
          <p:cNvPicPr>
            <a:picLocks noChangeAspect="1" noChangeArrowheads="1"/>
          </p:cNvPicPr>
          <p:nvPr/>
        </p:nvPicPr>
        <p:blipFill>
          <a:blip r:embed="rId2"/>
          <a:srcRect r="9315"/>
          <a:stretch>
            <a:fillRect/>
          </a:stretch>
        </p:blipFill>
        <p:spPr bwMode="auto">
          <a:xfrm>
            <a:off x="500034" y="1857364"/>
            <a:ext cx="5031276" cy="3643338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0" y="5857892"/>
            <a:ext cx="9144000" cy="83099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Kur  domácí</a:t>
            </a:r>
            <a:endParaRPr lang="cs-CZ" sz="4800" dirty="0">
              <a:solidFill>
                <a:srgbClr val="FF0066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71472" y="214290"/>
            <a:ext cx="798167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6000" dirty="0" smtClean="0">
                <a:solidFill>
                  <a:srgbClr val="CC0066"/>
                </a:solidFill>
                <a:latin typeface="Times New Roman" pitchFamily="18" charset="0"/>
                <a:cs typeface="Times New Roman" pitchFamily="18" charset="0"/>
              </a:rPr>
              <a:t>Kačer – kachna - kachně </a:t>
            </a:r>
            <a:endParaRPr lang="cs-CZ" sz="6000" dirty="0">
              <a:solidFill>
                <a:srgbClr val="CC006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86380" y="1428736"/>
            <a:ext cx="3251211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Čím se živí?</a:t>
            </a:r>
          </a:p>
          <a:p>
            <a:pPr lvl="2"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trávou</a:t>
            </a:r>
          </a:p>
          <a:p>
            <a:pPr lvl="2">
              <a:buFont typeface="Wingdings" pitchFamily="2" charset="2"/>
              <a:buChar char="§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vodními      </a:t>
            </a:r>
          </a:p>
          <a:p>
            <a:pPr lvl="2"/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rostlinami</a:t>
            </a:r>
          </a:p>
          <a:p>
            <a:pPr lvl="2">
              <a:buFont typeface="Wingdings" pitchFamily="2" charset="2"/>
              <a:buChar char="§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hmyzem</a:t>
            </a:r>
          </a:p>
          <a:p>
            <a:pPr lvl="2"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červy</a:t>
            </a:r>
          </a:p>
          <a:p>
            <a:pPr lvl="2">
              <a:buFont typeface="Wingdings" pitchFamily="2" charset="2"/>
              <a:buChar char="§"/>
            </a:pP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429256" y="4500570"/>
            <a:ext cx="3286148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Proč je chováme ?</a:t>
            </a:r>
          </a:p>
          <a:p>
            <a:pPr lvl="2">
              <a:buFont typeface="Wingdings" pitchFamily="2" charset="2"/>
              <a:buChar char="§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peří</a:t>
            </a:r>
          </a:p>
          <a:p>
            <a:pPr lvl="2"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maso</a:t>
            </a:r>
          </a:p>
          <a:p>
            <a:endParaRPr lang="cs-CZ" dirty="0"/>
          </a:p>
        </p:txBody>
      </p:sp>
      <p:pic>
        <p:nvPicPr>
          <p:cNvPr id="2050" name="Picture 2" descr="C:\Users\Projektor\AppData\Local\Microsoft\Windows\Temporary Internet Files\Content.IE5\NDS11M1L\MP900182547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4" y="1785926"/>
            <a:ext cx="5143536" cy="3429024"/>
          </a:xfrm>
          <a:prstGeom prst="rect">
            <a:avLst/>
          </a:prstGeom>
          <a:noFill/>
        </p:spPr>
      </p:pic>
      <p:sp>
        <p:nvSpPr>
          <p:cNvPr id="19" name="TextovéPole 18"/>
          <p:cNvSpPr txBox="1"/>
          <p:nvPr/>
        </p:nvSpPr>
        <p:spPr>
          <a:xfrm>
            <a:off x="0" y="5857892"/>
            <a:ext cx="9144000" cy="83099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Kachna  domácí</a:t>
            </a:r>
            <a:endParaRPr lang="cs-CZ" sz="4800" dirty="0">
              <a:solidFill>
                <a:srgbClr val="FF0066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71472" y="214290"/>
            <a:ext cx="734528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6000" dirty="0" smtClean="0">
                <a:solidFill>
                  <a:srgbClr val="CC0066"/>
                </a:solidFill>
                <a:latin typeface="Times New Roman" pitchFamily="18" charset="0"/>
                <a:cs typeface="Times New Roman" pitchFamily="18" charset="0"/>
              </a:rPr>
              <a:t>Houser – husa – house </a:t>
            </a:r>
            <a:endParaRPr lang="cs-CZ" sz="6000" dirty="0">
              <a:solidFill>
                <a:srgbClr val="CC006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29256" y="1785926"/>
            <a:ext cx="3251211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Čím se živí?</a:t>
            </a:r>
          </a:p>
          <a:p>
            <a:pPr lvl="2"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rostlinnou     	stravou</a:t>
            </a:r>
          </a:p>
          <a:p>
            <a:pPr lvl="2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( tráva, kopřivy…)</a:t>
            </a:r>
          </a:p>
          <a:p>
            <a:pPr lvl="2"/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lvl="2"/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500694" y="4000504"/>
            <a:ext cx="3286148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Proč je chováme ?</a:t>
            </a:r>
          </a:p>
          <a:p>
            <a:pPr lvl="2">
              <a:buFont typeface="Wingdings" pitchFamily="2" charset="2"/>
              <a:buChar char="§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peří</a:t>
            </a:r>
          </a:p>
          <a:p>
            <a:pPr lvl="2"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maso, sádlo</a:t>
            </a:r>
          </a:p>
          <a:p>
            <a:pPr lvl="2"/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8" name="Picture 2" descr="C:\Users\Projektor\AppData\Local\Microsoft\Windows\Temporary Internet Files\Content.IE5\YHIGNTG8\MP900406520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596" y="1714488"/>
            <a:ext cx="5145546" cy="3786214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0" y="5857892"/>
            <a:ext cx="9144000" cy="83099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Husa  domácí</a:t>
            </a:r>
            <a:endParaRPr lang="cs-CZ" sz="4800" dirty="0">
              <a:solidFill>
                <a:srgbClr val="FF0066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857224" y="214290"/>
            <a:ext cx="702147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>
                <a:solidFill>
                  <a:srgbClr val="CC0066"/>
                </a:solidFill>
                <a:latin typeface="Times New Roman" pitchFamily="18" charset="0"/>
                <a:cs typeface="Times New Roman" pitchFamily="18" charset="0"/>
              </a:rPr>
              <a:t>Krocan – krůta - krůtě</a:t>
            </a:r>
            <a:endParaRPr lang="cs-CZ" sz="6000" dirty="0">
              <a:solidFill>
                <a:srgbClr val="CC006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29256" y="1785926"/>
            <a:ext cx="3251211" cy="32008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Čím se živí?</a:t>
            </a:r>
          </a:p>
          <a:p>
            <a:pPr lvl="2"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trávou</a:t>
            </a:r>
          </a:p>
          <a:p>
            <a:pPr lvl="2"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zrním</a:t>
            </a:r>
          </a:p>
          <a:p>
            <a:pPr lvl="2"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hmyzem</a:t>
            </a:r>
          </a:p>
          <a:p>
            <a:pPr lvl="2"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červy</a:t>
            </a:r>
          </a:p>
          <a:p>
            <a:pPr algn="ctr"/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2"/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lvl="2"/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572132" y="4286256"/>
            <a:ext cx="3286148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Proč je chováme ?</a:t>
            </a:r>
          </a:p>
          <a:p>
            <a:pPr lvl="2">
              <a:buFont typeface="Wingdings" pitchFamily="2" charset="2"/>
              <a:buChar char="§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maso</a:t>
            </a:r>
          </a:p>
          <a:p>
            <a:pPr lvl="2"/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4102" name="Picture 6" descr="C:\Users\Projektor\AppData\Local\Microsoft\Windows\Temporary Internet Files\Content.IE5\YHIGNTG8\MP900446411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2071678"/>
            <a:ext cx="5072098" cy="3286148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0" y="5857892"/>
            <a:ext cx="9144000" cy="83099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Krocan  domácí</a:t>
            </a:r>
            <a:endParaRPr lang="cs-CZ" sz="4800" dirty="0">
              <a:solidFill>
                <a:srgbClr val="FF0066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14282" y="214290"/>
            <a:ext cx="878687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>
                <a:solidFill>
                  <a:srgbClr val="CC0066"/>
                </a:solidFill>
                <a:latin typeface="Times New Roman" pitchFamily="18" charset="0"/>
                <a:cs typeface="Times New Roman" pitchFamily="18" charset="0"/>
              </a:rPr>
              <a:t>Holub – holubice – holoubě </a:t>
            </a:r>
            <a:endParaRPr lang="cs-CZ" sz="6000" dirty="0">
              <a:solidFill>
                <a:srgbClr val="CC006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892789" y="2071678"/>
            <a:ext cx="3251211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Čím se živí?</a:t>
            </a:r>
          </a:p>
          <a:p>
            <a:pPr lvl="2"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zrním</a:t>
            </a:r>
          </a:p>
          <a:p>
            <a:pPr algn="ctr"/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2"/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lvl="2"/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429256" y="3643314"/>
            <a:ext cx="3714744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     Proč je chováme ?</a:t>
            </a:r>
          </a:p>
          <a:p>
            <a:pPr lvl="2">
              <a:buFont typeface="Wingdings" pitchFamily="2" charset="2"/>
              <a:buChar char="§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pro okrasu </a:t>
            </a:r>
          </a:p>
          <a:p>
            <a:pPr lvl="2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( dříve pro maso</a:t>
            </a:r>
          </a:p>
          <a:p>
            <a:pPr lvl="2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 na doručování pošty)</a:t>
            </a:r>
          </a:p>
          <a:p>
            <a:endParaRPr lang="cs-CZ" dirty="0"/>
          </a:p>
        </p:txBody>
      </p:sp>
      <p:pic>
        <p:nvPicPr>
          <p:cNvPr id="5122" name="Picture 2" descr="C:\Users\Projektor\AppData\Local\Microsoft\Windows\Temporary Internet Files\Content.IE5\YAC3WQFQ\MP900434136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348" y="1643050"/>
            <a:ext cx="4984760" cy="3739724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0" y="5857892"/>
            <a:ext cx="9144000" cy="83099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Holub  domácí</a:t>
            </a:r>
            <a:endParaRPr lang="cs-CZ" sz="4800" dirty="0">
              <a:solidFill>
                <a:srgbClr val="FF0066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1274463" y="428604"/>
            <a:ext cx="6595075" cy="830997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800" dirty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do k sobě patří? Spojte: 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85852" y="1785926"/>
            <a:ext cx="2440092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Slepice</a:t>
            </a:r>
          </a:p>
          <a:p>
            <a:endParaRPr lang="cs-CZ" sz="1000" dirty="0" smtClean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48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Husa</a:t>
            </a:r>
          </a:p>
          <a:p>
            <a:endParaRPr lang="cs-CZ" sz="1000" dirty="0" smtClean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48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Krůta</a:t>
            </a:r>
          </a:p>
          <a:p>
            <a:endParaRPr lang="cs-CZ" sz="1000" dirty="0" smtClean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48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Holubice</a:t>
            </a:r>
          </a:p>
          <a:p>
            <a:endParaRPr lang="cs-CZ" sz="1000" dirty="0" smtClean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48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Kachna</a:t>
            </a:r>
            <a:endParaRPr lang="cs-CZ" sz="48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500694" y="1857364"/>
            <a:ext cx="1959191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houser</a:t>
            </a:r>
          </a:p>
          <a:p>
            <a:endParaRPr lang="cs-CZ" sz="1000" dirty="0" smtClean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4800" dirty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48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rocan</a:t>
            </a:r>
          </a:p>
          <a:p>
            <a:endParaRPr lang="cs-CZ" sz="1000" dirty="0" smtClean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4800" dirty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48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ohout</a:t>
            </a:r>
          </a:p>
          <a:p>
            <a:endParaRPr lang="cs-CZ" sz="1000" dirty="0" smtClean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4800" dirty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48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ačer</a:t>
            </a:r>
          </a:p>
          <a:p>
            <a:endParaRPr lang="cs-CZ" sz="1000" dirty="0" smtClean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48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holub</a:t>
            </a:r>
            <a:endParaRPr lang="cs-CZ" sz="48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274463" y="428604"/>
            <a:ext cx="6341801" cy="830997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Doplňte  názvy  mláďat: 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14283" y="1857364"/>
            <a:ext cx="8929718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Kohout -	slepice -	_________</a:t>
            </a:r>
          </a:p>
          <a:p>
            <a:endParaRPr lang="cs-CZ" sz="1000" dirty="0" smtClean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4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Kačer -		kachna -	_________</a:t>
            </a:r>
          </a:p>
          <a:p>
            <a:endParaRPr lang="cs-CZ" sz="1000" dirty="0" smtClean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4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Houser -	husa -		_________</a:t>
            </a:r>
          </a:p>
          <a:p>
            <a:endParaRPr lang="cs-CZ" sz="1000" dirty="0" smtClean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4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Krocan -	krůta -		_________</a:t>
            </a:r>
          </a:p>
          <a:p>
            <a:endParaRPr lang="cs-CZ" sz="1000" dirty="0" smtClean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4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Holub -	holubice -	_________	</a:t>
            </a:r>
            <a:endParaRPr lang="cs-CZ" sz="4800" dirty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Projektor\AppData\Local\Microsoft\Windows\Temporary Internet Files\Content.IE5\G6EK19EX\MC90019221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29256" y="1928802"/>
            <a:ext cx="3000396" cy="3827213"/>
          </a:xfrm>
          <a:prstGeom prst="rect">
            <a:avLst/>
          </a:prstGeom>
          <a:noFill/>
        </p:spPr>
      </p:pic>
      <p:pic>
        <p:nvPicPr>
          <p:cNvPr id="3" name="Picture 5" descr="C:\Users\Projektor\AppData\Local\Microsoft\Windows\Temporary Internet Files\Content.IE5\UIG1W4PH\MC90003851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142976" y="2071678"/>
            <a:ext cx="2428892" cy="3479667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642910" y="428604"/>
            <a:ext cx="7869537" cy="120032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Podívejte se na nohu slepice a nohu husy </a:t>
            </a:r>
          </a:p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a řekněte, jaký je mezi nimi rozdíl: 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357166"/>
            <a:ext cx="9144000" cy="83099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800" dirty="0" err="1" smtClean="0">
                <a:latin typeface="Times New Roman" pitchFamily="18" charset="0"/>
                <a:cs typeface="Times New Roman" pitchFamily="18" charset="0"/>
              </a:rPr>
              <a:t>Skrtněte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 slova, která do vět nepatří: 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1643050"/>
            <a:ext cx="9029203" cy="48628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Slepice a kohout žijí v </a:t>
            </a:r>
            <a:r>
              <a:rPr lang="cs-CZ" sz="40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travníku</a:t>
            </a:r>
            <a:r>
              <a:rPr lang="cs-CZ" sz="4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kurníku.</a:t>
            </a:r>
          </a:p>
          <a:p>
            <a:pPr algn="ctr"/>
            <a:endParaRPr lang="cs-CZ" sz="1000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4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Samec kachny venkovní domácí </a:t>
            </a:r>
          </a:p>
          <a:p>
            <a:pPr algn="ctr"/>
            <a:r>
              <a:rPr lang="cs-CZ" sz="4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se  nazývá kačer.</a:t>
            </a:r>
          </a:p>
          <a:p>
            <a:pPr algn="ctr"/>
            <a:endParaRPr lang="cs-CZ" sz="1000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4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Dříve se k doručování pošty používali </a:t>
            </a:r>
          </a:p>
          <a:p>
            <a:pPr algn="ctr"/>
            <a:r>
              <a:rPr lang="cs-CZ" sz="4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holubi krocani.</a:t>
            </a:r>
          </a:p>
          <a:p>
            <a:pPr algn="ctr"/>
            <a:endParaRPr lang="cs-CZ" sz="1000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40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Husa má kratší delší krk než kachna.</a:t>
            </a:r>
          </a:p>
          <a:p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2492896"/>
            <a:ext cx="52552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Citace: použité ilustrace: galerie Microsoft PowerPoint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792716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</TotalTime>
  <Words>230</Words>
  <Application>Microsoft Office PowerPoint</Application>
  <PresentationFormat>Předvádění na obrazovce (4:3)</PresentationFormat>
  <Paragraphs>98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Domácí  ptáci</dc:title>
  <dc:creator>Projektor</dc:creator>
  <cp:lastModifiedBy>Projektor</cp:lastModifiedBy>
  <cp:revision>13</cp:revision>
  <dcterms:created xsi:type="dcterms:W3CDTF">2012-04-22T18:42:12Z</dcterms:created>
  <dcterms:modified xsi:type="dcterms:W3CDTF">2012-06-08T20:00:52Z</dcterms:modified>
</cp:coreProperties>
</file>