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71" r:id="rId4"/>
    <p:sldId id="272" r:id="rId5"/>
    <p:sldId id="273" r:id="rId6"/>
    <p:sldId id="259" r:id="rId7"/>
    <p:sldId id="266" r:id="rId8"/>
    <p:sldId id="262" r:id="rId9"/>
    <p:sldId id="263" r:id="rId10"/>
    <p:sldId id="264" r:id="rId11"/>
    <p:sldId id="274" r:id="rId12"/>
    <p:sldId id="267" r:id="rId13"/>
    <p:sldId id="27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0000FF"/>
    <a:srgbClr val="FF6699"/>
    <a:srgbClr val="66FFCC"/>
    <a:srgbClr val="5FC164"/>
    <a:srgbClr val="6FB1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62" d="100"/>
          <a:sy n="62" d="100"/>
        </p:scale>
        <p:origin x="-15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591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433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016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938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040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868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87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478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260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013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463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126F9-CFD0-45F9-AA5C-E2D36853CD7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535A9-40D0-4A59-80EA-9A8BF71682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014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637690" y="1071325"/>
            <a:ext cx="31860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08  Jaro – stěhovaví a stálí ptáci</a:t>
            </a:r>
            <a:endParaRPr lang="cs-CZ" dirty="0"/>
          </a:p>
          <a:p>
            <a:pPr algn="ctr"/>
            <a:r>
              <a:rPr lang="cs-CZ" sz="2400" b="1" dirty="0" smtClean="0"/>
              <a:t>VY_32_INOVACE_08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582678" y="2564904"/>
            <a:ext cx="8064500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B3-08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Prvouka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Tento výukový materiál přibližuje dětem život stálých a tažných ptáků. Žáci si připomenou,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kteří ptáci tráví zimu u nás a kteří odlétají, získají více informací  o životě čápa bílého,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vlaštovky obecné a kukačky obecné.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Na závěr si získané vědomosti  společně zopakují.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780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2452" y="191683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Ptáci na jaře</a:t>
            </a:r>
            <a:endParaRPr lang="cs-CZ" sz="7200" dirty="0">
              <a:solidFill>
                <a:srgbClr val="00B05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0" y="0"/>
            <a:ext cx="9144000" cy="1538515"/>
            <a:chOff x="0" y="246742"/>
            <a:chExt cx="9144000" cy="1538515"/>
          </a:xfrm>
        </p:grpSpPr>
        <p:pic>
          <p:nvPicPr>
            <p:cNvPr id="8" name="Picture 2" descr="C:\Users\Projektor\AppData\Local\Microsoft\Windows\Temporary Internet Files\Content.IE5\LWZG0AQB\MP900438933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35" b="36099"/>
            <a:stretch/>
          </p:blipFill>
          <p:spPr bwMode="auto">
            <a:xfrm flipH="1">
              <a:off x="0" y="246742"/>
              <a:ext cx="2254326" cy="15385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Projektor\AppData\Local\Microsoft\Windows\Temporary Internet Files\Content.IE5\LWZG0AQB\MP900438933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35" b="36099"/>
            <a:stretch/>
          </p:blipFill>
          <p:spPr bwMode="auto">
            <a:xfrm rot="10800000" flipH="1" flipV="1">
              <a:off x="2254326" y="246743"/>
              <a:ext cx="2254326" cy="15385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Projektor\AppData\Local\Microsoft\Windows\Temporary Internet Files\Content.IE5\LWZG0AQB\MP900438933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35" b="36099"/>
            <a:stretch/>
          </p:blipFill>
          <p:spPr bwMode="auto">
            <a:xfrm flipH="1">
              <a:off x="4508652" y="246743"/>
              <a:ext cx="2254326" cy="1538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Projektor\AppData\Local\Microsoft\Windows\Temporary Internet Files\Content.IE5\LWZG0AQB\MP900438933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335" b="36099"/>
            <a:stretch/>
          </p:blipFill>
          <p:spPr bwMode="auto">
            <a:xfrm rot="10800000" flipH="1" flipV="1">
              <a:off x="6735370" y="246743"/>
              <a:ext cx="2408630" cy="1538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Projektor\AppData\Local\Microsoft\Windows\Temporary Internet Files\Content.IE5\V3YIPP6X\MP900386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68267">
            <a:off x="6506621" y="4432579"/>
            <a:ext cx="2441311" cy="174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0260" y="3573016"/>
            <a:ext cx="7056784" cy="266429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Příroda na jaře je plná proměn. Nejen, že všechno  krásně kvete</a:t>
            </a:r>
            <a:br>
              <a:rPr lang="cs-CZ" sz="3600" dirty="0" smtClean="0">
                <a:solidFill>
                  <a:srgbClr val="92D050"/>
                </a:solidFill>
              </a:rPr>
            </a:br>
            <a:r>
              <a:rPr lang="cs-CZ" sz="3600" dirty="0" smtClean="0">
                <a:solidFill>
                  <a:srgbClr val="92D050"/>
                </a:solidFill>
              </a:rPr>
              <a:t>a zelená se, ale také se začíná ozývat ptačí zpěv. </a:t>
            </a:r>
            <a:endParaRPr lang="cs-CZ" sz="3600" dirty="0">
              <a:solidFill>
                <a:srgbClr val="92D050"/>
              </a:solidFill>
            </a:endParaRPr>
          </a:p>
        </p:txBody>
      </p:sp>
      <p:pic>
        <p:nvPicPr>
          <p:cNvPr id="18" name="Picture 2" descr="C:\Users\Projektor\AppData\Local\Microsoft\Windows\Temporary Internet Files\Content.IE5\NDS11M1L\MP900422692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0" t="41681" r="8379" b="9999"/>
          <a:stretch/>
        </p:blipFill>
        <p:spPr bwMode="auto">
          <a:xfrm>
            <a:off x="3518052" y="755731"/>
            <a:ext cx="1981200" cy="156556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52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541965" y="620688"/>
            <a:ext cx="7920880" cy="338437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000" dirty="0" smtClean="0">
                <a:solidFill>
                  <a:srgbClr val="92D050"/>
                </a:solidFill>
              </a:rPr>
              <a:t>Někteří ptáci u nás </a:t>
            </a:r>
            <a:r>
              <a:rPr lang="cs-CZ" sz="4000" dirty="0" smtClean="0">
                <a:solidFill>
                  <a:srgbClr val="92D050"/>
                </a:solidFill>
              </a:rPr>
              <a:t>přezimují, </a:t>
            </a:r>
            <a:endParaRPr lang="cs-CZ" sz="4000" dirty="0" smtClean="0">
              <a:solidFill>
                <a:srgbClr val="92D050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92D050"/>
                </a:solidFill>
              </a:rPr>
              <a:t>tráví </a:t>
            </a:r>
            <a:r>
              <a:rPr lang="cs-CZ" sz="4000" dirty="0" smtClean="0">
                <a:solidFill>
                  <a:srgbClr val="92D050"/>
                </a:solidFill>
              </a:rPr>
              <a:t>zimu v naší vlasti.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Říkáme jim stálí ptáci.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Které ptáky jste mohli vidět v zimě u krmítka?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406945" y="3840316"/>
            <a:ext cx="2242239" cy="2486345"/>
            <a:chOff x="1220368" y="2345538"/>
            <a:chExt cx="2403701" cy="2811654"/>
          </a:xfrm>
        </p:grpSpPr>
        <p:sp>
          <p:nvSpPr>
            <p:cNvPr id="4" name="Obdélník 3"/>
            <p:cNvSpPr/>
            <p:nvPr/>
          </p:nvSpPr>
          <p:spPr>
            <a:xfrm>
              <a:off x="2231739" y="3335765"/>
              <a:ext cx="360040" cy="182142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691679" y="2530611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3108980" y="2528899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1714539" y="332098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 rot="2481913">
              <a:off x="2208610" y="2350760"/>
              <a:ext cx="1415459" cy="457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 rot="18980200">
              <a:off x="1220368" y="234553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pic>
        <p:nvPicPr>
          <p:cNvPr id="10" name="Picture 3" descr="C:\Users\Projektor\AppData\Local\Microsoft\Windows\Temporary Internet Files\Content.IE5\X2C6737N\MC9003318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552" y="3563262"/>
            <a:ext cx="458013" cy="44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rojektor\AppData\Local\Microsoft\Windows\Temporary Internet Files\Content.IE5\X2C6737N\MC9003318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166" y="3243466"/>
            <a:ext cx="451136" cy="43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rojektor\AppData\Local\Microsoft\Windows\Temporary Internet Files\Content.IE5\X2C6737N\MC9003318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918" y="3460278"/>
            <a:ext cx="451136" cy="43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601674" y="4366943"/>
            <a:ext cx="1243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sýkora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18873" y="5393677"/>
            <a:ext cx="1185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straka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2556" y="5042273"/>
            <a:ext cx="673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hýl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04054" y="4749885"/>
            <a:ext cx="733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6408734" y="3874822"/>
            <a:ext cx="12951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vrabec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34124" y="5873222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ledňáček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56318" y="5063972"/>
            <a:ext cx="1117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drozd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" name="Picture 3" descr="C:\Users\Projektor\AppData\Local\Microsoft\Windows\Temporary Internet Files\Content.IE5\X2C6737N\MC9003318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945" y="3358317"/>
            <a:ext cx="458013" cy="44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6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400000" y="3290353"/>
            <a:ext cx="2403701" cy="2811654"/>
            <a:chOff x="1220368" y="2345538"/>
            <a:chExt cx="2403701" cy="2811654"/>
          </a:xfrm>
        </p:grpSpPr>
        <p:sp>
          <p:nvSpPr>
            <p:cNvPr id="3" name="Obdélník 2"/>
            <p:cNvSpPr/>
            <p:nvPr/>
          </p:nvSpPr>
          <p:spPr>
            <a:xfrm>
              <a:off x="2231739" y="3335765"/>
              <a:ext cx="360040" cy="182142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691679" y="2530611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3108980" y="2528899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1714539" y="332098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 rot="2481913">
              <a:off x="2208610" y="2350760"/>
              <a:ext cx="1415459" cy="457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 rot="18980200">
              <a:off x="1220368" y="234553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248413" y="230212"/>
            <a:ext cx="7121693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 zimě jim lidé sypali do krmítka potravu.</a:t>
            </a:r>
            <a:r>
              <a:rPr lang="cs-CZ" sz="3200" dirty="0"/>
              <a:t> </a:t>
            </a:r>
            <a:endParaRPr lang="cs-CZ" sz="3200" dirty="0" smtClean="0"/>
          </a:p>
          <a:p>
            <a:pPr algn="ctr"/>
            <a:r>
              <a:rPr lang="cs-CZ" sz="2800" dirty="0" smtClean="0"/>
              <a:t>Škrtněte</a:t>
            </a:r>
            <a:r>
              <a:rPr lang="cs-CZ" sz="2800" dirty="0"/>
              <a:t>, co </a:t>
            </a:r>
            <a:r>
              <a:rPr lang="cs-CZ" sz="2800" dirty="0" smtClean="0"/>
              <a:t>pro ptáky není vhodné. </a:t>
            </a:r>
            <a:endParaRPr lang="cs-CZ" sz="2800" dirty="0"/>
          </a:p>
          <a:p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132859" y="3846609"/>
            <a:ext cx="1008112" cy="595632"/>
            <a:chOff x="6444208" y="2636912"/>
            <a:chExt cx="1008112" cy="595632"/>
          </a:xfrm>
          <a:solidFill>
            <a:srgbClr val="FFC000"/>
          </a:solidFill>
        </p:grpSpPr>
        <p:sp>
          <p:nvSpPr>
            <p:cNvPr id="22" name="Ohnutý pruh 21"/>
            <p:cNvSpPr/>
            <p:nvPr/>
          </p:nvSpPr>
          <p:spPr>
            <a:xfrm>
              <a:off x="6444208" y="2636912"/>
              <a:ext cx="1008112" cy="595632"/>
            </a:xfrm>
            <a:prstGeom prst="blockArc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444208" y="2874215"/>
              <a:ext cx="1008112" cy="127077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660232" y="2800519"/>
              <a:ext cx="648072" cy="71984"/>
            </a:xfrm>
            <a:prstGeom prst="ellips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Obdélník 30"/>
          <p:cNvSpPr/>
          <p:nvPr/>
        </p:nvSpPr>
        <p:spPr>
          <a:xfrm>
            <a:off x="416102" y="1568474"/>
            <a:ext cx="16646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čokoláda</a:t>
            </a:r>
            <a:endParaRPr lang="cs-CZ" sz="3200" dirty="0"/>
          </a:p>
        </p:txBody>
      </p:sp>
      <p:sp>
        <p:nvSpPr>
          <p:cNvPr id="32" name="Obdélník 31"/>
          <p:cNvSpPr/>
          <p:nvPr/>
        </p:nvSpPr>
        <p:spPr>
          <a:xfrm>
            <a:off x="683977" y="2729149"/>
            <a:ext cx="9450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oves</a:t>
            </a:r>
            <a:endParaRPr lang="cs-CZ" sz="3200" dirty="0"/>
          </a:p>
        </p:txBody>
      </p:sp>
      <p:sp>
        <p:nvSpPr>
          <p:cNvPr id="33" name="Obdélník 32"/>
          <p:cNvSpPr/>
          <p:nvPr/>
        </p:nvSpPr>
        <p:spPr>
          <a:xfrm>
            <a:off x="5244034" y="2153248"/>
            <a:ext cx="15929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kukuřice</a:t>
            </a:r>
            <a:endParaRPr lang="cs-CZ" sz="3200" dirty="0"/>
          </a:p>
        </p:txBody>
      </p:sp>
      <p:sp>
        <p:nvSpPr>
          <p:cNvPr id="34" name="Obdélník 33"/>
          <p:cNvSpPr/>
          <p:nvPr/>
        </p:nvSpPr>
        <p:spPr>
          <a:xfrm>
            <a:off x="5119877" y="5051303"/>
            <a:ext cx="3794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slunečnicová semínka</a:t>
            </a:r>
            <a:endParaRPr lang="cs-CZ" sz="3200" dirty="0"/>
          </a:p>
        </p:txBody>
      </p:sp>
      <p:sp>
        <p:nvSpPr>
          <p:cNvPr id="35" name="Obdélník 34"/>
          <p:cNvSpPr/>
          <p:nvPr/>
        </p:nvSpPr>
        <p:spPr>
          <a:xfrm>
            <a:off x="5919207" y="2833570"/>
            <a:ext cx="1638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žvýkačky</a:t>
            </a:r>
            <a:endParaRPr lang="cs-CZ" sz="3200" dirty="0"/>
          </a:p>
        </p:txBody>
      </p:sp>
      <p:sp>
        <p:nvSpPr>
          <p:cNvPr id="36" name="Obdélník 35"/>
          <p:cNvSpPr/>
          <p:nvPr/>
        </p:nvSpPr>
        <p:spPr>
          <a:xfrm>
            <a:off x="7188892" y="3626214"/>
            <a:ext cx="14506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pšenice</a:t>
            </a:r>
            <a:endParaRPr lang="cs-CZ" sz="3200" dirty="0"/>
          </a:p>
        </p:txBody>
      </p:sp>
      <p:sp>
        <p:nvSpPr>
          <p:cNvPr id="37" name="Obdélník 36"/>
          <p:cNvSpPr/>
          <p:nvPr/>
        </p:nvSpPr>
        <p:spPr>
          <a:xfrm>
            <a:off x="495352" y="4802218"/>
            <a:ext cx="8963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mák</a:t>
            </a:r>
            <a:endParaRPr lang="cs-CZ" sz="3200" dirty="0"/>
          </a:p>
        </p:txBody>
      </p:sp>
      <p:sp>
        <p:nvSpPr>
          <p:cNvPr id="38" name="Obdélník 37"/>
          <p:cNvSpPr/>
          <p:nvPr/>
        </p:nvSpPr>
        <p:spPr>
          <a:xfrm>
            <a:off x="1758711" y="3849601"/>
            <a:ext cx="11302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proso</a:t>
            </a:r>
            <a:endParaRPr lang="cs-CZ" sz="3200" dirty="0"/>
          </a:p>
        </p:txBody>
      </p:sp>
      <p:sp>
        <p:nvSpPr>
          <p:cNvPr id="39" name="Obdélník 38"/>
          <p:cNvSpPr/>
          <p:nvPr/>
        </p:nvSpPr>
        <p:spPr>
          <a:xfrm>
            <a:off x="5682808" y="4069123"/>
            <a:ext cx="14151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oplatky</a:t>
            </a:r>
            <a:endParaRPr lang="cs-CZ" sz="3200" dirty="0"/>
          </a:p>
        </p:txBody>
      </p:sp>
      <p:sp>
        <p:nvSpPr>
          <p:cNvPr id="40" name="Obdélník 39"/>
          <p:cNvSpPr/>
          <p:nvPr/>
        </p:nvSpPr>
        <p:spPr>
          <a:xfrm>
            <a:off x="2135653" y="5094606"/>
            <a:ext cx="16756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ptačí zob</a:t>
            </a:r>
            <a:endParaRPr lang="cs-CZ" sz="3200" dirty="0"/>
          </a:p>
        </p:txBody>
      </p:sp>
      <p:sp>
        <p:nvSpPr>
          <p:cNvPr id="41" name="Obdélník 40"/>
          <p:cNvSpPr/>
          <p:nvPr/>
        </p:nvSpPr>
        <p:spPr>
          <a:xfrm>
            <a:off x="2491424" y="3183038"/>
            <a:ext cx="9641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řízek</a:t>
            </a:r>
            <a:endParaRPr lang="cs-CZ" sz="3200" dirty="0"/>
          </a:p>
        </p:txBody>
      </p:sp>
      <p:sp>
        <p:nvSpPr>
          <p:cNvPr id="42" name="Obdélník 41"/>
          <p:cNvSpPr/>
          <p:nvPr/>
        </p:nvSpPr>
        <p:spPr>
          <a:xfrm>
            <a:off x="6546819" y="1549505"/>
            <a:ext cx="1582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zmrzlina</a:t>
            </a:r>
            <a:endParaRPr lang="cs-CZ" sz="3200" dirty="0"/>
          </a:p>
        </p:txBody>
      </p:sp>
      <p:sp>
        <p:nvSpPr>
          <p:cNvPr id="43" name="Obdélník 42"/>
          <p:cNvSpPr/>
          <p:nvPr/>
        </p:nvSpPr>
        <p:spPr>
          <a:xfrm>
            <a:off x="3216420" y="1568472"/>
            <a:ext cx="13097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ořechy</a:t>
            </a:r>
            <a:endParaRPr lang="cs-CZ" sz="3200" dirty="0"/>
          </a:p>
        </p:txBody>
      </p:sp>
      <p:sp>
        <p:nvSpPr>
          <p:cNvPr id="44" name="Obdélník 43"/>
          <p:cNvSpPr/>
          <p:nvPr/>
        </p:nvSpPr>
        <p:spPr>
          <a:xfrm>
            <a:off x="1653728" y="2292925"/>
            <a:ext cx="25056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kynuté </a:t>
            </a:r>
            <a:r>
              <a:rPr lang="cs-CZ" sz="3200" dirty="0">
                <a:solidFill>
                  <a:srgbClr val="00B050"/>
                </a:solidFill>
              </a:rPr>
              <a:t>pečivo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943551" y="230212"/>
            <a:ext cx="7588889" cy="10385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67518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420204" y="3298529"/>
            <a:ext cx="2403701" cy="2811654"/>
            <a:chOff x="1220368" y="2345538"/>
            <a:chExt cx="2403701" cy="2811654"/>
          </a:xfrm>
        </p:grpSpPr>
        <p:sp>
          <p:nvSpPr>
            <p:cNvPr id="3" name="Obdélník 2"/>
            <p:cNvSpPr/>
            <p:nvPr/>
          </p:nvSpPr>
          <p:spPr>
            <a:xfrm>
              <a:off x="2231739" y="3335765"/>
              <a:ext cx="360040" cy="182142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691679" y="2530611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3108980" y="2528899"/>
              <a:ext cx="45719" cy="8640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1714539" y="332098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 rot="2481913">
              <a:off x="2208610" y="2350760"/>
              <a:ext cx="1415459" cy="457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 rot="18980200">
              <a:off x="1220368" y="2345538"/>
              <a:ext cx="1394441" cy="720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34578" y="268824"/>
            <a:ext cx="5338043" cy="1077218"/>
            <a:chOff x="1609682" y="5825912"/>
            <a:chExt cx="6984776" cy="1077218"/>
          </a:xfrm>
        </p:grpSpPr>
        <p:sp>
          <p:nvSpPr>
            <p:cNvPr id="17" name="TextovéPole 16"/>
            <p:cNvSpPr txBox="1"/>
            <p:nvPr/>
          </p:nvSpPr>
          <p:spPr>
            <a:xfrm>
              <a:off x="2742932" y="5825912"/>
              <a:ext cx="3964547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Takhle  je  to  správně. </a:t>
              </a:r>
            </a:p>
            <a:p>
              <a:endParaRPr lang="cs-CZ" sz="32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609682" y="5825912"/>
              <a:ext cx="6984776" cy="584775"/>
            </a:xfrm>
            <a:prstGeom prst="rect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205210" y="3854785"/>
            <a:ext cx="1008112" cy="595632"/>
            <a:chOff x="6444208" y="2636912"/>
            <a:chExt cx="1008112" cy="595632"/>
          </a:xfrm>
          <a:solidFill>
            <a:srgbClr val="FFC000"/>
          </a:solidFill>
        </p:grpSpPr>
        <p:sp>
          <p:nvSpPr>
            <p:cNvPr id="22" name="Ohnutý pruh 21"/>
            <p:cNvSpPr/>
            <p:nvPr/>
          </p:nvSpPr>
          <p:spPr>
            <a:xfrm>
              <a:off x="6444208" y="2636912"/>
              <a:ext cx="1008112" cy="595632"/>
            </a:xfrm>
            <a:prstGeom prst="blockArc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444208" y="2874215"/>
              <a:ext cx="1008112" cy="127077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660232" y="2800519"/>
              <a:ext cx="648072" cy="71984"/>
            </a:xfrm>
            <a:prstGeom prst="ellipse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Obdélník 31"/>
          <p:cNvSpPr/>
          <p:nvPr/>
        </p:nvSpPr>
        <p:spPr>
          <a:xfrm>
            <a:off x="756328" y="2737325"/>
            <a:ext cx="9450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oves</a:t>
            </a:r>
            <a:endParaRPr lang="cs-CZ" sz="3200" dirty="0"/>
          </a:p>
        </p:txBody>
      </p:sp>
      <p:sp>
        <p:nvSpPr>
          <p:cNvPr id="33" name="Obdélník 32"/>
          <p:cNvSpPr/>
          <p:nvPr/>
        </p:nvSpPr>
        <p:spPr>
          <a:xfrm>
            <a:off x="5316385" y="2161424"/>
            <a:ext cx="15929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kukuřice</a:t>
            </a:r>
            <a:endParaRPr lang="cs-CZ" sz="3200" dirty="0"/>
          </a:p>
        </p:txBody>
      </p:sp>
      <p:sp>
        <p:nvSpPr>
          <p:cNvPr id="34" name="Obdélník 33"/>
          <p:cNvSpPr/>
          <p:nvPr/>
        </p:nvSpPr>
        <p:spPr>
          <a:xfrm>
            <a:off x="5192228" y="5059479"/>
            <a:ext cx="3794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slunečnicová semínka</a:t>
            </a:r>
            <a:endParaRPr lang="cs-CZ" sz="3200" dirty="0"/>
          </a:p>
        </p:txBody>
      </p:sp>
      <p:sp>
        <p:nvSpPr>
          <p:cNvPr id="36" name="Obdélník 35"/>
          <p:cNvSpPr/>
          <p:nvPr/>
        </p:nvSpPr>
        <p:spPr>
          <a:xfrm>
            <a:off x="7261243" y="3634390"/>
            <a:ext cx="14506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pšenice</a:t>
            </a:r>
            <a:endParaRPr lang="cs-CZ" sz="3200" dirty="0"/>
          </a:p>
        </p:txBody>
      </p:sp>
      <p:sp>
        <p:nvSpPr>
          <p:cNvPr id="37" name="Obdélník 36"/>
          <p:cNvSpPr/>
          <p:nvPr/>
        </p:nvSpPr>
        <p:spPr>
          <a:xfrm>
            <a:off x="567703" y="4810394"/>
            <a:ext cx="8963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mák</a:t>
            </a:r>
            <a:endParaRPr lang="cs-CZ" sz="3200" dirty="0"/>
          </a:p>
        </p:txBody>
      </p:sp>
      <p:sp>
        <p:nvSpPr>
          <p:cNvPr id="38" name="Obdélník 37"/>
          <p:cNvSpPr/>
          <p:nvPr/>
        </p:nvSpPr>
        <p:spPr>
          <a:xfrm>
            <a:off x="1831062" y="3857777"/>
            <a:ext cx="11302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proso</a:t>
            </a:r>
            <a:endParaRPr lang="cs-CZ" sz="3200" dirty="0"/>
          </a:p>
        </p:txBody>
      </p:sp>
      <p:sp>
        <p:nvSpPr>
          <p:cNvPr id="40" name="Obdélník 39"/>
          <p:cNvSpPr/>
          <p:nvPr/>
        </p:nvSpPr>
        <p:spPr>
          <a:xfrm>
            <a:off x="2208004" y="5102782"/>
            <a:ext cx="16756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ptačí zob</a:t>
            </a:r>
            <a:endParaRPr lang="cs-CZ" sz="3200" dirty="0"/>
          </a:p>
        </p:txBody>
      </p:sp>
      <p:sp>
        <p:nvSpPr>
          <p:cNvPr id="43" name="Obdélník 42"/>
          <p:cNvSpPr/>
          <p:nvPr/>
        </p:nvSpPr>
        <p:spPr>
          <a:xfrm>
            <a:off x="3288771" y="1576648"/>
            <a:ext cx="13097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ořechy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5897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332656"/>
            <a:ext cx="849694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Z teplých krajin ( z Afriky, z jižní Evropy…) 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se k nám vracejí ptáci, kteří museli na podzim odletět, protože by tady v zimě zahynuli hlady. 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Živí se totiž mouchami, červy, brouky, larvami,  žábami…</a:t>
            </a:r>
          </a:p>
          <a:p>
            <a:pPr algn="ctr"/>
            <a:r>
              <a:rPr lang="cs-CZ" sz="3200" dirty="0" smtClean="0">
                <a:solidFill>
                  <a:srgbClr val="6FB18D"/>
                </a:solidFill>
              </a:rPr>
              <a:t>Říkáme jim stěhovaví nebo také tažní ptáci.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Které stěhovavé ptáky znáte?</a:t>
            </a:r>
            <a:endParaRPr lang="cs-CZ" sz="3200" dirty="0"/>
          </a:p>
        </p:txBody>
      </p:sp>
      <p:pic>
        <p:nvPicPr>
          <p:cNvPr id="3" name="Picture 2" descr="C:\Users\Projektor\AppData\Local\Microsoft\Windows\Temporary Internet Files\Content.IE5\NOK3JUQM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05491"/>
            <a:ext cx="1544472" cy="24456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Projektor\AppData\Local\Microsoft\Windows\Temporary Internet Files\Content.IE5\G6EK19EX\MC900109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15774">
            <a:off x="3070932" y="4086533"/>
            <a:ext cx="2152354" cy="180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Projektor\AppData\Local\Microsoft\Windows\Temporary Internet Files\Content.IE5\NOK3JUQM\MC900083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8215">
            <a:off x="6573694" y="4221782"/>
            <a:ext cx="2682645" cy="130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jektor\AppData\Local\Microsoft\Windows\Temporary Internet Files\Content.IE5\TL0AG0I5\MC9001092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499" y="4893309"/>
            <a:ext cx="1688789" cy="179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jektor\AppData\Local\Microsoft\Windows\Temporary Internet Files\Content.IE5\TL0AG0I5\MC900332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1" y="5263323"/>
            <a:ext cx="1944216" cy="147124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2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2708" y="344152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5FC164"/>
                </a:solidFill>
              </a:rPr>
              <a:t>Nejdříve – již </a:t>
            </a:r>
            <a:r>
              <a:rPr lang="cs-CZ" sz="3200" dirty="0" smtClean="0">
                <a:solidFill>
                  <a:srgbClr val="6FB18D"/>
                </a:solidFill>
              </a:rPr>
              <a:t>v únoru a březnu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5FC164"/>
                </a:solidFill>
              </a:rPr>
              <a:t>- přilétají: 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66FFCC"/>
                </a:solidFill>
              </a:rPr>
              <a:t>skřivan polní a špaček obecný.</a:t>
            </a:r>
            <a:endParaRPr lang="cs-CZ" sz="3200" dirty="0">
              <a:solidFill>
                <a:srgbClr val="66FF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0282"/>
            <a:ext cx="8767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Jistě znáte pranostiku: Na </a:t>
            </a:r>
            <a:r>
              <a:rPr lang="cs-CZ" sz="2000" dirty="0"/>
              <a:t>Hromnice musí skřivánek vrznout i kdyby měl zmrznout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				(Hromnice – 2. února)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5032" y="2143635"/>
            <a:ext cx="807925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6FB18D"/>
                </a:solidFill>
              </a:rPr>
              <a:t>V březnu a v dubnu </a:t>
            </a:r>
            <a:r>
              <a:rPr lang="cs-CZ" sz="3200" dirty="0" smtClean="0">
                <a:solidFill>
                  <a:srgbClr val="5FC164"/>
                </a:solidFill>
              </a:rPr>
              <a:t>přilétají: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66FFCC"/>
                </a:solidFill>
              </a:rPr>
              <a:t>čáp bílý, </a:t>
            </a:r>
            <a:r>
              <a:rPr lang="cs-CZ" sz="3200" dirty="0">
                <a:solidFill>
                  <a:srgbClr val="66FFCC"/>
                </a:solidFill>
              </a:rPr>
              <a:t>kachna </a:t>
            </a:r>
            <a:r>
              <a:rPr lang="cs-CZ" sz="3200" dirty="0" smtClean="0">
                <a:solidFill>
                  <a:srgbClr val="66FFCC"/>
                </a:solidFill>
              </a:rPr>
              <a:t>divoká,</a:t>
            </a:r>
          </a:p>
          <a:p>
            <a:r>
              <a:rPr lang="cs-CZ" sz="3200" dirty="0" smtClean="0">
                <a:solidFill>
                  <a:srgbClr val="66FFCC"/>
                </a:solidFill>
              </a:rPr>
              <a:t>		holub doupňák a holub  hřivnáč, 			pěnkava </a:t>
            </a:r>
            <a:r>
              <a:rPr lang="cs-CZ" sz="3200" dirty="0">
                <a:solidFill>
                  <a:srgbClr val="66FFCC"/>
                </a:solidFill>
              </a:rPr>
              <a:t>obecná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5031" y="4432853"/>
            <a:ext cx="7484357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6FB18D"/>
                </a:solidFill>
              </a:rPr>
              <a:t>V dubnu a v květnu </a:t>
            </a:r>
            <a:r>
              <a:rPr lang="cs-CZ" sz="3200" dirty="0" smtClean="0">
                <a:solidFill>
                  <a:srgbClr val="5FC164"/>
                </a:solidFill>
              </a:rPr>
              <a:t>se k nám vrací:</a:t>
            </a:r>
            <a:r>
              <a:rPr lang="cs-CZ" sz="3200" dirty="0">
                <a:solidFill>
                  <a:srgbClr val="5FC164"/>
                </a:solidFill>
              </a:rPr>
              <a:t> </a:t>
            </a:r>
            <a:endParaRPr lang="cs-CZ" sz="3200" dirty="0" smtClean="0">
              <a:solidFill>
                <a:srgbClr val="5FC164"/>
              </a:solidFill>
            </a:endParaRP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66FFCC"/>
                </a:solidFill>
              </a:rPr>
              <a:t>jiřička obecná, vlaštovka obecná,</a:t>
            </a:r>
          </a:p>
          <a:p>
            <a:r>
              <a:rPr lang="cs-CZ" sz="3200" dirty="0">
                <a:solidFill>
                  <a:srgbClr val="66FFCC"/>
                </a:solidFill>
              </a:rPr>
              <a:t>	</a:t>
            </a:r>
            <a:r>
              <a:rPr lang="cs-CZ" sz="3200" dirty="0" smtClean="0">
                <a:solidFill>
                  <a:srgbClr val="66FFCC"/>
                </a:solidFill>
              </a:rPr>
              <a:t>	kukačka obecná</a:t>
            </a:r>
            <a:r>
              <a:rPr lang="cs-CZ" sz="3200" dirty="0">
                <a:solidFill>
                  <a:srgbClr val="66FFCC"/>
                </a:solidFill>
              </a:rPr>
              <a:t>, lejsek šedý, </a:t>
            </a:r>
            <a:endParaRPr lang="cs-CZ" sz="3200" dirty="0" smtClean="0">
              <a:solidFill>
                <a:srgbClr val="66FFCC"/>
              </a:solidFill>
            </a:endParaRPr>
          </a:p>
          <a:p>
            <a:r>
              <a:rPr lang="cs-CZ" sz="3200" dirty="0">
                <a:solidFill>
                  <a:srgbClr val="66FFCC"/>
                </a:solidFill>
              </a:rPr>
              <a:t>	</a:t>
            </a:r>
            <a:r>
              <a:rPr lang="cs-CZ" sz="3200" dirty="0" smtClean="0">
                <a:solidFill>
                  <a:srgbClr val="66FFCC"/>
                </a:solidFill>
              </a:rPr>
              <a:t>	rákosník obecný, rorýs </a:t>
            </a:r>
            <a:r>
              <a:rPr lang="cs-CZ" sz="3200" dirty="0">
                <a:solidFill>
                  <a:srgbClr val="66FFCC"/>
                </a:solidFill>
              </a:rPr>
              <a:t>obecný </a:t>
            </a:r>
            <a:endParaRPr lang="cs-CZ" sz="3200" dirty="0" smtClean="0">
              <a:solidFill>
                <a:srgbClr val="66FFCC"/>
              </a:solidFill>
            </a:endParaRPr>
          </a:p>
          <a:p>
            <a:endParaRPr lang="cs-CZ" dirty="0"/>
          </a:p>
        </p:txBody>
      </p:sp>
      <p:pic>
        <p:nvPicPr>
          <p:cNvPr id="8" name="Picture 3" descr="C:\Users\Projektor\AppData\Local\Microsoft\Windows\Temporary Internet Files\Content.IE5\YAC3WQFQ\MC90010931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08" y="2943722"/>
            <a:ext cx="1344128" cy="148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1946836" y="4005064"/>
            <a:ext cx="3929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3" descr="C:\Users\Projektor\AppData\Local\Microsoft\Windows\Temporary Internet Files\Content.IE5\TL0AG0I5\MC900332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067" y="1795642"/>
            <a:ext cx="1822373" cy="13790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6372200" y="294372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5" descr="C:\Users\Projektor\AppData\Local\Microsoft\Windows\Temporary Internet Files\Content.IE5\G6EK19EX\MC900109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67164" flipH="1">
            <a:off x="7520149" y="5241685"/>
            <a:ext cx="1636138" cy="13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Projektor\AppData\Local\Microsoft\Windows\Temporary Internet Files\Content.IE5\NOK3JUQM\MC900083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11785" flipH="1">
            <a:off x="81095" y="5502427"/>
            <a:ext cx="2107622" cy="102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>
            <a:off x="7135067" y="5445224"/>
            <a:ext cx="39736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946836" y="5805264"/>
            <a:ext cx="4834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59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rojektor\AppData\Local\Microsoft\Windows\Temporary Internet Files\Content.IE5\NOK3JUQM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08920"/>
            <a:ext cx="23098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9585" y="476672"/>
            <a:ext cx="844385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0000FF"/>
                </a:solidFill>
              </a:rPr>
              <a:t>Víte,</a:t>
            </a:r>
            <a:r>
              <a:rPr lang="cs-CZ" sz="4800" dirty="0">
                <a:solidFill>
                  <a:srgbClr val="0000FF"/>
                </a:solidFill>
              </a:rPr>
              <a:t> že</a:t>
            </a:r>
            <a:r>
              <a:rPr lang="cs-CZ" sz="4800" dirty="0" smtClean="0">
                <a:solidFill>
                  <a:srgbClr val="0000FF"/>
                </a:solidFill>
              </a:rPr>
              <a:t>?</a:t>
            </a:r>
          </a:p>
          <a:p>
            <a:r>
              <a:rPr lang="cs-CZ" sz="2800" dirty="0" smtClean="0">
                <a:solidFill>
                  <a:srgbClr val="0000FF"/>
                </a:solidFill>
              </a:rPr>
              <a:t>Čáp bílý je </a:t>
            </a:r>
            <a:r>
              <a:rPr lang="cs-CZ" sz="2800" dirty="0">
                <a:solidFill>
                  <a:srgbClr val="0000FF"/>
                </a:solidFill>
              </a:rPr>
              <a:t>nejčastěji k </a:t>
            </a:r>
            <a:r>
              <a:rPr lang="cs-CZ" sz="2800" dirty="0" smtClean="0">
                <a:solidFill>
                  <a:srgbClr val="0000FF"/>
                </a:solidFill>
              </a:rPr>
              <a:t>vidění </a:t>
            </a:r>
            <a:r>
              <a:rPr lang="cs-CZ" sz="2800" dirty="0" smtClean="0">
                <a:solidFill>
                  <a:srgbClr val="002060"/>
                </a:solidFill>
              </a:rPr>
              <a:t>na loukách, polích, u vody</a:t>
            </a:r>
            <a:r>
              <a:rPr lang="cs-CZ" sz="2800" dirty="0" smtClean="0">
                <a:solidFill>
                  <a:srgbClr val="0000FF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00FF"/>
                </a:solidFill>
              </a:rPr>
              <a:t>Dožívá se  </a:t>
            </a:r>
            <a:r>
              <a:rPr lang="cs-CZ" sz="2800" dirty="0" smtClean="0">
                <a:solidFill>
                  <a:srgbClr val="002060"/>
                </a:solidFill>
              </a:rPr>
              <a:t>8 – 10 let</a:t>
            </a:r>
            <a:r>
              <a:rPr lang="cs-CZ" sz="2800" dirty="0" smtClean="0">
                <a:solidFill>
                  <a:srgbClr val="0000FF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00FF"/>
                </a:solidFill>
              </a:rPr>
              <a:t>Jeho nejoblíbenější potravou jsou </a:t>
            </a:r>
            <a:r>
              <a:rPr lang="cs-CZ" sz="2800" dirty="0" smtClean="0">
                <a:solidFill>
                  <a:srgbClr val="002060"/>
                </a:solidFill>
              </a:rPr>
              <a:t>žáby, ryby, hmyz, larvy,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 hraboši, krtci…</a:t>
            </a:r>
          </a:p>
          <a:p>
            <a:r>
              <a:rPr lang="cs-CZ" sz="2800" dirty="0" smtClean="0">
                <a:solidFill>
                  <a:srgbClr val="0000FF"/>
                </a:solidFill>
              </a:rPr>
              <a:t>Hnízda si staví </a:t>
            </a:r>
            <a:r>
              <a:rPr lang="cs-CZ" sz="2800" dirty="0" smtClean="0">
                <a:solidFill>
                  <a:srgbClr val="002060"/>
                </a:solidFill>
              </a:rPr>
              <a:t>na stromech,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na komínech, na sloupech,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na střechách</a:t>
            </a:r>
            <a:r>
              <a:rPr lang="cs-CZ" sz="2800" dirty="0" smtClean="0">
                <a:solidFill>
                  <a:srgbClr val="0000FF"/>
                </a:solidFill>
              </a:rPr>
              <a:t>, převážně z větví a klacků.</a:t>
            </a:r>
          </a:p>
          <a:p>
            <a:r>
              <a:rPr lang="cs-CZ" sz="2800" dirty="0" smtClean="0">
                <a:solidFill>
                  <a:srgbClr val="0000FF"/>
                </a:solidFill>
              </a:rPr>
              <a:t>Samice snáší </a:t>
            </a:r>
            <a:r>
              <a:rPr lang="cs-CZ" sz="2800" dirty="0" smtClean="0">
                <a:solidFill>
                  <a:srgbClr val="002060"/>
                </a:solidFill>
              </a:rPr>
              <a:t>2 – 4 vejce </a:t>
            </a:r>
          </a:p>
          <a:p>
            <a:r>
              <a:rPr lang="cs-CZ" sz="2800" dirty="0">
                <a:solidFill>
                  <a:srgbClr val="0000FF"/>
                </a:solidFill>
              </a:rPr>
              <a:t>	</a:t>
            </a:r>
            <a:r>
              <a:rPr lang="cs-CZ" sz="2800" dirty="0" smtClean="0">
                <a:solidFill>
                  <a:srgbClr val="0000FF"/>
                </a:solidFill>
              </a:rPr>
              <a:t>a zahřívají je </a:t>
            </a:r>
            <a:r>
              <a:rPr lang="cs-CZ" sz="2800" dirty="0" smtClean="0">
                <a:solidFill>
                  <a:srgbClr val="002060"/>
                </a:solidFill>
              </a:rPr>
              <a:t>střídavě oba rodiče</a:t>
            </a:r>
            <a:r>
              <a:rPr lang="cs-CZ" sz="2800" dirty="0" smtClean="0">
                <a:solidFill>
                  <a:srgbClr val="0000FF"/>
                </a:solidFill>
              </a:rPr>
              <a:t>.</a:t>
            </a:r>
          </a:p>
          <a:p>
            <a:endParaRPr lang="cs-CZ" sz="2800" dirty="0" smtClean="0">
              <a:solidFill>
                <a:srgbClr val="0000FF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V ČR patří mezi ohrožené druhy.</a:t>
            </a:r>
          </a:p>
        </p:txBody>
      </p:sp>
    </p:spTree>
    <p:extLst>
      <p:ext uri="{BB962C8B-B14F-4D97-AF65-F5344CB8AC3E}">
        <p14:creationId xmlns:p14="http://schemas.microsoft.com/office/powerpoint/2010/main" val="158846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Projektor\AppData\Local\Microsoft\Windows\Temporary Internet Files\Content.IE5\G6EK19EX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72647">
            <a:off x="6098614" y="4528060"/>
            <a:ext cx="2665511" cy="224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6627" y="192153"/>
            <a:ext cx="9047798" cy="68326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dirty="0">
                <a:solidFill>
                  <a:srgbClr val="0000FF"/>
                </a:solidFill>
              </a:rPr>
              <a:t>Víte, že?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Vlaštovka obecná má ocas </a:t>
            </a:r>
            <a:r>
              <a:rPr lang="cs-CZ" sz="2400" dirty="0" smtClean="0">
                <a:solidFill>
                  <a:srgbClr val="002060"/>
                </a:solidFill>
              </a:rPr>
              <a:t>vykrojený do vidličky, dlouhá špičatá křídla, </a:t>
            </a:r>
          </a:p>
          <a:p>
            <a:r>
              <a:rPr lang="cs-CZ" sz="2400" dirty="0">
                <a:solidFill>
                  <a:srgbClr val="002060"/>
                </a:solidFill>
              </a:rPr>
              <a:t>	</a:t>
            </a:r>
            <a:r>
              <a:rPr lang="cs-CZ" sz="2400" dirty="0" smtClean="0">
                <a:solidFill>
                  <a:srgbClr val="002060"/>
                </a:solidFill>
              </a:rPr>
              <a:t>bílé břicho.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Její </a:t>
            </a:r>
            <a:r>
              <a:rPr lang="cs-CZ" sz="2400" dirty="0">
                <a:solidFill>
                  <a:srgbClr val="0000FF"/>
                </a:solidFill>
              </a:rPr>
              <a:t>nejoblíbenější potravou </a:t>
            </a:r>
            <a:r>
              <a:rPr lang="cs-CZ" sz="2400" dirty="0" smtClean="0">
                <a:solidFill>
                  <a:srgbClr val="0000FF"/>
                </a:solidFill>
              </a:rPr>
              <a:t>je </a:t>
            </a:r>
            <a:r>
              <a:rPr lang="cs-CZ" sz="2400" dirty="0" smtClean="0">
                <a:solidFill>
                  <a:srgbClr val="002060"/>
                </a:solidFill>
              </a:rPr>
              <a:t>létající hmyz</a:t>
            </a:r>
            <a:r>
              <a:rPr lang="cs-CZ" sz="2400" dirty="0" smtClean="0">
                <a:solidFill>
                  <a:srgbClr val="0000FF"/>
                </a:solidFill>
              </a:rPr>
              <a:t>, který chytá v letu 	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nebo na vodní hladině. Když dlouho prší, trpí vlaštovka hladem,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protože vlaštovka chytá svou potravu pouze v letu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a hmyz – jako mouchy, brouci a motýlci za deště nelétají.</a:t>
            </a:r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00FF"/>
                </a:solidFill>
              </a:rPr>
              <a:t>Hnízdo </a:t>
            </a:r>
            <a:r>
              <a:rPr lang="cs-CZ" sz="2400" dirty="0">
                <a:solidFill>
                  <a:srgbClr val="0000FF"/>
                </a:solidFill>
              </a:rPr>
              <a:t>si staví </a:t>
            </a:r>
            <a:r>
              <a:rPr lang="cs-CZ" sz="2400" dirty="0" smtClean="0">
                <a:solidFill>
                  <a:srgbClr val="0000FF"/>
                </a:solidFill>
              </a:rPr>
              <a:t>ve tvaru misky </a:t>
            </a:r>
            <a:r>
              <a:rPr lang="cs-CZ" sz="2400" dirty="0" smtClean="0">
                <a:solidFill>
                  <a:srgbClr val="002060"/>
                </a:solidFill>
              </a:rPr>
              <a:t>z bláta a slin, vystlané peřím a senem</a:t>
            </a:r>
            <a:r>
              <a:rPr lang="cs-CZ" sz="2400" dirty="0" smtClean="0">
                <a:solidFill>
                  <a:srgbClr val="0000FF"/>
                </a:solidFill>
              </a:rPr>
              <a:t>. 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	Nejoblíbenější místo pro stavbu hnízda jsou chlévy –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 připevňují je těsně ke stropu.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Samice </a:t>
            </a:r>
            <a:r>
              <a:rPr lang="cs-CZ" sz="2400" dirty="0">
                <a:solidFill>
                  <a:srgbClr val="0000FF"/>
                </a:solidFill>
              </a:rPr>
              <a:t>snáší </a:t>
            </a:r>
            <a:r>
              <a:rPr lang="cs-CZ" sz="2400" dirty="0" smtClean="0">
                <a:solidFill>
                  <a:srgbClr val="002060"/>
                </a:solidFill>
              </a:rPr>
              <a:t>4 – 5 bílých vajec s červenohnědými </a:t>
            </a:r>
          </a:p>
          <a:p>
            <a:r>
              <a:rPr lang="cs-CZ" sz="2400" dirty="0">
                <a:solidFill>
                  <a:srgbClr val="002060"/>
                </a:solidFill>
              </a:rPr>
              <a:t>	</a:t>
            </a:r>
            <a:r>
              <a:rPr lang="cs-CZ" sz="2400" dirty="0" smtClean="0">
                <a:solidFill>
                  <a:srgbClr val="002060"/>
                </a:solidFill>
              </a:rPr>
              <a:t>skvrnami. </a:t>
            </a:r>
            <a:r>
              <a:rPr lang="cs-CZ" sz="2400" dirty="0" smtClean="0">
                <a:solidFill>
                  <a:srgbClr val="0000FF"/>
                </a:solidFill>
              </a:rPr>
              <a:t>Na vajíčkách sedí samička,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mláďata krmí oba rodiče. Samičky takto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vysedí a vychovají mláďata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	</a:t>
            </a:r>
            <a:r>
              <a:rPr lang="cs-CZ" sz="2400" dirty="0" smtClean="0">
                <a:solidFill>
                  <a:srgbClr val="0000FF"/>
                </a:solidFill>
              </a:rPr>
              <a:t>zpravidla 2 – 3 krát do roka.</a:t>
            </a:r>
            <a:endParaRPr lang="cs-CZ" sz="2400" dirty="0">
              <a:solidFill>
                <a:srgbClr val="0000FF"/>
              </a:solidFill>
            </a:endParaRPr>
          </a:p>
          <a:p>
            <a:endParaRPr lang="cs-CZ" sz="2400" dirty="0">
              <a:solidFill>
                <a:srgbClr val="0000FF"/>
              </a:solidFill>
            </a:endParaRPr>
          </a:p>
          <a:p>
            <a:endParaRPr lang="cs-CZ" sz="2400" dirty="0">
              <a:solidFill>
                <a:srgbClr val="002060"/>
              </a:solidFill>
            </a:endParaRPr>
          </a:p>
          <a:p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12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Projektor\AppData\Local\Microsoft\Windows\Temporary Internet Files\Content.IE5\NOK3JUQM\MC900083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538455" cy="171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431957"/>
            <a:ext cx="8424936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>
                <a:solidFill>
                  <a:srgbClr val="0000FF"/>
                </a:solidFill>
              </a:rPr>
              <a:t>Víte, že?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Kukačka obecná žije </a:t>
            </a:r>
            <a:r>
              <a:rPr lang="cs-CZ" sz="2400" dirty="0" smtClean="0">
                <a:solidFill>
                  <a:srgbClr val="002060"/>
                </a:solidFill>
              </a:rPr>
              <a:t>v lesích a parcích</a:t>
            </a:r>
            <a:r>
              <a:rPr lang="cs-CZ" sz="2400" dirty="0" smtClean="0">
                <a:solidFill>
                  <a:srgbClr val="0000FF"/>
                </a:solidFill>
              </a:rPr>
              <a:t>. 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Sameček se ozývá známým kukáním „</a:t>
            </a:r>
            <a:r>
              <a:rPr lang="cs-CZ" sz="2400" dirty="0" smtClean="0">
                <a:solidFill>
                  <a:srgbClr val="002060"/>
                </a:solidFill>
              </a:rPr>
              <a:t>KUKU</a:t>
            </a:r>
            <a:r>
              <a:rPr lang="cs-CZ" sz="2400" dirty="0" smtClean="0">
                <a:solidFill>
                  <a:srgbClr val="0000FF"/>
                </a:solidFill>
              </a:rPr>
              <a:t>“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(samička vydává jiný zvuk „</a:t>
            </a:r>
            <a:r>
              <a:rPr lang="cs-CZ" sz="2400" dirty="0" err="1" smtClean="0">
                <a:solidFill>
                  <a:srgbClr val="002060"/>
                </a:solidFill>
              </a:rPr>
              <a:t>kvi-kvi-kvi</a:t>
            </a:r>
            <a:r>
              <a:rPr lang="cs-CZ" sz="2400" dirty="0" smtClean="0">
                <a:solidFill>
                  <a:srgbClr val="002060"/>
                </a:solidFill>
              </a:rPr>
              <a:t>“)</a:t>
            </a:r>
            <a:endParaRPr lang="cs-CZ" sz="2400" dirty="0">
              <a:solidFill>
                <a:srgbClr val="0000FF"/>
              </a:solidFill>
            </a:endParaRPr>
          </a:p>
          <a:p>
            <a:r>
              <a:rPr lang="cs-CZ" sz="2400" dirty="0" smtClean="0">
                <a:solidFill>
                  <a:srgbClr val="0000FF"/>
                </a:solidFill>
              </a:rPr>
              <a:t>Její oblíbenou </a:t>
            </a:r>
            <a:r>
              <a:rPr lang="cs-CZ" sz="2400" dirty="0">
                <a:solidFill>
                  <a:srgbClr val="0000FF"/>
                </a:solidFill>
              </a:rPr>
              <a:t>potravou </a:t>
            </a:r>
            <a:r>
              <a:rPr lang="cs-CZ" sz="2400" dirty="0" smtClean="0">
                <a:solidFill>
                  <a:srgbClr val="0000FF"/>
                </a:solidFill>
              </a:rPr>
              <a:t>je </a:t>
            </a:r>
            <a:r>
              <a:rPr lang="cs-CZ" sz="2400" dirty="0" smtClean="0">
                <a:solidFill>
                  <a:srgbClr val="002060"/>
                </a:solidFill>
              </a:rPr>
              <a:t>hmyz - </a:t>
            </a:r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rouci, housenky, motýli.</a:t>
            </a:r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Hnízdo </a:t>
            </a:r>
            <a:r>
              <a:rPr lang="cs-CZ" sz="2400" dirty="0">
                <a:solidFill>
                  <a:srgbClr val="002060"/>
                </a:solidFill>
              </a:rPr>
              <a:t>si </a:t>
            </a:r>
            <a:r>
              <a:rPr lang="cs-CZ" sz="2400" dirty="0" smtClean="0">
                <a:solidFill>
                  <a:srgbClr val="002060"/>
                </a:solidFill>
              </a:rPr>
              <a:t>nikdy nestaví</a:t>
            </a:r>
            <a:r>
              <a:rPr lang="cs-CZ" sz="2400" dirty="0" smtClean="0">
                <a:solidFill>
                  <a:srgbClr val="0000FF"/>
                </a:solidFill>
              </a:rPr>
              <a:t>, ale svá vajíčka klade do hnízd jiných ptáků (rákosníka, červenky…) a ti se o její mládě starají. Malá kukačka se většinou vylíhne jako první a snaží se ostatní vejce z hnízda vyhodit – někdy se jí to povede a pak je péče cizích rodičů věnována celá jen jí.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Kukačka je ale také velmi užitečný pták </a:t>
            </a:r>
            <a:r>
              <a:rPr lang="cs-CZ" sz="2400" dirty="0" smtClean="0">
                <a:solidFill>
                  <a:srgbClr val="0000FF"/>
                </a:solidFill>
              </a:rPr>
              <a:t>– jako jediný druh u nás se živí velkými chlupatými housenkami, které okusují listy a kůru stromů a tím zachraňuje celé lesy. A protože kukaček u nás ubývá, byla vyhlášena </a:t>
            </a:r>
            <a:r>
              <a:rPr lang="cs-CZ" sz="2400" dirty="0" smtClean="0">
                <a:solidFill>
                  <a:srgbClr val="002060"/>
                </a:solidFill>
              </a:rPr>
              <a:t>ptákem roku 2010</a:t>
            </a:r>
            <a:r>
              <a:rPr lang="cs-CZ" sz="2400" dirty="0" smtClean="0">
                <a:solidFill>
                  <a:srgbClr val="0000FF"/>
                </a:solidFill>
              </a:rPr>
              <a:t>.</a:t>
            </a:r>
            <a:endParaRPr lang="cs-CZ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93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04663"/>
            <a:ext cx="4802918" cy="584775"/>
          </a:xfrm>
          <a:prstGeom prst="rect">
            <a:avLst/>
          </a:prstGeom>
          <a:noFill/>
          <a:ln w="28575">
            <a:solidFill>
              <a:srgbClr val="FF6699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Co jsme si zapamatovali?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8471999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0000FF"/>
                </a:solidFill>
              </a:rPr>
              <a:t>Jak se nazývají ptáci, kteří u nás přečkali zimu?</a:t>
            </a: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                </a:t>
            </a:r>
          </a:p>
          <a:p>
            <a:r>
              <a:rPr lang="cs-CZ" sz="3200" dirty="0" smtClean="0">
                <a:solidFill>
                  <a:srgbClr val="0000FF"/>
                </a:solidFill>
              </a:rPr>
              <a:t>2.  Označte ptáky, které jste mohli vidět v zimě </a:t>
            </a:r>
          </a:p>
          <a:p>
            <a:r>
              <a:rPr lang="cs-CZ" sz="3200" dirty="0">
                <a:solidFill>
                  <a:srgbClr val="0000FF"/>
                </a:solidFill>
              </a:rPr>
              <a:t> </a:t>
            </a:r>
            <a:r>
              <a:rPr lang="cs-CZ" sz="3200" dirty="0" smtClean="0">
                <a:solidFill>
                  <a:srgbClr val="0000FF"/>
                </a:solidFill>
              </a:rPr>
              <a:t>     u krmítka:</a:t>
            </a: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      jiřička     sýkorka         čáp        drozd</a:t>
            </a: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</a:t>
            </a:r>
            <a:r>
              <a:rPr lang="cs-CZ" sz="3200" dirty="0">
                <a:solidFill>
                  <a:srgbClr val="0000FF"/>
                </a:solidFill>
              </a:rPr>
              <a:t> </a:t>
            </a:r>
            <a:r>
              <a:rPr lang="cs-CZ" sz="3200" dirty="0" smtClean="0">
                <a:solidFill>
                  <a:srgbClr val="0000FF"/>
                </a:solidFill>
              </a:rPr>
              <a:t>       kos         vrabec      skřivan     straka</a:t>
            </a: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r>
              <a:rPr lang="cs-CZ" sz="3200" dirty="0" smtClean="0">
                <a:solidFill>
                  <a:srgbClr val="0000FF"/>
                </a:solidFill>
              </a:rPr>
              <a:t>3. Je tato potrava vhodná pro ptáky? </a:t>
            </a: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zrní  -                 hranolky  -          ořechy –</a:t>
            </a: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buchty –           mák –                   kukuřice - </a:t>
            </a:r>
            <a:endParaRPr lang="cs-CZ" sz="3200" dirty="0">
              <a:solidFill>
                <a:srgbClr val="0000FF"/>
              </a:solidFill>
            </a:endParaRP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endParaRPr lang="cs-CZ" sz="3200" dirty="0">
              <a:solidFill>
                <a:srgbClr val="0000FF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123728" y="2204864"/>
            <a:ext cx="4752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995936" y="3201980"/>
            <a:ext cx="1728192" cy="731075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80312" y="3185463"/>
            <a:ext cx="1368152" cy="747591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651331" y="4149081"/>
            <a:ext cx="1209847" cy="649148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53346" y="4149082"/>
            <a:ext cx="1670782" cy="649148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466256" y="4191228"/>
            <a:ext cx="1282207" cy="607002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441278" y="170080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D60093"/>
                </a:solidFill>
              </a:rPr>
              <a:t>stálí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97337" y="5661248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D60093"/>
                </a:solidFill>
              </a:rPr>
              <a:t>ANO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655672" y="5661247"/>
            <a:ext cx="649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NE</a:t>
            </a:r>
            <a:endParaRPr lang="cs-CZ" sz="3200" dirty="0">
              <a:solidFill>
                <a:srgbClr val="D6009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07359" y="5654430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D60093"/>
                </a:solidFill>
              </a:rPr>
              <a:t>ANO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91741" y="6093296"/>
            <a:ext cx="649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NE</a:t>
            </a:r>
            <a:endParaRPr lang="cs-CZ" sz="3200" dirty="0">
              <a:solidFill>
                <a:srgbClr val="D60093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07358" y="6119785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D60093"/>
                </a:solidFill>
              </a:rPr>
              <a:t>ANO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888737" y="6119786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D60093"/>
                </a:solidFill>
              </a:rPr>
              <a:t>ANO</a:t>
            </a:r>
          </a:p>
        </p:txBody>
      </p:sp>
    </p:spTree>
    <p:extLst>
      <p:ext uri="{BB962C8B-B14F-4D97-AF65-F5344CB8AC3E}">
        <p14:creationId xmlns:p14="http://schemas.microsoft.com/office/powerpoint/2010/main" val="188507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539650"/>
            <a:ext cx="851867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0000FF"/>
                </a:solidFill>
              </a:rPr>
              <a:t>Jak se nazývají ptáci, kteří u nás nepřezimují?</a:t>
            </a: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_____________________</a:t>
            </a:r>
          </a:p>
          <a:p>
            <a:r>
              <a:rPr lang="cs-CZ" sz="3200" dirty="0" smtClean="0">
                <a:solidFill>
                  <a:srgbClr val="0000FF"/>
                </a:solidFill>
              </a:rPr>
              <a:t>2. Označte ptáky, kteří odlétají do teplých krajin: </a:t>
            </a: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čáp,   sýkorka,   vlaštovka,   jiřička, </a:t>
            </a:r>
            <a:endParaRPr lang="cs-CZ" sz="1000" dirty="0" smtClean="0">
              <a:solidFill>
                <a:srgbClr val="0000FF"/>
              </a:solidFill>
            </a:endParaRP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r>
              <a:rPr lang="cs-CZ" sz="3200" dirty="0">
                <a:solidFill>
                  <a:srgbClr val="0000FF"/>
                </a:solidFill>
              </a:rPr>
              <a:t>	</a:t>
            </a:r>
            <a:r>
              <a:rPr lang="cs-CZ" sz="3200" dirty="0" smtClean="0">
                <a:solidFill>
                  <a:srgbClr val="0000FF"/>
                </a:solidFill>
              </a:rPr>
              <a:t>	kos,   kukačka,   datel,   skřivan</a:t>
            </a:r>
          </a:p>
          <a:p>
            <a:endParaRPr lang="cs-CZ" sz="3200" dirty="0" smtClean="0">
              <a:solidFill>
                <a:srgbClr val="0000FF"/>
              </a:solidFill>
            </a:endParaRPr>
          </a:p>
          <a:p>
            <a:r>
              <a:rPr lang="cs-CZ" sz="3200" dirty="0" smtClean="0">
                <a:solidFill>
                  <a:srgbClr val="0000FF"/>
                </a:solidFill>
              </a:rPr>
              <a:t>3. Kdo si staví hnízdo na komíně? _____________</a:t>
            </a:r>
          </a:p>
          <a:p>
            <a:r>
              <a:rPr lang="cs-CZ" sz="3200" dirty="0" smtClean="0">
                <a:solidFill>
                  <a:srgbClr val="0000FF"/>
                </a:solidFill>
              </a:rPr>
              <a:t>4. Jak loví vlaštovka potravu? ________________</a:t>
            </a:r>
          </a:p>
          <a:p>
            <a:r>
              <a:rPr lang="cs-CZ" sz="3200" dirty="0" smtClean="0">
                <a:solidFill>
                  <a:srgbClr val="0000FF"/>
                </a:solidFill>
              </a:rPr>
              <a:t>5. Kdo snáší vajíčka do cizích hnízd ? ___________</a:t>
            </a:r>
          </a:p>
          <a:p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01911" y="980728"/>
            <a:ext cx="3634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Stěhovaví nebo tažní</a:t>
            </a:r>
            <a:endParaRPr lang="cs-CZ" sz="3200" dirty="0">
              <a:solidFill>
                <a:srgbClr val="D60093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123419" y="2492896"/>
            <a:ext cx="893292" cy="564853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80162" y="2422894"/>
            <a:ext cx="1814701" cy="722658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621173" y="2492896"/>
            <a:ext cx="1181977" cy="649361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96010" y="3484016"/>
            <a:ext cx="1553971" cy="618156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36194" y="3505062"/>
            <a:ext cx="1455086" cy="576064"/>
          </a:xfrm>
          <a:prstGeom prst="ellipse">
            <a:avLst/>
          </a:prstGeom>
          <a:noFill/>
          <a:ln>
            <a:solidFill>
              <a:srgbClr val="D6009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55584" y="4365104"/>
            <a:ext cx="767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čáp</a:t>
            </a:r>
            <a:endParaRPr lang="cs-CZ" sz="3200" dirty="0">
              <a:solidFill>
                <a:srgbClr val="D6009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48614" y="5381927"/>
            <a:ext cx="1507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D60093"/>
                </a:solidFill>
              </a:rPr>
              <a:t>kukačka</a:t>
            </a:r>
            <a:endParaRPr lang="cs-CZ" sz="3200" dirty="0">
              <a:solidFill>
                <a:srgbClr val="D6009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42500" y="4854664"/>
            <a:ext cx="1113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D60093"/>
                </a:solidFill>
              </a:rPr>
              <a:t>v</a:t>
            </a:r>
            <a:r>
              <a:rPr lang="cs-CZ" sz="3200" dirty="0" smtClean="0">
                <a:solidFill>
                  <a:srgbClr val="D60093"/>
                </a:solidFill>
              </a:rPr>
              <a:t> letu</a:t>
            </a:r>
            <a:endParaRPr lang="cs-CZ" sz="3200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97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2873" y="678421"/>
            <a:ext cx="3466205" cy="584775"/>
          </a:xfrm>
          <a:prstGeom prst="rect">
            <a:avLst/>
          </a:prstGeom>
          <a:noFill/>
          <a:ln w="28575">
            <a:solidFill>
              <a:srgbClr val="FF6699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A nezapomeňte: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786830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Na jaře si ptáci staví nebo opravují hnízda, </a:t>
            </a:r>
          </a:p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kladou do nich vajíčka a rodí se jim mláďátka.</a:t>
            </a:r>
          </a:p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Nikdo se nesmí dotýkat ani vajíček ani malých </a:t>
            </a:r>
          </a:p>
          <a:p>
            <a:pPr algn="ctr"/>
            <a:r>
              <a:rPr lang="cs-CZ" sz="3200" dirty="0">
                <a:solidFill>
                  <a:srgbClr val="00B050"/>
                </a:solidFill>
              </a:rPr>
              <a:t>p</a:t>
            </a:r>
            <a:r>
              <a:rPr lang="cs-CZ" sz="3200" dirty="0" smtClean="0">
                <a:solidFill>
                  <a:srgbClr val="00B050"/>
                </a:solidFill>
              </a:rPr>
              <a:t>táčátek</a:t>
            </a:r>
            <a:r>
              <a:rPr lang="cs-CZ" sz="3200" dirty="0" smtClean="0">
                <a:solidFill>
                  <a:srgbClr val="00B050"/>
                </a:solidFill>
              </a:rPr>
              <a:t>! Samička už by je potom nechtěla </a:t>
            </a:r>
          </a:p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a oni by bez její péče zahynuli!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4" name="Picture 3" descr="C:\Users\Projektor\AppData\Local\Microsoft\Windows\Temporary Internet Files\Content.IE5\LWZG0AQB\MC900344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3511"/>
            <a:ext cx="1475115" cy="131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rojektor\AppData\Local\Microsoft\Windows\Temporary Internet Files\Content.IE5\LWZG0AQB\MC900078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92915"/>
            <a:ext cx="2134041" cy="226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K6FQX20L\MC900426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30" y="4907449"/>
            <a:ext cx="1854200" cy="133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jektor\AppData\Local\Microsoft\Windows\Temporary Internet Files\Content.IE5\31CSFEEN\MC900233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67737"/>
            <a:ext cx="18542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275856" y="4667737"/>
            <a:ext cx="2070224" cy="169156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75856" y="4667738"/>
            <a:ext cx="2160240" cy="180974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4" name="Picture 4" descr="C:\Users\Projektor\AppData\Local\Microsoft\Windows\Temporary Internet Files\Content.IE5\UIG1W4PH\MC9000191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892" y="391029"/>
            <a:ext cx="1274719" cy="115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55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1112" y="2708920"/>
            <a:ext cx="5361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– 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64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530</Words>
  <Application>Microsoft Office PowerPoint</Application>
  <PresentationFormat>Předvádění na obrazovce (4:3)</PresentationFormat>
  <Paragraphs>140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Ptáci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Projektor</cp:lastModifiedBy>
  <cp:revision>51</cp:revision>
  <dcterms:created xsi:type="dcterms:W3CDTF">2012-04-30T20:11:36Z</dcterms:created>
  <dcterms:modified xsi:type="dcterms:W3CDTF">2012-06-13T16:48:54Z</dcterms:modified>
</cp:coreProperties>
</file>