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2" r:id="rId3"/>
    <p:sldId id="264" r:id="rId4"/>
    <p:sldId id="268" r:id="rId5"/>
    <p:sldId id="261" r:id="rId6"/>
    <p:sldId id="266" r:id="rId7"/>
    <p:sldId id="263" r:id="rId8"/>
    <p:sldId id="265" r:id="rId9"/>
    <p:sldId id="269" r:id="rId10"/>
    <p:sldId id="25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99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E8EB4-9D4E-4842-B4B8-A88939274DE6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FA951-A470-44D4-9CFB-08AD086CC9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10155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E8EB4-9D4E-4842-B4B8-A88939274DE6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FA951-A470-44D4-9CFB-08AD086CC9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3005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E8EB4-9D4E-4842-B4B8-A88939274DE6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FA951-A470-44D4-9CFB-08AD086CC9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88451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E8EB4-9D4E-4842-B4B8-A88939274DE6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FA951-A470-44D4-9CFB-08AD086CC9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61085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E8EB4-9D4E-4842-B4B8-A88939274DE6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FA951-A470-44D4-9CFB-08AD086CC9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8575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E8EB4-9D4E-4842-B4B8-A88939274DE6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FA951-A470-44D4-9CFB-08AD086CC9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33553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E8EB4-9D4E-4842-B4B8-A88939274DE6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FA951-A470-44D4-9CFB-08AD086CC9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5382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E8EB4-9D4E-4842-B4B8-A88939274DE6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FA951-A470-44D4-9CFB-08AD086CC9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39260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E8EB4-9D4E-4842-B4B8-A88939274DE6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FA951-A470-44D4-9CFB-08AD086CC9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06679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E8EB4-9D4E-4842-B4B8-A88939274DE6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FA951-A470-44D4-9CFB-08AD086CC9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014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E8EB4-9D4E-4842-B4B8-A88939274DE6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FA951-A470-44D4-9CFB-08AD086CC9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8984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FE8EB4-9D4E-4842-B4B8-A88939274DE6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7FA951-A470-44D4-9CFB-08AD086CC9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8640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w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4980087"/>
            <a:ext cx="5665788" cy="1239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2850117" y="836474"/>
            <a:ext cx="276114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cs-CZ" b="1" smtClean="0"/>
              <a:t>09  </a:t>
            </a:r>
            <a:r>
              <a:rPr lang="cs-CZ" b="1"/>
              <a:t>Z</a:t>
            </a:r>
            <a:r>
              <a:rPr lang="cs-CZ" b="1" smtClean="0"/>
              <a:t>e </a:t>
            </a:r>
            <a:r>
              <a:rPr lang="cs-CZ" b="1" dirty="0" smtClean="0"/>
              <a:t>života včel</a:t>
            </a:r>
            <a:endParaRPr lang="cs-CZ" dirty="0"/>
          </a:p>
          <a:p>
            <a:pPr algn="ctr"/>
            <a:r>
              <a:rPr lang="cs-CZ" sz="2400" b="1" dirty="0" smtClean="0"/>
              <a:t>VY_32_INOVACE_09</a:t>
            </a:r>
            <a:endParaRPr lang="cs-CZ" sz="2400" b="1" dirty="0"/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656793" y="2564904"/>
            <a:ext cx="8064500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200" b="1" dirty="0"/>
              <a:t>autor:</a:t>
            </a:r>
            <a:r>
              <a:rPr lang="cs-CZ" dirty="0"/>
              <a:t>		</a:t>
            </a:r>
            <a:r>
              <a:rPr lang="cs-CZ" sz="1200" dirty="0"/>
              <a:t>Mgr. Jana Kobylková</a:t>
            </a:r>
          </a:p>
          <a:p>
            <a:pPr eaLnBrk="1" hangingPunct="1">
              <a:spcBef>
                <a:spcPct val="50000"/>
              </a:spcBef>
            </a:pPr>
            <a:r>
              <a:rPr lang="cs-CZ" sz="1200" b="1" dirty="0"/>
              <a:t>identifikace:</a:t>
            </a:r>
            <a:r>
              <a:rPr lang="cs-CZ" sz="1200" dirty="0"/>
              <a:t>		</a:t>
            </a:r>
            <a:r>
              <a:rPr lang="cs-CZ" sz="1200" dirty="0" smtClean="0"/>
              <a:t>B3 - 09</a:t>
            </a:r>
            <a:endParaRPr lang="cs-CZ" sz="1200" dirty="0"/>
          </a:p>
          <a:p>
            <a:pPr eaLnBrk="1" hangingPunct="1">
              <a:spcBef>
                <a:spcPct val="50000"/>
              </a:spcBef>
            </a:pPr>
            <a:r>
              <a:rPr lang="cs-CZ" sz="1200" b="1" dirty="0"/>
              <a:t>třída:</a:t>
            </a:r>
            <a:r>
              <a:rPr lang="cs-CZ" sz="1200" dirty="0"/>
              <a:t>		2.</a:t>
            </a:r>
          </a:p>
          <a:p>
            <a:pPr eaLnBrk="1" hangingPunct="1">
              <a:spcBef>
                <a:spcPct val="50000"/>
              </a:spcBef>
            </a:pPr>
            <a:r>
              <a:rPr lang="cs-CZ" sz="1200" b="1" dirty="0"/>
              <a:t>předmět:</a:t>
            </a:r>
            <a:r>
              <a:rPr lang="cs-CZ" sz="1200" dirty="0"/>
              <a:t>		Prvouka</a:t>
            </a:r>
          </a:p>
          <a:p>
            <a:pPr eaLnBrk="1" hangingPunct="1">
              <a:spcBef>
                <a:spcPct val="50000"/>
              </a:spcBef>
            </a:pPr>
            <a:r>
              <a:rPr lang="cs-CZ" sz="1200" b="1" dirty="0"/>
              <a:t>anotace:</a:t>
            </a:r>
            <a:r>
              <a:rPr lang="cs-CZ" sz="1200" dirty="0"/>
              <a:t>		</a:t>
            </a:r>
            <a:r>
              <a:rPr lang="cs-CZ" sz="1200" dirty="0" smtClean="0"/>
              <a:t>Seznámení žáků se životem včel. Žáci si osvojí základní informace o včelách, </a:t>
            </a:r>
          </a:p>
          <a:p>
            <a:pPr eaLnBrk="1" hangingPunct="1">
              <a:spcBef>
                <a:spcPct val="50000"/>
              </a:spcBef>
            </a:pPr>
            <a:r>
              <a:rPr lang="cs-CZ" sz="1200" dirty="0"/>
              <a:t> </a:t>
            </a:r>
            <a:r>
              <a:rPr lang="cs-CZ" sz="1200" dirty="0" smtClean="0"/>
              <a:t>                                          uvědomí si jejich význam a užitečnost. Na závěr si získané informace společně zopakují.</a:t>
            </a:r>
            <a:endParaRPr lang="cs-CZ" sz="1200" dirty="0"/>
          </a:p>
          <a:p>
            <a:pPr eaLnBrk="1" hangingPunct="1">
              <a:spcBef>
                <a:spcPct val="50000"/>
              </a:spcBef>
            </a:pP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2824813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452117" y="347826"/>
            <a:ext cx="4239711" cy="829399"/>
          </a:xfrm>
          <a:prstGeom prst="rect">
            <a:avLst/>
          </a:prstGeom>
          <a:ln>
            <a:solidFill>
              <a:srgbClr val="FF66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395536" y="4869160"/>
            <a:ext cx="855684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Včely  žijí  v  úlech. V nich přečkávají celou zimu.</a:t>
            </a:r>
          </a:p>
          <a:p>
            <a:pPr algn="ctr"/>
            <a:r>
              <a:rPr lang="cs-CZ" sz="3200" dirty="0" smtClean="0"/>
              <a:t>Na jaře vylétají a sbírají z květů nektar a pyl.</a:t>
            </a:r>
          </a:p>
        </p:txBody>
      </p:sp>
      <p:pic>
        <p:nvPicPr>
          <p:cNvPr id="1026" name="Picture 2" descr="C:\Users\Projektor\AppData\Local\Microsoft\Windows\Temporary Internet Files\Content.IE5\VJPG747D\MC900231476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1625" y="1903198"/>
            <a:ext cx="4631349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rojektor\AppData\Local\Microsoft\Windows\Temporary Internet Files\Content.IE5\IPMRDGEY\MC900358929[1].wm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4" t="10658" r="43195" b="13479"/>
          <a:stretch/>
        </p:blipFill>
        <p:spPr bwMode="auto">
          <a:xfrm>
            <a:off x="395536" y="1021698"/>
            <a:ext cx="1622313" cy="2343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Projektor\AppData\Local\Microsoft\Windows\Temporary Internet Files\Content.IE5\IXIDNQWG\MC900428369[1].wmf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288" b="32324"/>
          <a:stretch/>
        </p:blipFill>
        <p:spPr bwMode="auto">
          <a:xfrm flipH="1">
            <a:off x="6372200" y="1021698"/>
            <a:ext cx="2335723" cy="2249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2629907" y="439361"/>
            <a:ext cx="386022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Včela medonosná</a:t>
            </a:r>
            <a:endParaRPr lang="cs-CZ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4257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2771800" y="482916"/>
            <a:ext cx="3600400" cy="707886"/>
          </a:xfrm>
          <a:prstGeom prst="rect">
            <a:avLst/>
          </a:prstGeom>
          <a:ln>
            <a:solidFill>
              <a:srgbClr val="FF66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611560" y="2022138"/>
            <a:ext cx="820891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V jednom včelstvu žije několik tisíc včel</a:t>
            </a:r>
          </a:p>
          <a:p>
            <a:r>
              <a:rPr lang="cs-CZ" sz="3600" dirty="0" smtClean="0"/>
              <a:t> </a:t>
            </a:r>
          </a:p>
          <a:p>
            <a:r>
              <a:rPr lang="cs-CZ" sz="3600" dirty="0" smtClean="0"/>
              <a:t>	-   včely dělnice ( těch je nejvíce )</a:t>
            </a:r>
          </a:p>
          <a:p>
            <a:pPr marL="1371600" lvl="2" indent="-457200">
              <a:buFontTx/>
              <a:buChar char="-"/>
            </a:pPr>
            <a:r>
              <a:rPr lang="cs-CZ" sz="3600" dirty="0" smtClean="0"/>
              <a:t>trubci </a:t>
            </a:r>
            <a:endParaRPr lang="cs-CZ" sz="3600" dirty="0"/>
          </a:p>
          <a:p>
            <a:pPr marL="1371600" lvl="2" indent="-457200">
              <a:buFontTx/>
              <a:buChar char="-"/>
            </a:pPr>
            <a:r>
              <a:rPr lang="cs-CZ" sz="3600" dirty="0" smtClean="0"/>
              <a:t>a jedna matka - královna </a:t>
            </a:r>
          </a:p>
        </p:txBody>
      </p:sp>
      <p:sp>
        <p:nvSpPr>
          <p:cNvPr id="5" name="Obdélník 4"/>
          <p:cNvSpPr/>
          <p:nvPr/>
        </p:nvSpPr>
        <p:spPr>
          <a:xfrm>
            <a:off x="3620168" y="501053"/>
            <a:ext cx="190366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 smtClean="0">
                <a:solidFill>
                  <a:srgbClr val="FF6600"/>
                </a:solidFill>
              </a:rPr>
              <a:t>Včelstvo</a:t>
            </a:r>
            <a:endParaRPr lang="cs-CZ" sz="4000" dirty="0">
              <a:solidFill>
                <a:srgbClr val="FF6600"/>
              </a:solidFill>
            </a:endParaRPr>
          </a:p>
        </p:txBody>
      </p:sp>
      <p:pic>
        <p:nvPicPr>
          <p:cNvPr id="17" name="Picture 2" descr="C:\Users\Projektor\AppData\Local\Microsoft\Windows\Temporary Internet Files\Content.IE5\TL0AG0I5\MC90031889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472839"/>
            <a:ext cx="1466027" cy="86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C:\Users\Projektor\AppData\Local\Microsoft\Windows\Temporary Internet Files\Content.IE5\TL0AG0I5\MC90031889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419" y="5472839"/>
            <a:ext cx="1466027" cy="86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C:\Users\Projektor\AppData\Local\Microsoft\Windows\Temporary Internet Files\Content.IE5\TL0AG0I5\MC90031889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294" y="5472839"/>
            <a:ext cx="1466027" cy="86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C:\Users\Projektor\AppData\Local\Microsoft\Windows\Temporary Internet Files\Content.IE5\TL0AG0I5\MC90031889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9169" y="5472839"/>
            <a:ext cx="1466027" cy="86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C:\Users\Projektor\AppData\Local\Microsoft\Windows\Temporary Internet Files\Content.IE5\TL0AG0I5\MC90031889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3044" y="5472839"/>
            <a:ext cx="1466027" cy="86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C:\Users\Projektor\AppData\Local\Microsoft\Windows\Temporary Internet Files\Content.IE5\TL0AG0I5\MC90031889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6917" y="5472839"/>
            <a:ext cx="1466027" cy="86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C:\Users\Projektor\AppData\Local\Microsoft\Windows\Temporary Internet Files\Content.IE5\TL0AG0I5\MC90031889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12043">
            <a:off x="6989509" y="582360"/>
            <a:ext cx="2337602" cy="1384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6341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2519770" y="3091139"/>
            <a:ext cx="4176465" cy="71660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2447764" y="164830"/>
            <a:ext cx="4248472" cy="792088"/>
          </a:xfrm>
          <a:prstGeom prst="rect">
            <a:avLst/>
          </a:prstGeom>
          <a:ln>
            <a:solidFill>
              <a:srgbClr val="FF66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236736" y="4190617"/>
            <a:ext cx="669674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/>
              <a:t>Včely dělnice mají mnoho práce -  shánějí potravu, vodu, nektar, pyl, </a:t>
            </a:r>
            <a:r>
              <a:rPr lang="cs-CZ" sz="2800" dirty="0" smtClean="0"/>
              <a:t>krmí </a:t>
            </a:r>
            <a:r>
              <a:rPr lang="cs-CZ" sz="2800" dirty="0"/>
              <a:t>larvy, zpracovávají nasbíraný nektar </a:t>
            </a:r>
            <a:r>
              <a:rPr lang="cs-CZ" sz="2800" dirty="0" smtClean="0"/>
              <a:t>a </a:t>
            </a:r>
            <a:r>
              <a:rPr lang="cs-CZ" sz="2800" dirty="0"/>
              <a:t>vyrábí z něj med, pečují o pořádek v úlu, </a:t>
            </a:r>
            <a:r>
              <a:rPr lang="cs-CZ" sz="2800" dirty="0" err="1"/>
              <a:t>atd</a:t>
            </a:r>
            <a:r>
              <a:rPr lang="cs-CZ" sz="2800" dirty="0"/>
              <a:t>…</a:t>
            </a:r>
          </a:p>
        </p:txBody>
      </p:sp>
      <p:pic>
        <p:nvPicPr>
          <p:cNvPr id="3" name="Picture 2" descr="C:\Users\Projektor\AppData\Local\Microsoft\Windows\Temporary Internet Files\Content.IE5\IPMRDGEY\MC90041568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44" y="2674999"/>
            <a:ext cx="2042591" cy="1124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Projektor\AppData\Local\Microsoft\Windows\Temporary Internet Files\Content.IE5\D013XS6I\MP900316871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3480" y="2544997"/>
            <a:ext cx="2016224" cy="3994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délník 5"/>
          <p:cNvSpPr/>
          <p:nvPr/>
        </p:nvSpPr>
        <p:spPr>
          <a:xfrm>
            <a:off x="395536" y="1191036"/>
            <a:ext cx="820638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/>
              <a:t>Včela </a:t>
            </a:r>
            <a:r>
              <a:rPr lang="cs-CZ" sz="2800" dirty="0" smtClean="0"/>
              <a:t> - matka  je ze všech největší a má </a:t>
            </a:r>
            <a:r>
              <a:rPr lang="cs-CZ" sz="2800" dirty="0"/>
              <a:t>za úkol klást vajíčka. Po celý její život se o ni starají dělnice, které ji také krmí mateří </a:t>
            </a:r>
            <a:r>
              <a:rPr lang="cs-CZ" sz="2800" dirty="0" smtClean="0"/>
              <a:t>kašičkou</a:t>
            </a:r>
            <a:r>
              <a:rPr lang="cs-CZ" sz="2800" dirty="0"/>
              <a:t> </a:t>
            </a:r>
            <a:r>
              <a:rPr lang="cs-CZ" sz="2800" dirty="0" smtClean="0"/>
              <a:t>a ochraňují ji.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735920" y="164830"/>
            <a:ext cx="367215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FF6600"/>
                </a:solidFill>
              </a:rPr>
              <a:t>Matka - královna</a:t>
            </a:r>
            <a:endParaRPr lang="cs-CZ" sz="4000" dirty="0">
              <a:solidFill>
                <a:srgbClr val="FF66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257600" y="3091139"/>
            <a:ext cx="29362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6600"/>
                </a:solidFill>
              </a:rPr>
              <a:t>Včely dělnice</a:t>
            </a:r>
            <a:endParaRPr lang="cs-CZ" sz="4000" dirty="0">
              <a:solidFill>
                <a:srgbClr val="FF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4562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Obdélník 5125"/>
          <p:cNvSpPr/>
          <p:nvPr/>
        </p:nvSpPr>
        <p:spPr>
          <a:xfrm>
            <a:off x="2627784" y="221329"/>
            <a:ext cx="4284476" cy="70788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2908696" y="221329"/>
            <a:ext cx="385067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FF6600"/>
                </a:solidFill>
              </a:rPr>
              <a:t>Jak vypadá včela?</a:t>
            </a:r>
            <a:endParaRPr lang="cs-CZ" sz="4000" dirty="0">
              <a:solidFill>
                <a:srgbClr val="FF6600"/>
              </a:solidFill>
            </a:endParaRPr>
          </a:p>
        </p:txBody>
      </p:sp>
      <p:pic>
        <p:nvPicPr>
          <p:cNvPr id="6" name="Picture 4" descr="C:\Users\Projektor\AppData\Local\Microsoft\Windows\Temporary Internet Files\Content.IE5\UIG1W4PH\MC900438018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071645" y="1796972"/>
            <a:ext cx="4412494" cy="4412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125" name="Skupina 5124"/>
          <p:cNvGrpSpPr/>
          <p:nvPr/>
        </p:nvGrpSpPr>
        <p:grpSpPr>
          <a:xfrm>
            <a:off x="523722" y="1770971"/>
            <a:ext cx="7764854" cy="3888432"/>
            <a:chOff x="911602" y="1484784"/>
            <a:chExt cx="7764854" cy="3888432"/>
          </a:xfrm>
        </p:grpSpPr>
        <p:cxnSp>
          <p:nvCxnSpPr>
            <p:cNvPr id="12" name="Přímá spojnice se šipkou 11"/>
            <p:cNvCxnSpPr/>
            <p:nvPr/>
          </p:nvCxnSpPr>
          <p:spPr>
            <a:xfrm>
              <a:off x="2423770" y="2237300"/>
              <a:ext cx="792088" cy="576064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Přímá spojnice se šipkou 13"/>
            <p:cNvCxnSpPr/>
            <p:nvPr/>
          </p:nvCxnSpPr>
          <p:spPr>
            <a:xfrm>
              <a:off x="3851920" y="1700808"/>
              <a:ext cx="504056" cy="108012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Přímá spojnice se šipkou 17"/>
            <p:cNvCxnSpPr/>
            <p:nvPr/>
          </p:nvCxnSpPr>
          <p:spPr>
            <a:xfrm flipH="1">
              <a:off x="6084168" y="2564904"/>
              <a:ext cx="1512168" cy="115212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nice se šipkou 19"/>
            <p:cNvCxnSpPr/>
            <p:nvPr/>
          </p:nvCxnSpPr>
          <p:spPr>
            <a:xfrm flipH="1">
              <a:off x="6084168" y="1484784"/>
              <a:ext cx="504056" cy="108012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Přímá spojnice se šipkou 21"/>
            <p:cNvCxnSpPr/>
            <p:nvPr/>
          </p:nvCxnSpPr>
          <p:spPr>
            <a:xfrm flipH="1" flipV="1">
              <a:off x="5292080" y="4869160"/>
              <a:ext cx="1620180" cy="504056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Přímá spojnice 23"/>
            <p:cNvCxnSpPr/>
            <p:nvPr/>
          </p:nvCxnSpPr>
          <p:spPr>
            <a:xfrm>
              <a:off x="911602" y="2237300"/>
              <a:ext cx="151216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Přímá spojnice 25"/>
            <p:cNvCxnSpPr/>
            <p:nvPr/>
          </p:nvCxnSpPr>
          <p:spPr>
            <a:xfrm flipH="1">
              <a:off x="2423770" y="1700808"/>
              <a:ext cx="142815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nice 27"/>
            <p:cNvCxnSpPr/>
            <p:nvPr/>
          </p:nvCxnSpPr>
          <p:spPr>
            <a:xfrm>
              <a:off x="6588224" y="1484784"/>
              <a:ext cx="115212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Přímá spojnice 29"/>
            <p:cNvCxnSpPr/>
            <p:nvPr/>
          </p:nvCxnSpPr>
          <p:spPr>
            <a:xfrm>
              <a:off x="7596336" y="2572514"/>
              <a:ext cx="108012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21" name="Přímá spojnice 5120"/>
            <p:cNvCxnSpPr/>
            <p:nvPr/>
          </p:nvCxnSpPr>
          <p:spPr>
            <a:xfrm>
              <a:off x="6912260" y="5373216"/>
              <a:ext cx="176419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127" name="TextovéPole 5126"/>
          <p:cNvSpPr txBox="1"/>
          <p:nvPr/>
        </p:nvSpPr>
        <p:spPr>
          <a:xfrm>
            <a:off x="896428" y="2135892"/>
            <a:ext cx="6775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hlava</a:t>
            </a:r>
            <a:endParaRPr lang="cs-CZ" dirty="0"/>
          </a:p>
        </p:txBody>
      </p:sp>
      <p:sp>
        <p:nvSpPr>
          <p:cNvPr id="5128" name="TextovéPole 5127"/>
          <p:cNvSpPr txBox="1"/>
          <p:nvPr/>
        </p:nvSpPr>
        <p:spPr>
          <a:xfrm>
            <a:off x="2431934" y="1617663"/>
            <a:ext cx="6399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hruď</a:t>
            </a:r>
            <a:endParaRPr lang="cs-CZ" dirty="0"/>
          </a:p>
        </p:txBody>
      </p:sp>
      <p:sp>
        <p:nvSpPr>
          <p:cNvPr id="5129" name="TextovéPole 5128"/>
          <p:cNvSpPr txBox="1"/>
          <p:nvPr/>
        </p:nvSpPr>
        <p:spPr>
          <a:xfrm>
            <a:off x="7352472" y="2523487"/>
            <a:ext cx="9374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zadeček</a:t>
            </a:r>
            <a:endParaRPr lang="cs-CZ" dirty="0"/>
          </a:p>
        </p:txBody>
      </p:sp>
      <p:cxnSp>
        <p:nvCxnSpPr>
          <p:cNvPr id="5131" name="Přímá spojnice se šipkou 5130"/>
          <p:cNvCxnSpPr/>
          <p:nvPr/>
        </p:nvCxnSpPr>
        <p:spPr>
          <a:xfrm flipV="1">
            <a:off x="1573986" y="3427155"/>
            <a:ext cx="857948" cy="36188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33" name="Přímá spojnice se šipkou 5132"/>
          <p:cNvCxnSpPr/>
          <p:nvPr/>
        </p:nvCxnSpPr>
        <p:spPr>
          <a:xfrm flipV="1">
            <a:off x="1573986" y="4302046"/>
            <a:ext cx="1177907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35" name="Přímá spojnice 5134"/>
          <p:cNvCxnSpPr/>
          <p:nvPr/>
        </p:nvCxnSpPr>
        <p:spPr>
          <a:xfrm flipH="1">
            <a:off x="523722" y="3789040"/>
            <a:ext cx="10502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37" name="Přímá spojnice 5136"/>
          <p:cNvCxnSpPr/>
          <p:nvPr/>
        </p:nvCxnSpPr>
        <p:spPr>
          <a:xfrm flipH="1">
            <a:off x="523722" y="4950118"/>
            <a:ext cx="10502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38" name="TextovéPole 5137"/>
          <p:cNvSpPr txBox="1"/>
          <p:nvPr/>
        </p:nvSpPr>
        <p:spPr>
          <a:xfrm>
            <a:off x="667495" y="3419708"/>
            <a:ext cx="8619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tykadla</a:t>
            </a:r>
            <a:endParaRPr lang="cs-CZ" dirty="0"/>
          </a:p>
        </p:txBody>
      </p:sp>
      <p:sp>
        <p:nvSpPr>
          <p:cNvPr id="5139" name="TextovéPole 5138"/>
          <p:cNvSpPr txBox="1"/>
          <p:nvPr/>
        </p:nvSpPr>
        <p:spPr>
          <a:xfrm>
            <a:off x="591837" y="4580786"/>
            <a:ext cx="9140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sosáček</a:t>
            </a:r>
            <a:endParaRPr lang="cs-CZ" dirty="0"/>
          </a:p>
        </p:txBody>
      </p:sp>
      <p:sp>
        <p:nvSpPr>
          <p:cNvPr id="5140" name="TextovéPole 5139"/>
          <p:cNvSpPr txBox="1"/>
          <p:nvPr/>
        </p:nvSpPr>
        <p:spPr>
          <a:xfrm>
            <a:off x="6645355" y="5290071"/>
            <a:ext cx="14142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nohy - 3 páry</a:t>
            </a:r>
            <a:endParaRPr lang="cs-CZ" dirty="0"/>
          </a:p>
        </p:txBody>
      </p:sp>
      <p:sp>
        <p:nvSpPr>
          <p:cNvPr id="5141" name="TextovéPole 5140"/>
          <p:cNvSpPr txBox="1"/>
          <p:nvPr/>
        </p:nvSpPr>
        <p:spPr>
          <a:xfrm>
            <a:off x="6405743" y="1401639"/>
            <a:ext cx="15163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k</a:t>
            </a:r>
            <a:r>
              <a:rPr lang="cs-CZ" dirty="0" smtClean="0"/>
              <a:t>řídla – 2 páry</a:t>
            </a:r>
            <a:endParaRPr lang="cs-CZ" dirty="0"/>
          </a:p>
        </p:txBody>
      </p:sp>
      <p:sp>
        <p:nvSpPr>
          <p:cNvPr id="5142" name="TextovéPole 5141"/>
          <p:cNvSpPr txBox="1"/>
          <p:nvPr/>
        </p:nvSpPr>
        <p:spPr>
          <a:xfrm>
            <a:off x="277309" y="3789040"/>
            <a:ext cx="150714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/>
              <a:t>č</a:t>
            </a:r>
            <a:r>
              <a:rPr lang="cs-CZ" sz="1000" dirty="0" smtClean="0"/>
              <a:t>ichové a hmatové buňky</a:t>
            </a:r>
            <a:endParaRPr lang="cs-CZ" sz="1000" dirty="0"/>
          </a:p>
        </p:txBody>
      </p:sp>
      <p:sp>
        <p:nvSpPr>
          <p:cNvPr id="5143" name="TextovéPole 5142"/>
          <p:cNvSpPr txBox="1"/>
          <p:nvPr/>
        </p:nvSpPr>
        <p:spPr>
          <a:xfrm>
            <a:off x="7148447" y="2883231"/>
            <a:ext cx="153760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/>
              <a:t>ž</a:t>
            </a:r>
            <a:r>
              <a:rPr lang="cs-CZ" sz="1000" dirty="0" smtClean="0"/>
              <a:t>ihadlo s jedovým váčkem</a:t>
            </a:r>
            <a:endParaRPr lang="cs-CZ" sz="1000" dirty="0"/>
          </a:p>
        </p:txBody>
      </p:sp>
      <p:sp>
        <p:nvSpPr>
          <p:cNvPr id="5144" name="TextovéPole 5143"/>
          <p:cNvSpPr txBox="1"/>
          <p:nvPr/>
        </p:nvSpPr>
        <p:spPr>
          <a:xfrm>
            <a:off x="6405743" y="5659403"/>
            <a:ext cx="233108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/>
              <a:t>n</a:t>
            </a:r>
            <a:r>
              <a:rPr lang="cs-CZ" sz="1000" dirty="0" smtClean="0"/>
              <a:t>a 3.páru </a:t>
            </a:r>
            <a:r>
              <a:rPr lang="cs-CZ" sz="1000" dirty="0" err="1" smtClean="0"/>
              <a:t>tzv.košíčky,do</a:t>
            </a:r>
            <a:r>
              <a:rPr lang="cs-CZ" sz="1000" dirty="0" smtClean="0"/>
              <a:t> kterých sbírá pyl</a:t>
            </a:r>
            <a:endParaRPr lang="cs-CZ" sz="1000" dirty="0"/>
          </a:p>
        </p:txBody>
      </p:sp>
    </p:spTree>
    <p:extLst>
      <p:ext uri="{BB962C8B-B14F-4D97-AF65-F5344CB8AC3E}">
        <p14:creationId xmlns:p14="http://schemas.microsoft.com/office/powerpoint/2010/main" val="596387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755576" y="332656"/>
            <a:ext cx="7776864" cy="707886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1043608" y="332656"/>
            <a:ext cx="719921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Pozor, i malá včelka se umí bránit!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96545" y="1340768"/>
            <a:ext cx="7794121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dirty="0" smtClean="0"/>
              <a:t>Včela má velkou zbraň – </a:t>
            </a:r>
            <a:r>
              <a:rPr lang="cs-CZ" sz="3600" dirty="0" smtClean="0">
                <a:solidFill>
                  <a:srgbClr val="00B050"/>
                </a:solidFill>
              </a:rPr>
              <a:t>žihadlo</a:t>
            </a:r>
            <a:r>
              <a:rPr lang="cs-CZ" sz="3600" dirty="0" smtClean="0"/>
              <a:t>. </a:t>
            </a:r>
          </a:p>
          <a:p>
            <a:pPr algn="ctr"/>
            <a:r>
              <a:rPr lang="cs-CZ" sz="3600" dirty="0" smtClean="0"/>
              <a:t>Tím bodne nepřítele v případě ohrožení. </a:t>
            </a:r>
          </a:p>
          <a:p>
            <a:pPr algn="ctr"/>
            <a:r>
              <a:rPr lang="cs-CZ" sz="3600" dirty="0" smtClean="0"/>
              <a:t>Avšak, když ho použije, zemře. </a:t>
            </a:r>
            <a:endParaRPr lang="cs-CZ" sz="3600" dirty="0"/>
          </a:p>
        </p:txBody>
      </p:sp>
      <p:sp>
        <p:nvSpPr>
          <p:cNvPr id="7" name="Obdélník 6"/>
          <p:cNvSpPr/>
          <p:nvPr/>
        </p:nvSpPr>
        <p:spPr>
          <a:xfrm>
            <a:off x="715870" y="3403766"/>
            <a:ext cx="7776864" cy="707886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1229544" y="3385459"/>
            <a:ext cx="718523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Ale i mezi hmyzem má nepřátele:</a:t>
            </a:r>
            <a:endParaRPr lang="cs-CZ" sz="4000" dirty="0">
              <a:solidFill>
                <a:srgbClr val="FF0000"/>
              </a:solidFill>
            </a:endParaRPr>
          </a:p>
        </p:txBody>
      </p:sp>
      <p:pic>
        <p:nvPicPr>
          <p:cNvPr id="9" name="Picture 2" descr="C:\Users\Projektor\AppData\Local\Microsoft\Windows\Temporary Internet Files\Content.IE5\G6EK19EX\MC90034689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84" y="4543602"/>
            <a:ext cx="2604629" cy="1483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C:\Users\Projektor\AppData\Local\Microsoft\Windows\Temporary Internet Files\Content.IE5\UIG1W4PH\MC900438035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55" y="3913754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505838" y="6054072"/>
            <a:ext cx="83146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Třeba sršně nebo některé vosy. Číhají na včely před úlem, polapí je a sní nebo použijí jako krmivo pro své larvy.</a:t>
            </a:r>
            <a:endParaRPr lang="cs-CZ" sz="1400" dirty="0"/>
          </a:p>
        </p:txBody>
      </p:sp>
      <p:pic>
        <p:nvPicPr>
          <p:cNvPr id="12" name="Picture 5" descr="C:\Users\Projektor\AppData\Local\Microsoft\Windows\Temporary Internet Files\Content.IE5\UIG1W4PH\MC90008844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751967" y="686599"/>
            <a:ext cx="1325627" cy="1598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9478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Projektor\AppData\Local\Microsoft\Windows\Temporary Internet Files\Content.IE5\VMUKIEE7\MC90027922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121300"/>
            <a:ext cx="2417450" cy="2385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650417" y="3789040"/>
            <a:ext cx="7916205" cy="2677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800" dirty="0">
                <a:solidFill>
                  <a:srgbClr val="FF0000"/>
                </a:solidFill>
              </a:rPr>
              <a:t>O </a:t>
            </a:r>
            <a:r>
              <a:rPr lang="cs-CZ" sz="2800" dirty="0" smtClean="0">
                <a:solidFill>
                  <a:srgbClr val="FF0000"/>
                </a:solidFill>
              </a:rPr>
              <a:t>včelstva a úly  </a:t>
            </a:r>
            <a:r>
              <a:rPr lang="cs-CZ" sz="2800" dirty="0">
                <a:solidFill>
                  <a:srgbClr val="FF0000"/>
                </a:solidFill>
              </a:rPr>
              <a:t>se starají včelaři</a:t>
            </a:r>
            <a:r>
              <a:rPr lang="cs-CZ" sz="2800" dirty="0" smtClean="0">
                <a:solidFill>
                  <a:srgbClr val="FF0000"/>
                </a:solidFill>
              </a:rPr>
              <a:t>.</a:t>
            </a:r>
          </a:p>
          <a:p>
            <a:pPr algn="ctr"/>
            <a:r>
              <a:rPr lang="cs-CZ" sz="2800" dirty="0" smtClean="0"/>
              <a:t>Dodávají včelám potravu (cukerný roztok),</a:t>
            </a:r>
          </a:p>
          <a:p>
            <a:pPr algn="ctr"/>
            <a:r>
              <a:rPr lang="cs-CZ" sz="2800" dirty="0" smtClean="0"/>
              <a:t> kontrolují jejich zdraví, popřípadě zajistí jejich léčbu, </a:t>
            </a:r>
          </a:p>
          <a:p>
            <a:pPr algn="ctr"/>
            <a:r>
              <a:rPr lang="cs-CZ" sz="2800" dirty="0" smtClean="0"/>
              <a:t>protože i včely mohou velmi vážně onemocnět.</a:t>
            </a:r>
          </a:p>
          <a:p>
            <a:pPr algn="ctr"/>
            <a:r>
              <a:rPr lang="cs-CZ" sz="2800" dirty="0" smtClean="0"/>
              <a:t>Včelaři stáčí do sklenic med, který včely vytvořily</a:t>
            </a:r>
          </a:p>
          <a:p>
            <a:pPr algn="ctr"/>
            <a:r>
              <a:rPr lang="cs-CZ" sz="2800" dirty="0" smtClean="0"/>
              <a:t>a uložily do medových pláství.</a:t>
            </a:r>
            <a:endParaRPr lang="cs-CZ" sz="2800" dirty="0"/>
          </a:p>
        </p:txBody>
      </p:sp>
      <p:pic>
        <p:nvPicPr>
          <p:cNvPr id="5" name="Picture 5" descr="C:\Users\Projektor\AppData\Local\Microsoft\Windows\Temporary Internet Files\Content.IE5\V3YIPP6X\MC90019805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826018"/>
            <a:ext cx="3349720" cy="2731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C:\Users\Projektor\AppData\Local\Microsoft\Windows\Temporary Internet Files\Content.IE5\V3YIPP6X\MC90023137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664292"/>
            <a:ext cx="1834382" cy="2690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6641416" y="3377605"/>
            <a:ext cx="247856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50" dirty="0" smtClean="0"/>
              <a:t>Když uletí včelí roj, vrátí ho včelaři do úlu. </a:t>
            </a:r>
            <a:endParaRPr lang="cs-CZ" sz="1050" dirty="0"/>
          </a:p>
        </p:txBody>
      </p:sp>
      <p:grpSp>
        <p:nvGrpSpPr>
          <p:cNvPr id="10" name="Skupina 9"/>
          <p:cNvGrpSpPr/>
          <p:nvPr/>
        </p:nvGrpSpPr>
        <p:grpSpPr>
          <a:xfrm>
            <a:off x="2895778" y="206808"/>
            <a:ext cx="2736304" cy="707886"/>
            <a:chOff x="2843808" y="283910"/>
            <a:chExt cx="2736304" cy="707886"/>
          </a:xfrm>
        </p:grpSpPr>
        <p:sp>
          <p:nvSpPr>
            <p:cNvPr id="9" name="Obdélník 8"/>
            <p:cNvSpPr/>
            <p:nvPr/>
          </p:nvSpPr>
          <p:spPr>
            <a:xfrm>
              <a:off x="2843808" y="283910"/>
              <a:ext cx="2736304" cy="707886"/>
            </a:xfrm>
            <a:prstGeom prst="rect">
              <a:avLst/>
            </a:prstGeom>
            <a:ln>
              <a:solidFill>
                <a:srgbClr val="FF66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3407883" y="283910"/>
              <a:ext cx="1580754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 smtClean="0">
                  <a:solidFill>
                    <a:srgbClr val="FF0000"/>
                  </a:solidFill>
                </a:rPr>
                <a:t>Včelaři</a:t>
              </a:r>
              <a:endParaRPr lang="cs-CZ" sz="4000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33244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403648" y="476672"/>
            <a:ext cx="5832648" cy="707886"/>
          </a:xfrm>
          <a:prstGeom prst="rect">
            <a:avLst/>
          </a:prstGeom>
          <a:ln>
            <a:solidFill>
              <a:srgbClr val="FF66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1979712" y="476672"/>
            <a:ext cx="47478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Čím je včela užitečná?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70583" y="1556792"/>
            <a:ext cx="7642605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Opylování květů - včelám se na těle zachycuje pyl, </a:t>
            </a:r>
          </a:p>
          <a:p>
            <a:r>
              <a:rPr lang="cs-CZ" sz="2800" dirty="0"/>
              <a:t>	</a:t>
            </a:r>
            <a:r>
              <a:rPr lang="cs-CZ" sz="2800" dirty="0" smtClean="0"/>
              <a:t>který přenáší na jiný květ a tím jej opylují. </a:t>
            </a:r>
          </a:p>
          <a:p>
            <a:r>
              <a:rPr lang="cs-CZ" sz="2800" dirty="0"/>
              <a:t>	</a:t>
            </a:r>
            <a:r>
              <a:rPr lang="cs-CZ" sz="2800" dirty="0" smtClean="0"/>
              <a:t>Bez opylování by nikdy nevyrostl žádný plod. </a:t>
            </a:r>
          </a:p>
          <a:p>
            <a:endParaRPr lang="cs-CZ" sz="2800" dirty="0" smtClean="0"/>
          </a:p>
          <a:p>
            <a:r>
              <a:rPr lang="cs-CZ" sz="2800" dirty="0" smtClean="0"/>
              <a:t>Med </a:t>
            </a:r>
            <a:r>
              <a:rPr lang="cs-CZ" sz="2800" dirty="0"/>
              <a:t>– včely sají z květů nektar </a:t>
            </a:r>
          </a:p>
          <a:p>
            <a:r>
              <a:rPr lang="cs-CZ" sz="2800" dirty="0"/>
              <a:t>	a v úlu z něj vytváří med.</a:t>
            </a:r>
          </a:p>
          <a:p>
            <a:endParaRPr lang="cs-CZ" sz="2800" dirty="0"/>
          </a:p>
        </p:txBody>
      </p:sp>
      <p:pic>
        <p:nvPicPr>
          <p:cNvPr id="6" name="Picture 3" descr="C:\Users\Projektor\AppData\Local\Microsoft\Windows\Temporary Internet Files\Content.IE5\TL0AG0I5\MP90031687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583" y="4509119"/>
            <a:ext cx="2803128" cy="1845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Projektor\AppData\Local\Microsoft\Windows\Temporary Internet Files\Content.IE5\Q5SIP1T6\MP900437385[1]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514" r="14943" b="10958"/>
          <a:stretch/>
        </p:blipFill>
        <p:spPr bwMode="auto">
          <a:xfrm>
            <a:off x="5516466" y="3207676"/>
            <a:ext cx="3246744" cy="260288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C:\Users\Projektor\AppData\Local\Microsoft\Windows\Temporary Internet Files\Content.IE5\NDS11M1L\MC90041334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4810191"/>
            <a:ext cx="1793317" cy="1641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5696785" y="6144183"/>
            <a:ext cx="29807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Další včelí výrobky: včelí vosk, propolis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516451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1691680" y="404664"/>
            <a:ext cx="5363199" cy="707886"/>
            <a:chOff x="1325077" y="548680"/>
            <a:chExt cx="5363199" cy="707886"/>
          </a:xfrm>
        </p:grpSpPr>
        <p:sp>
          <p:nvSpPr>
            <p:cNvPr id="3" name="Obdélník 2"/>
            <p:cNvSpPr/>
            <p:nvPr/>
          </p:nvSpPr>
          <p:spPr>
            <a:xfrm>
              <a:off x="1325077" y="548680"/>
              <a:ext cx="5363199" cy="707886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" name="TextovéPole 1"/>
            <p:cNvSpPr txBox="1"/>
            <p:nvPr/>
          </p:nvSpPr>
          <p:spPr>
            <a:xfrm>
              <a:off x="1325077" y="548680"/>
              <a:ext cx="536319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 smtClean="0">
                  <a:solidFill>
                    <a:srgbClr val="FF0000"/>
                  </a:solidFill>
                </a:rPr>
                <a:t>Co jsme si zapamatovali?</a:t>
              </a:r>
              <a:endParaRPr lang="cs-CZ" sz="4000" dirty="0">
                <a:solidFill>
                  <a:srgbClr val="FF0000"/>
                </a:solidFill>
              </a:endParaRPr>
            </a:p>
          </p:txBody>
        </p:sp>
      </p:grpSp>
      <p:sp>
        <p:nvSpPr>
          <p:cNvPr id="5" name="TextovéPole 4"/>
          <p:cNvSpPr txBox="1"/>
          <p:nvPr/>
        </p:nvSpPr>
        <p:spPr>
          <a:xfrm>
            <a:off x="637959" y="1856589"/>
            <a:ext cx="32263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Kde přezimují včely? 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37959" y="2594903"/>
            <a:ext cx="50080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Kolik je ve včelstvu královen?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37959" y="3432234"/>
            <a:ext cx="41020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Co sbírají včely z květů?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37959" y="4250834"/>
            <a:ext cx="61663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Čím se včela brání před nepřítelem?</a:t>
            </a:r>
            <a:endParaRPr lang="cs-CZ" sz="3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37959" y="5069434"/>
            <a:ext cx="38445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Čím je včela užitečná?</a:t>
            </a:r>
            <a:endParaRPr lang="cs-CZ" sz="3200" dirty="0"/>
          </a:p>
        </p:txBody>
      </p:sp>
      <p:grpSp>
        <p:nvGrpSpPr>
          <p:cNvPr id="14" name="Skupina 13"/>
          <p:cNvGrpSpPr/>
          <p:nvPr/>
        </p:nvGrpSpPr>
        <p:grpSpPr>
          <a:xfrm>
            <a:off x="3802449" y="1747573"/>
            <a:ext cx="1141659" cy="584775"/>
            <a:chOff x="6444208" y="1856589"/>
            <a:chExt cx="1141659" cy="584775"/>
          </a:xfrm>
        </p:grpSpPr>
        <p:sp>
          <p:nvSpPr>
            <p:cNvPr id="13" name="Obdélník 12"/>
            <p:cNvSpPr/>
            <p:nvPr/>
          </p:nvSpPr>
          <p:spPr>
            <a:xfrm>
              <a:off x="6444208" y="1856589"/>
              <a:ext cx="1141659" cy="584775"/>
            </a:xfrm>
            <a:prstGeom prst="rect">
              <a:avLst/>
            </a:prstGeom>
            <a:ln>
              <a:solidFill>
                <a:srgbClr val="FF6699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TextovéPole 11"/>
            <p:cNvSpPr txBox="1"/>
            <p:nvPr/>
          </p:nvSpPr>
          <p:spPr>
            <a:xfrm>
              <a:off x="6444208" y="1856589"/>
              <a:ext cx="1141659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dirty="0" smtClean="0">
                  <a:solidFill>
                    <a:srgbClr val="FF6699"/>
                  </a:solidFill>
                </a:rPr>
                <a:t>V úlu.</a:t>
              </a:r>
              <a:endParaRPr lang="cs-CZ" sz="3200" dirty="0">
                <a:solidFill>
                  <a:srgbClr val="FF6699"/>
                </a:solidFill>
              </a:endParaRPr>
            </a:p>
          </p:txBody>
        </p:sp>
      </p:grpSp>
      <p:grpSp>
        <p:nvGrpSpPr>
          <p:cNvPr id="17" name="Skupina 16"/>
          <p:cNvGrpSpPr/>
          <p:nvPr/>
        </p:nvGrpSpPr>
        <p:grpSpPr>
          <a:xfrm>
            <a:off x="5551959" y="2439330"/>
            <a:ext cx="1253869" cy="584775"/>
            <a:chOff x="6012159" y="2906021"/>
            <a:chExt cx="1253869" cy="584775"/>
          </a:xfrm>
        </p:grpSpPr>
        <p:sp>
          <p:nvSpPr>
            <p:cNvPr id="16" name="Obdélník 15"/>
            <p:cNvSpPr/>
            <p:nvPr/>
          </p:nvSpPr>
          <p:spPr>
            <a:xfrm>
              <a:off x="6012159" y="2906021"/>
              <a:ext cx="1253869" cy="584775"/>
            </a:xfrm>
            <a:prstGeom prst="rect">
              <a:avLst/>
            </a:prstGeom>
            <a:ln>
              <a:solidFill>
                <a:srgbClr val="FF6699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" name="TextovéPole 14"/>
            <p:cNvSpPr txBox="1"/>
            <p:nvPr/>
          </p:nvSpPr>
          <p:spPr>
            <a:xfrm>
              <a:off x="6012159" y="2906021"/>
              <a:ext cx="1253869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dirty="0" smtClean="0">
                  <a:solidFill>
                    <a:srgbClr val="FF6699"/>
                  </a:solidFill>
                </a:rPr>
                <a:t>Jedna.</a:t>
              </a:r>
              <a:endParaRPr lang="cs-CZ" sz="3200" dirty="0">
                <a:solidFill>
                  <a:srgbClr val="FF6699"/>
                </a:solidFill>
              </a:endParaRPr>
            </a:p>
          </p:txBody>
        </p:sp>
      </p:grpSp>
      <p:sp>
        <p:nvSpPr>
          <p:cNvPr id="18" name="TextovéPole 17"/>
          <p:cNvSpPr txBox="1"/>
          <p:nvPr/>
        </p:nvSpPr>
        <p:spPr>
          <a:xfrm>
            <a:off x="4758409" y="3442394"/>
            <a:ext cx="2299384" cy="584775"/>
          </a:xfrm>
          <a:prstGeom prst="rect">
            <a:avLst/>
          </a:prstGeom>
          <a:noFill/>
          <a:ln w="28575">
            <a:solidFill>
              <a:srgbClr val="FF6699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6699"/>
                </a:solidFill>
              </a:rPr>
              <a:t>Nektar a pyl.</a:t>
            </a:r>
            <a:endParaRPr lang="cs-CZ" sz="3200" dirty="0">
              <a:solidFill>
                <a:srgbClr val="FF6699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6732240" y="4249504"/>
            <a:ext cx="1832553" cy="584775"/>
          </a:xfrm>
          <a:prstGeom prst="rect">
            <a:avLst/>
          </a:prstGeom>
          <a:noFill/>
          <a:ln w="28575">
            <a:solidFill>
              <a:srgbClr val="FF6699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6699"/>
                </a:solidFill>
              </a:rPr>
              <a:t>Žihadlem.</a:t>
            </a:r>
            <a:endParaRPr lang="cs-CZ" sz="3200" dirty="0">
              <a:solidFill>
                <a:srgbClr val="FF6699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691975" y="5654208"/>
            <a:ext cx="5311454" cy="584775"/>
          </a:xfrm>
          <a:prstGeom prst="rect">
            <a:avLst/>
          </a:prstGeom>
          <a:noFill/>
          <a:ln w="28575">
            <a:solidFill>
              <a:srgbClr val="FF6699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6699"/>
                </a:solidFill>
              </a:rPr>
              <a:t>Vytváří med a opylovává květy.</a:t>
            </a:r>
            <a:endParaRPr lang="cs-CZ" sz="3200" dirty="0">
              <a:solidFill>
                <a:srgbClr val="FF6699"/>
              </a:solidFill>
            </a:endParaRPr>
          </a:p>
        </p:txBody>
      </p:sp>
      <p:pic>
        <p:nvPicPr>
          <p:cNvPr id="23" name="Picture 8" descr="C:\Users\Projektor\AppData\Local\Microsoft\Windows\Temporary Internet Files\Content.IE5\YAC3WQFQ\MP900289457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67" t="5645" r="27435" b="15817"/>
          <a:stretch/>
        </p:blipFill>
        <p:spPr bwMode="auto">
          <a:xfrm rot="12271036">
            <a:off x="6850842" y="913878"/>
            <a:ext cx="2059578" cy="188542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7753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619672" y="2348880"/>
            <a:ext cx="576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Citace: použité ilustrace: galerie </a:t>
            </a:r>
            <a:r>
              <a:rPr lang="cs-CZ" dirty="0"/>
              <a:t>Microsoft PowerPoint </a:t>
            </a:r>
          </a:p>
        </p:txBody>
      </p:sp>
    </p:spTree>
    <p:extLst>
      <p:ext uri="{BB962C8B-B14F-4D97-AF65-F5344CB8AC3E}">
        <p14:creationId xmlns:p14="http://schemas.microsoft.com/office/powerpoint/2010/main" val="2887604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361</TotalTime>
  <Words>348</Words>
  <Application>Microsoft Office PowerPoint</Application>
  <PresentationFormat>Předvádění na obrazovce (4:3)</PresentationFormat>
  <Paragraphs>66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Ze života včel</dc:title>
  <dc:creator>Projektor</dc:creator>
  <cp:lastModifiedBy>Projektor</cp:lastModifiedBy>
  <cp:revision>32</cp:revision>
  <dcterms:created xsi:type="dcterms:W3CDTF">2012-05-19T08:12:53Z</dcterms:created>
  <dcterms:modified xsi:type="dcterms:W3CDTF">2012-05-22T19:43:10Z</dcterms:modified>
</cp:coreProperties>
</file>