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60" r:id="rId3"/>
    <p:sldId id="261" r:id="rId4"/>
    <p:sldId id="262" r:id="rId5"/>
    <p:sldId id="257" r:id="rId6"/>
    <p:sldId id="258" r:id="rId7"/>
    <p:sldId id="259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66"/>
    <a:srgbClr val="FF33CC"/>
    <a:srgbClr val="00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74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11053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85596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928383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56101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7962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520236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3994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613074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6790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86391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31435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1BB97D1-8700-42CD-82C0-2923D8DBDD9F}" type="datetimeFigureOut">
              <a:rPr lang="cs-CZ" smtClean="0"/>
              <a:t>1.6.2012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3ECE08-1D92-44B2-8DB5-BFE947A2CB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83216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wmf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png"/><Relationship Id="rId10" Type="http://schemas.openxmlformats.org/officeDocument/2006/relationships/image" Target="../media/image12.jpeg"/><Relationship Id="rId4" Type="http://schemas.openxmlformats.org/officeDocument/2006/relationships/image" Target="../media/image6.wmf"/><Relationship Id="rId9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wmf"/><Relationship Id="rId3" Type="http://schemas.openxmlformats.org/officeDocument/2006/relationships/image" Target="../media/image15.wmf"/><Relationship Id="rId7" Type="http://schemas.openxmlformats.org/officeDocument/2006/relationships/image" Target="../media/image19.wm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wmf"/><Relationship Id="rId5" Type="http://schemas.openxmlformats.org/officeDocument/2006/relationships/image" Target="../media/image17.wmf"/><Relationship Id="rId10" Type="http://schemas.openxmlformats.org/officeDocument/2006/relationships/image" Target="../media/image20.png"/><Relationship Id="rId4" Type="http://schemas.openxmlformats.org/officeDocument/2006/relationships/image" Target="../media/image16.jpeg"/><Relationship Id="rId9" Type="http://schemas.openxmlformats.org/officeDocument/2006/relationships/image" Target="../media/image10.wm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8429" y="4845844"/>
            <a:ext cx="5665788" cy="1239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6"/>
          <p:cNvSpPr>
            <a:spLocks noChangeArrowheads="1"/>
          </p:cNvSpPr>
          <p:nvPr/>
        </p:nvSpPr>
        <p:spPr bwMode="auto">
          <a:xfrm>
            <a:off x="2339516" y="702231"/>
            <a:ext cx="3958712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/>
            <a:r>
              <a:rPr lang="cs-CZ" b="1" dirty="0" smtClean="0"/>
              <a:t>14  Minulost – současnost - budoucnost</a:t>
            </a:r>
            <a:endParaRPr lang="cs-CZ" b="1" dirty="0"/>
          </a:p>
          <a:p>
            <a:pPr algn="ctr"/>
            <a:r>
              <a:rPr lang="cs-CZ" sz="2400" b="1" dirty="0" smtClean="0"/>
              <a:t>VY_32_INOVACE_14</a:t>
            </a:r>
            <a:endParaRPr lang="cs-CZ" sz="2400" b="1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761561" y="2348880"/>
            <a:ext cx="8064500" cy="203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cs-CZ" sz="1200" b="1" dirty="0"/>
              <a:t>autor:</a:t>
            </a:r>
            <a:r>
              <a:rPr lang="cs-CZ" dirty="0"/>
              <a:t>		</a:t>
            </a:r>
            <a:r>
              <a:rPr lang="cs-CZ" sz="1200" dirty="0"/>
              <a:t>Mgr. Jana Kobylková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identifikace:</a:t>
            </a:r>
            <a:r>
              <a:rPr lang="cs-CZ" sz="1200" dirty="0"/>
              <a:t>		</a:t>
            </a:r>
            <a:r>
              <a:rPr lang="cs-CZ" sz="1200" dirty="0" smtClean="0"/>
              <a:t>B3 - 14</a:t>
            </a:r>
            <a:endParaRPr lang="cs-CZ" sz="1200" dirty="0"/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třída:</a:t>
            </a:r>
            <a:r>
              <a:rPr lang="cs-CZ" sz="1200" dirty="0"/>
              <a:t>		2.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předmět:</a:t>
            </a:r>
            <a:r>
              <a:rPr lang="cs-CZ" sz="1200" dirty="0"/>
              <a:t>		Prvouka</a:t>
            </a:r>
          </a:p>
          <a:p>
            <a:pPr eaLnBrk="1" hangingPunct="1">
              <a:spcBef>
                <a:spcPct val="50000"/>
              </a:spcBef>
            </a:pPr>
            <a:r>
              <a:rPr lang="cs-CZ" sz="1200" b="1" dirty="0"/>
              <a:t>anotace:</a:t>
            </a:r>
            <a:r>
              <a:rPr lang="cs-CZ" sz="1200" dirty="0"/>
              <a:t>		</a:t>
            </a:r>
            <a:r>
              <a:rPr lang="cs-CZ" sz="1200" dirty="0" smtClean="0"/>
              <a:t>Vysvětlení pojmů – minulost, současnost a budoucnost. Žáci si uvědomí časovou 		posloupnost, rozlišují co se stalo, co se právě děje a co se stane. Poznávají předměty 		používané v minulosti, uvědomují si technický pokrok. Přiřazují věty k časovým pojmům, 		řadí věty podle časové posloupnosti.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55033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5" y="476672"/>
            <a:ext cx="268240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33CC"/>
                </a:solidFill>
              </a:rPr>
              <a:t>Minulost</a:t>
            </a:r>
            <a:endParaRPr lang="cs-CZ" sz="5400" dirty="0">
              <a:solidFill>
                <a:srgbClr val="FF33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418663" y="1431104"/>
            <a:ext cx="8725337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Je to doba, která již minula - před mnoha </a:t>
            </a:r>
          </a:p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a mnoha lety. V dřívějších dobách lidé </a:t>
            </a:r>
          </a:p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neměli tolik technických vynálezů </a:t>
            </a:r>
          </a:p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a přístrojů jako dnes. Například před 100 lety </a:t>
            </a:r>
          </a:p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ještě nejezdili lidé v autech, neměli televizory </a:t>
            </a:r>
          </a:p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a  počítače, neměli elektrický proud. </a:t>
            </a:r>
          </a:p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Mnoho prací vykonávali ručně, </a:t>
            </a:r>
          </a:p>
          <a:p>
            <a:r>
              <a:rPr lang="cs-CZ" sz="3600" dirty="0" smtClean="0">
                <a:solidFill>
                  <a:schemeClr val="tx2">
                    <a:lumMod val="75000"/>
                  </a:schemeClr>
                </a:solidFill>
              </a:rPr>
              <a:t>bez strojů a nástrojů.</a:t>
            </a:r>
            <a:endParaRPr lang="cs-CZ" sz="36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074" name="Picture 2" descr="C:\Users\Projektor\AppData\Local\Microsoft\Windows\Temporary Internet Files\Content.IE5\V3YIPP6X\MC90000719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628337"/>
            <a:ext cx="3275856" cy="22024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1399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915815" y="476672"/>
            <a:ext cx="33466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33CC"/>
                </a:solidFill>
              </a:rPr>
              <a:t>Současnost</a:t>
            </a:r>
            <a:endParaRPr lang="cs-CZ" sz="5400" dirty="0">
              <a:solidFill>
                <a:srgbClr val="FF33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2979" y="1628800"/>
            <a:ext cx="7725448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>
                <a:solidFill>
                  <a:srgbClr val="002060"/>
                </a:solidFill>
              </a:rPr>
              <a:t>Je to doba, která je právě nyní. 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Je to, co teď prožíváme a zažíváme. 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Používáme mnoho přístrojů a pomůcek, 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jezdíme auty, létáme letadly. Můžeme 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cestovat do různých koutů Země. 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Dokonce už létáme do vesmíru.</a:t>
            </a:r>
          </a:p>
          <a:p>
            <a:r>
              <a:rPr lang="cs-CZ" sz="3600" dirty="0" smtClean="0">
                <a:solidFill>
                  <a:srgbClr val="002060"/>
                </a:solidFill>
              </a:rPr>
              <a:t>Lidé stále objevují něco nového.</a:t>
            </a:r>
            <a:endParaRPr lang="cs-CZ" sz="3600" dirty="0">
              <a:solidFill>
                <a:srgbClr val="002060"/>
              </a:solidFill>
            </a:endParaRPr>
          </a:p>
        </p:txBody>
      </p:sp>
      <p:pic>
        <p:nvPicPr>
          <p:cNvPr id="4099" name="Picture 3" descr="C:\Users\Projektor\AppData\Local\Microsoft\Windows\Temporary Internet Files\Content.IE5\IPMRDGEY\MP90039985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752402"/>
            <a:ext cx="2411760" cy="16071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5595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886614" y="188640"/>
            <a:ext cx="353680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solidFill>
                  <a:srgbClr val="FF33CC"/>
                </a:solidFill>
              </a:rPr>
              <a:t>Budoucnost</a:t>
            </a:r>
            <a:endParaRPr lang="cs-CZ" sz="5400" dirty="0">
              <a:solidFill>
                <a:srgbClr val="FF33CC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53301" y="980728"/>
            <a:ext cx="8755602" cy="55092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Je doba, která nás teprve čeká. To, co se stane 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v budoucnosti si můžeme jen představovat. 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	</a:t>
            </a:r>
            <a:r>
              <a:rPr lang="cs-CZ" sz="3200" dirty="0" smtClean="0">
                <a:solidFill>
                  <a:srgbClr val="0070C0"/>
                </a:solidFill>
              </a:rPr>
              <a:t>Budeme létat na dovolenou na jiné planety? </a:t>
            </a:r>
          </a:p>
          <a:p>
            <a:r>
              <a:rPr lang="cs-CZ" sz="3200" dirty="0" smtClean="0">
                <a:solidFill>
                  <a:srgbClr val="0070C0"/>
                </a:solidFill>
              </a:rPr>
              <a:t>	Budeme mít léky na každou nemoc?</a:t>
            </a:r>
          </a:p>
          <a:p>
            <a:r>
              <a:rPr lang="cs-CZ" sz="3200" dirty="0">
                <a:solidFill>
                  <a:srgbClr val="0070C0"/>
                </a:solidFill>
              </a:rPr>
              <a:t>	</a:t>
            </a:r>
            <a:r>
              <a:rPr lang="cs-CZ" sz="3200" dirty="0" smtClean="0">
                <a:solidFill>
                  <a:srgbClr val="0070C0"/>
                </a:solidFill>
              </a:rPr>
              <a:t>Budou všechnu práci za nás vykonávat roboti?</a:t>
            </a:r>
          </a:p>
          <a:p>
            <a:r>
              <a:rPr lang="cs-CZ" sz="3200" dirty="0">
                <a:solidFill>
                  <a:srgbClr val="002060"/>
                </a:solidFill>
              </a:rPr>
              <a:t>	</a:t>
            </a:r>
            <a:r>
              <a:rPr lang="cs-CZ" sz="3200" dirty="0" smtClean="0">
                <a:solidFill>
                  <a:srgbClr val="002060"/>
                </a:solidFill>
              </a:rPr>
              <a:t>	</a:t>
            </a:r>
            <a:r>
              <a:rPr lang="cs-CZ" sz="3200" dirty="0" smtClean="0">
                <a:solidFill>
                  <a:srgbClr val="FF0000"/>
                </a:solidFill>
              </a:rPr>
              <a:t>NEBO:</a:t>
            </a:r>
          </a:p>
          <a:p>
            <a:r>
              <a:rPr lang="cs-CZ" sz="3200" dirty="0">
                <a:solidFill>
                  <a:srgbClr val="002060"/>
                </a:solidFill>
              </a:rPr>
              <a:t>	</a:t>
            </a:r>
            <a:r>
              <a:rPr lang="cs-CZ" sz="3200" dirty="0" smtClean="0">
                <a:solidFill>
                  <a:srgbClr val="0070C0"/>
                </a:solidFill>
              </a:rPr>
              <a:t>Zničí lidé všechnu přírodu? </a:t>
            </a:r>
          </a:p>
          <a:p>
            <a:r>
              <a:rPr lang="cs-CZ" sz="3200" dirty="0">
                <a:solidFill>
                  <a:srgbClr val="0070C0"/>
                </a:solidFill>
              </a:rPr>
              <a:t>	</a:t>
            </a:r>
            <a:r>
              <a:rPr lang="cs-CZ" sz="3200" dirty="0" smtClean="0">
                <a:solidFill>
                  <a:srgbClr val="0070C0"/>
                </a:solidFill>
              </a:rPr>
              <a:t>Porostou ještě krásné stromy, květiny?</a:t>
            </a:r>
          </a:p>
          <a:p>
            <a:r>
              <a:rPr lang="cs-CZ" sz="3200" dirty="0">
                <a:solidFill>
                  <a:srgbClr val="0070C0"/>
                </a:solidFill>
              </a:rPr>
              <a:t>	</a:t>
            </a:r>
            <a:r>
              <a:rPr lang="cs-CZ" sz="3200" dirty="0" smtClean="0">
                <a:solidFill>
                  <a:srgbClr val="0070C0"/>
                </a:solidFill>
              </a:rPr>
              <a:t>Budou lidé dýchat čistý vzduch?</a:t>
            </a:r>
          </a:p>
          <a:p>
            <a:r>
              <a:rPr lang="cs-CZ" sz="3200" dirty="0" smtClean="0">
                <a:solidFill>
                  <a:srgbClr val="002060"/>
                </a:solidFill>
              </a:rPr>
              <a:t>Záleží jen na nás jakou budoucnost si připravíme!	</a:t>
            </a:r>
          </a:p>
          <a:p>
            <a:r>
              <a:rPr lang="cs-CZ" sz="3200" dirty="0">
                <a:solidFill>
                  <a:srgbClr val="002060"/>
                </a:solidFill>
              </a:rPr>
              <a:t>	</a:t>
            </a:r>
            <a:r>
              <a:rPr lang="cs-CZ" sz="3200" dirty="0" smtClean="0">
                <a:solidFill>
                  <a:srgbClr val="002060"/>
                </a:solidFill>
              </a:rPr>
              <a:t>	</a:t>
            </a:r>
            <a:endParaRPr lang="cs-CZ" sz="32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16146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rojektor\AppData\Local\Microsoft\Windows\Temporary Internet Files\Content.IE5\UIG1W4PH\MP90039885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58" y="986661"/>
            <a:ext cx="2088232" cy="19345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Projektor\AppData\Local\Microsoft\Windows\Temporary Internet Files\Content.IE5\K6FQX20L\MP900398853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7354" y="1353934"/>
            <a:ext cx="1577466" cy="14940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Projektor\AppData\Local\Microsoft\Windows\Temporary Internet Files\Content.IE5\31CSFEEN\MC9002956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979" y="3275834"/>
            <a:ext cx="1944215" cy="11865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Projektor\AppData\Local\Microsoft\Windows\Temporary Internet Files\Content.IE5\Q5SIP1T6\MC900441736[1]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9950" y="3183314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Projektor\AppData\Local\Microsoft\Windows\Temporary Internet Files\Content.IE5\NOK3JUQM\MP900401518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832" y="1144060"/>
            <a:ext cx="1080120" cy="161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Projektor\AppData\Local\Microsoft\Windows\Temporary Internet Files\Content.IE5\V3YIPP6X\MP900406714[1]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86077" y="1144060"/>
            <a:ext cx="1080120" cy="16197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Projektor\AppData\Local\Microsoft\Windows\Temporary Internet Files\Content.IE5\K6FQX20L\MC900319294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4344" y="5052655"/>
            <a:ext cx="1360951" cy="144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Projektor\AppData\Local\Microsoft\Windows\Temporary Internet Files\Content.IE5\X2C6737N\MC900360608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9866" y="5206681"/>
            <a:ext cx="1342551" cy="13894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1" name="Picture 17" descr="C:\Users\Projektor\AppData\Local\Microsoft\Windows\Temporary Internet Files\Content.IE5\NDS11M1L\MP900289863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6131" y="3371150"/>
            <a:ext cx="1570245" cy="1049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Projektor\AppData\Local\Microsoft\Windows\Temporary Internet Files\Content.IE5\LWZG0AQB\MP900385678[1]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4642" y="3350977"/>
            <a:ext cx="773711" cy="1083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467544" y="1045623"/>
            <a:ext cx="3528392" cy="17964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Obdélník 13"/>
          <p:cNvSpPr/>
          <p:nvPr/>
        </p:nvSpPr>
        <p:spPr>
          <a:xfrm>
            <a:off x="5247352" y="3029678"/>
            <a:ext cx="3528392" cy="17964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Obdélník 14"/>
          <p:cNvSpPr/>
          <p:nvPr/>
        </p:nvSpPr>
        <p:spPr>
          <a:xfrm>
            <a:off x="5247352" y="1081012"/>
            <a:ext cx="3528392" cy="17964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Obdélník 15"/>
          <p:cNvSpPr/>
          <p:nvPr/>
        </p:nvSpPr>
        <p:spPr>
          <a:xfrm>
            <a:off x="467544" y="3015471"/>
            <a:ext cx="3528392" cy="179648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Obdélník 16"/>
          <p:cNvSpPr/>
          <p:nvPr/>
        </p:nvSpPr>
        <p:spPr>
          <a:xfrm>
            <a:off x="2384140" y="4941168"/>
            <a:ext cx="4276092" cy="1654939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1384489" y="184284"/>
            <a:ext cx="682770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rgbClr val="FF33CC"/>
                </a:solidFill>
              </a:rPr>
              <a:t>Z dvojic věcí označte vždy tu z minulosti</a:t>
            </a:r>
            <a:r>
              <a:rPr lang="cs-CZ" dirty="0" smtClean="0"/>
              <a:t>: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1099204" y="92141"/>
            <a:ext cx="7096576" cy="769059"/>
          </a:xfrm>
          <a:prstGeom prst="rect">
            <a:avLst/>
          </a:prstGeom>
          <a:noFill/>
          <a:ln>
            <a:solidFill>
              <a:srgbClr val="FF33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773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C:\Users\Projektor\AppData\Local\Microsoft\Windows\Temporary Internet Files\Content.IE5\31CSFEEN\MP900386721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419" y="2708920"/>
            <a:ext cx="1019026" cy="1428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4" descr="C:\Users\Projektor\AppData\Local\Microsoft\Windows\Temporary Internet Files\Content.IE5\PNVXNOW5\MC90029509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157175"/>
            <a:ext cx="2083012" cy="14041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Projektor\AppData\Local\Microsoft\Windows\Temporary Internet Files\Content.IE5\D013XS6I\MP900427654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342" y="1856531"/>
            <a:ext cx="1296144" cy="17047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Projektor\AppData\Local\Microsoft\Windows\Temporary Internet Files\Content.IE5\G6EK19EX\MC90019917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04" y="4438650"/>
            <a:ext cx="1147882" cy="18676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Projektor\AppData\Local\Microsoft\Windows\Temporary Internet Files\Content.IE5\Q5SIP1T6\MC900083549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53266" y="5380161"/>
            <a:ext cx="1881187" cy="10096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C:\Users\Projektor\AppData\Local\Microsoft\Windows\Temporary Internet Files\Content.IE5\VMUKIEE7\MC900045152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4179255"/>
            <a:ext cx="1419927" cy="1193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C:\Users\Projektor\AppData\Local\Microsoft\Windows\Temporary Internet Files\Content.IE5\31CSFEEN\MC900295612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112642"/>
            <a:ext cx="2416164" cy="14745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3" descr="C:\Users\Projektor\AppData\Local\Microsoft\Windows\Temporary Internet Files\Content.IE5\K6FQX20L\MC900319294[1].wmf"/>
          <p:cNvPicPr>
            <a:picLocks noChangeAspect="1" noChangeArrowheads="1"/>
          </p:cNvPicPr>
          <p:nvPr/>
        </p:nvPicPr>
        <p:blipFill>
          <a:blip r:embed="rId9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5624" y="4052152"/>
            <a:ext cx="1360951" cy="1447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Projektor\AppData\Local\Microsoft\Windows\Temporary Internet Files\Content.IE5\X2C6737N\MC900441336[1]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5164906"/>
            <a:ext cx="144016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444794" y="40649"/>
            <a:ext cx="82084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FF33CC"/>
                </a:solidFill>
              </a:rPr>
              <a:t>Zakroužkujte: </a:t>
            </a:r>
          </a:p>
          <a:p>
            <a:r>
              <a:rPr lang="cs-CZ" sz="2800" dirty="0" smtClean="0">
                <a:solidFill>
                  <a:srgbClr val="FF0000"/>
                </a:solidFill>
              </a:rPr>
              <a:t>červeně věci z minulosti</a:t>
            </a:r>
            <a:endParaRPr lang="cs-CZ" sz="2800" dirty="0" smtClean="0"/>
          </a:p>
          <a:p>
            <a:r>
              <a:rPr lang="cs-CZ" sz="2800" dirty="0"/>
              <a:t>	</a:t>
            </a:r>
            <a:r>
              <a:rPr lang="cs-CZ" sz="2800" dirty="0" smtClean="0"/>
              <a:t>		</a:t>
            </a:r>
            <a:r>
              <a:rPr lang="cs-CZ" sz="2800" dirty="0" smtClean="0">
                <a:solidFill>
                  <a:srgbClr val="0070C0"/>
                </a:solidFill>
              </a:rPr>
              <a:t>modře ze současnosti </a:t>
            </a:r>
          </a:p>
          <a:p>
            <a:r>
              <a:rPr lang="cs-CZ" sz="2800" dirty="0" smtClean="0"/>
              <a:t>					</a:t>
            </a:r>
            <a:r>
              <a:rPr lang="cs-CZ" sz="2800" dirty="0" smtClean="0">
                <a:solidFill>
                  <a:srgbClr val="00B050"/>
                </a:solidFill>
              </a:rPr>
              <a:t>a zeleně z budoucnosti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290514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1757560" y="472316"/>
            <a:ext cx="5601985" cy="728791"/>
            <a:chOff x="1259632" y="764703"/>
            <a:chExt cx="5601985" cy="728791"/>
          </a:xfrm>
        </p:grpSpPr>
        <p:sp>
          <p:nvSpPr>
            <p:cNvPr id="2" name="TextovéPole 1"/>
            <p:cNvSpPr txBox="1"/>
            <p:nvPr/>
          </p:nvSpPr>
          <p:spPr>
            <a:xfrm>
              <a:off x="1403648" y="836712"/>
              <a:ext cx="545796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FF33CC"/>
                  </a:solidFill>
                </a:rPr>
                <a:t>Spojte větu s časovým pojmem:</a:t>
              </a:r>
              <a:endParaRPr lang="cs-CZ" sz="3200" dirty="0">
                <a:solidFill>
                  <a:srgbClr val="FF33CC"/>
                </a:solidFill>
              </a:endParaRPr>
            </a:p>
          </p:txBody>
        </p:sp>
        <p:sp>
          <p:nvSpPr>
            <p:cNvPr id="3" name="Obdélník 2"/>
            <p:cNvSpPr/>
            <p:nvPr/>
          </p:nvSpPr>
          <p:spPr>
            <a:xfrm>
              <a:off x="1259632" y="764703"/>
              <a:ext cx="5601985" cy="728791"/>
            </a:xfrm>
            <a:prstGeom prst="rect">
              <a:avLst/>
            </a:prstGeom>
            <a:noFill/>
            <a:ln>
              <a:solidFill>
                <a:srgbClr val="FF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5" name="TextovéPole 4"/>
          <p:cNvSpPr txBox="1"/>
          <p:nvPr/>
        </p:nvSpPr>
        <p:spPr>
          <a:xfrm>
            <a:off x="536906" y="2002399"/>
            <a:ext cx="24413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MINULOST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36906" y="3507788"/>
            <a:ext cx="302634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PŘÍTOMNOST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36906" y="5013176"/>
            <a:ext cx="320440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</a:rPr>
              <a:t>BUDOUCNOST</a:t>
            </a:r>
            <a:endParaRPr lang="cs-CZ" sz="4000" dirty="0">
              <a:solidFill>
                <a:srgbClr val="00B05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302932" y="4697971"/>
            <a:ext cx="44687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Narodila se moje babička.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4302932" y="1710011"/>
            <a:ext cx="41839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Jsem ve škole a učím se.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302932" y="3203991"/>
            <a:ext cx="378597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Budu paní doktorkou.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302932" y="2457001"/>
            <a:ext cx="44624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Byl postaven Karlův most.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4302932" y="3950981"/>
            <a:ext cx="452540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Maminka právě vaří oběd.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4302932" y="5444959"/>
            <a:ext cx="28897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>
                <a:solidFill>
                  <a:schemeClr val="tx2">
                    <a:lumMod val="75000"/>
                  </a:schemeClr>
                </a:solidFill>
              </a:rPr>
              <a:t>Budu řídit auto. </a:t>
            </a:r>
            <a:endParaRPr lang="cs-CZ" sz="3200" dirty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0020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1259632" y="429280"/>
            <a:ext cx="7386440" cy="728791"/>
            <a:chOff x="1259632" y="764703"/>
            <a:chExt cx="7386440" cy="728791"/>
          </a:xfrm>
        </p:grpSpPr>
        <p:sp>
          <p:nvSpPr>
            <p:cNvPr id="3" name="TextovéPole 2"/>
            <p:cNvSpPr txBox="1"/>
            <p:nvPr/>
          </p:nvSpPr>
          <p:spPr>
            <a:xfrm>
              <a:off x="1403648" y="836712"/>
              <a:ext cx="7037119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FF33CC"/>
                  </a:solidFill>
                </a:rPr>
                <a:t>Očíslujte věty tak, jak šly v čase za sebou:</a:t>
              </a:r>
              <a:endParaRPr lang="cs-CZ" sz="3200" dirty="0">
                <a:solidFill>
                  <a:srgbClr val="FF33CC"/>
                </a:solidFill>
              </a:endParaRPr>
            </a:p>
          </p:txBody>
        </p:sp>
        <p:sp>
          <p:nvSpPr>
            <p:cNvPr id="4" name="Obdélník 3"/>
            <p:cNvSpPr/>
            <p:nvPr/>
          </p:nvSpPr>
          <p:spPr>
            <a:xfrm>
              <a:off x="1259632" y="764703"/>
              <a:ext cx="7386440" cy="728791"/>
            </a:xfrm>
            <a:prstGeom prst="rect">
              <a:avLst/>
            </a:prstGeom>
            <a:noFill/>
            <a:ln>
              <a:solidFill>
                <a:srgbClr val="FF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3" name="Skupina 12"/>
          <p:cNvGrpSpPr/>
          <p:nvPr/>
        </p:nvGrpSpPr>
        <p:grpSpPr>
          <a:xfrm>
            <a:off x="494258" y="2043514"/>
            <a:ext cx="8495857" cy="3046988"/>
            <a:chOff x="494258" y="2043514"/>
            <a:chExt cx="8495857" cy="3046988"/>
          </a:xfrm>
        </p:grpSpPr>
        <p:sp>
          <p:nvSpPr>
            <p:cNvPr id="5" name="TextovéPole 4"/>
            <p:cNvSpPr txBox="1"/>
            <p:nvPr/>
          </p:nvSpPr>
          <p:spPr>
            <a:xfrm>
              <a:off x="854298" y="2043514"/>
              <a:ext cx="8135817" cy="30469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00CC00"/>
                  </a:solidFill>
                </a:rPr>
                <a:t>Budu chodit na vysokou školu, chci být lékařem.</a:t>
              </a:r>
            </a:p>
            <a:p>
              <a:r>
                <a:rPr lang="cs-CZ" sz="3200" dirty="0" smtClean="0">
                  <a:solidFill>
                    <a:srgbClr val="00CC00"/>
                  </a:solidFill>
                </a:rPr>
                <a:t>Moji rodiče měli svatbu.</a:t>
              </a:r>
            </a:p>
            <a:p>
              <a:r>
                <a:rPr lang="cs-CZ" sz="3200" dirty="0">
                  <a:solidFill>
                    <a:srgbClr val="00CC00"/>
                  </a:solidFill>
                </a:rPr>
                <a:t>Chodím do školy, dobře se učím.</a:t>
              </a:r>
            </a:p>
            <a:p>
              <a:r>
                <a:rPr lang="cs-CZ" sz="3200" dirty="0" smtClean="0">
                  <a:solidFill>
                    <a:srgbClr val="00CC00"/>
                  </a:solidFill>
                </a:rPr>
                <a:t>V červenci jsem se narodil já.</a:t>
              </a:r>
            </a:p>
            <a:p>
              <a:r>
                <a:rPr lang="cs-CZ" sz="3200" dirty="0" smtClean="0">
                  <a:solidFill>
                    <a:srgbClr val="00CC00"/>
                  </a:solidFill>
                </a:rPr>
                <a:t>Můj tatínek se seznámil s mojí maminkou.</a:t>
              </a:r>
            </a:p>
            <a:p>
              <a:r>
                <a:rPr lang="cs-CZ" sz="3200" dirty="0" smtClean="0">
                  <a:solidFill>
                    <a:srgbClr val="00CC00"/>
                  </a:solidFill>
                </a:rPr>
                <a:t>Chodil jsem do školky, rostl jsem jako z vody.</a:t>
              </a:r>
            </a:p>
          </p:txBody>
        </p:sp>
        <p:sp>
          <p:nvSpPr>
            <p:cNvPr id="7" name="Obdélník 6"/>
            <p:cNvSpPr/>
            <p:nvPr/>
          </p:nvSpPr>
          <p:spPr>
            <a:xfrm>
              <a:off x="494258" y="2165051"/>
              <a:ext cx="360040" cy="377374"/>
            </a:xfrm>
            <a:prstGeom prst="rect">
              <a:avLst/>
            </a:prstGeom>
            <a:no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8" name="Obdélník 7"/>
            <p:cNvSpPr/>
            <p:nvPr/>
          </p:nvSpPr>
          <p:spPr>
            <a:xfrm>
              <a:off x="494258" y="2643385"/>
              <a:ext cx="360040" cy="377374"/>
            </a:xfrm>
            <a:prstGeom prst="rect">
              <a:avLst/>
            </a:prstGeom>
            <a:no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9" name="Obdélník 8"/>
            <p:cNvSpPr/>
            <p:nvPr/>
          </p:nvSpPr>
          <p:spPr>
            <a:xfrm>
              <a:off x="494258" y="3121719"/>
              <a:ext cx="360040" cy="377374"/>
            </a:xfrm>
            <a:prstGeom prst="rect">
              <a:avLst/>
            </a:prstGeom>
            <a:no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Obdélník 9"/>
            <p:cNvSpPr/>
            <p:nvPr/>
          </p:nvSpPr>
          <p:spPr>
            <a:xfrm>
              <a:off x="494258" y="3600053"/>
              <a:ext cx="360040" cy="377374"/>
            </a:xfrm>
            <a:prstGeom prst="rect">
              <a:avLst/>
            </a:prstGeom>
            <a:no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Obdélník 10"/>
            <p:cNvSpPr/>
            <p:nvPr/>
          </p:nvSpPr>
          <p:spPr>
            <a:xfrm>
              <a:off x="494258" y="4078387"/>
              <a:ext cx="360040" cy="377374"/>
            </a:xfrm>
            <a:prstGeom prst="rect">
              <a:avLst/>
            </a:prstGeom>
            <a:no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" name="Obdélník 11"/>
            <p:cNvSpPr/>
            <p:nvPr/>
          </p:nvSpPr>
          <p:spPr>
            <a:xfrm>
              <a:off x="494258" y="4556720"/>
              <a:ext cx="360040" cy="377374"/>
            </a:xfrm>
            <a:prstGeom prst="rect">
              <a:avLst/>
            </a:prstGeom>
            <a:noFill/>
            <a:ln>
              <a:solidFill>
                <a:schemeClr val="accent3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1028" name="Picture 4" descr="C:\Users\Projektor\AppData\Local\Microsoft\Windows\Temporary Internet Files\Content.IE5\G6EK19EX\MP900446602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6846" y="5185437"/>
            <a:ext cx="2323921" cy="13863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Slunce 13"/>
          <p:cNvSpPr/>
          <p:nvPr/>
        </p:nvSpPr>
        <p:spPr>
          <a:xfrm>
            <a:off x="1094164" y="5883980"/>
            <a:ext cx="549350" cy="360040"/>
          </a:xfrm>
          <a:prstGeom prst="sun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Slunce 17"/>
          <p:cNvSpPr/>
          <p:nvPr/>
        </p:nvSpPr>
        <p:spPr>
          <a:xfrm>
            <a:off x="1763688" y="6121608"/>
            <a:ext cx="549350" cy="360040"/>
          </a:xfrm>
          <a:prstGeom prst="sun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Slunce 18"/>
          <p:cNvSpPr/>
          <p:nvPr/>
        </p:nvSpPr>
        <p:spPr>
          <a:xfrm>
            <a:off x="2483768" y="6249339"/>
            <a:ext cx="549350" cy="360040"/>
          </a:xfrm>
          <a:prstGeom prst="sun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Slunce 19"/>
          <p:cNvSpPr/>
          <p:nvPr/>
        </p:nvSpPr>
        <p:spPr>
          <a:xfrm>
            <a:off x="3131840" y="5941588"/>
            <a:ext cx="549350" cy="360040"/>
          </a:xfrm>
          <a:prstGeom prst="sun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Slunce 20"/>
          <p:cNvSpPr/>
          <p:nvPr/>
        </p:nvSpPr>
        <p:spPr>
          <a:xfrm>
            <a:off x="4572000" y="5955621"/>
            <a:ext cx="549350" cy="360040"/>
          </a:xfrm>
          <a:prstGeom prst="sun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Slunce 21"/>
          <p:cNvSpPr/>
          <p:nvPr/>
        </p:nvSpPr>
        <p:spPr>
          <a:xfrm>
            <a:off x="3830038" y="5775601"/>
            <a:ext cx="549350" cy="360040"/>
          </a:xfrm>
          <a:prstGeom prst="sun">
            <a:avLst/>
          </a:prstGeom>
          <a:solidFill>
            <a:srgbClr val="00CC00"/>
          </a:solidFill>
          <a:ln>
            <a:solidFill>
              <a:srgbClr val="00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16701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kupina 1"/>
          <p:cNvGrpSpPr/>
          <p:nvPr/>
        </p:nvGrpSpPr>
        <p:grpSpPr>
          <a:xfrm>
            <a:off x="1796000" y="472316"/>
            <a:ext cx="5601985" cy="1012468"/>
            <a:chOff x="1298072" y="764703"/>
            <a:chExt cx="5601985" cy="1012468"/>
          </a:xfrm>
        </p:grpSpPr>
        <p:sp>
          <p:nvSpPr>
            <p:cNvPr id="3" name="TextovéPole 2"/>
            <p:cNvSpPr txBox="1"/>
            <p:nvPr/>
          </p:nvSpPr>
          <p:spPr>
            <a:xfrm>
              <a:off x="1403648" y="836712"/>
              <a:ext cx="5390835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FF33CC"/>
                  </a:solidFill>
                </a:rPr>
                <a:t>Říkejte co bylo, co je a co bude:</a:t>
              </a:r>
            </a:p>
            <a:p>
              <a:pPr algn="ctr"/>
              <a:r>
                <a:rPr lang="cs-CZ" sz="1200" dirty="0" smtClean="0">
                  <a:solidFill>
                    <a:srgbClr val="FF33CC"/>
                  </a:solidFill>
                </a:rPr>
                <a:t>( Správnou odpověď se dozvíte po kliknutí)</a:t>
              </a:r>
              <a:endParaRPr lang="cs-CZ" sz="1200" dirty="0">
                <a:solidFill>
                  <a:srgbClr val="FF33CC"/>
                </a:solidFill>
              </a:endParaRPr>
            </a:p>
          </p:txBody>
        </p:sp>
        <p:sp>
          <p:nvSpPr>
            <p:cNvPr id="4" name="Obdélník 3"/>
            <p:cNvSpPr/>
            <p:nvPr/>
          </p:nvSpPr>
          <p:spPr>
            <a:xfrm>
              <a:off x="1298072" y="764703"/>
              <a:ext cx="5601985" cy="1012468"/>
            </a:xfrm>
            <a:prstGeom prst="rect">
              <a:avLst/>
            </a:prstGeom>
            <a:noFill/>
            <a:ln>
              <a:solidFill>
                <a:srgbClr val="FF33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606156" y="1803809"/>
            <a:ext cx="5567230" cy="4473207"/>
            <a:chOff x="606156" y="2060848"/>
            <a:chExt cx="5567230" cy="4473207"/>
          </a:xfrm>
        </p:grpSpPr>
        <p:sp>
          <p:nvSpPr>
            <p:cNvPr id="5" name="TextovéPole 4"/>
            <p:cNvSpPr txBox="1"/>
            <p:nvPr/>
          </p:nvSpPr>
          <p:spPr>
            <a:xfrm>
              <a:off x="606156" y="2060848"/>
              <a:ext cx="3990836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7030A0"/>
                  </a:solidFill>
                </a:rPr>
                <a:t>Narodil se král Karel IV.</a:t>
              </a:r>
              <a:endParaRPr lang="cs-CZ" sz="3200" dirty="0">
                <a:solidFill>
                  <a:srgbClr val="7030A0"/>
                </a:solidFill>
              </a:endParaRPr>
            </a:p>
          </p:txBody>
        </p:sp>
        <p:sp>
          <p:nvSpPr>
            <p:cNvPr id="6" name="TextovéPole 5"/>
            <p:cNvSpPr txBox="1"/>
            <p:nvPr/>
          </p:nvSpPr>
          <p:spPr>
            <a:xfrm>
              <a:off x="606156" y="2838534"/>
              <a:ext cx="2810578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7030A0"/>
                  </a:solidFill>
                </a:rPr>
                <a:t>Budu se vdávat.</a:t>
              </a:r>
              <a:endParaRPr lang="cs-CZ" sz="3200" dirty="0">
                <a:solidFill>
                  <a:srgbClr val="7030A0"/>
                </a:solidFill>
              </a:endParaRPr>
            </a:p>
          </p:txBody>
        </p:sp>
        <p:sp>
          <p:nvSpPr>
            <p:cNvPr id="7" name="TextovéPole 6"/>
            <p:cNvSpPr txBox="1"/>
            <p:nvPr/>
          </p:nvSpPr>
          <p:spPr>
            <a:xfrm>
              <a:off x="606156" y="3616220"/>
              <a:ext cx="3083473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>
                  <a:solidFill>
                    <a:srgbClr val="7030A0"/>
                  </a:solidFill>
                </a:rPr>
                <a:t>P</a:t>
              </a:r>
              <a:r>
                <a:rPr lang="cs-CZ" sz="3200" dirty="0" smtClean="0">
                  <a:solidFill>
                    <a:srgbClr val="7030A0"/>
                  </a:solidFill>
                </a:rPr>
                <a:t>íšu domácí úkol.</a:t>
              </a:r>
              <a:endParaRPr lang="cs-CZ" sz="3200" dirty="0">
                <a:solidFill>
                  <a:srgbClr val="7030A0"/>
                </a:solidFill>
              </a:endParaRPr>
            </a:p>
          </p:txBody>
        </p:sp>
        <p:sp>
          <p:nvSpPr>
            <p:cNvPr id="8" name="TextovéPole 7"/>
            <p:cNvSpPr txBox="1"/>
            <p:nvPr/>
          </p:nvSpPr>
          <p:spPr>
            <a:xfrm>
              <a:off x="606156" y="4393906"/>
              <a:ext cx="387657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7030A0"/>
                  </a:solidFill>
                </a:rPr>
                <a:t>Člověk ulovil mamuta.</a:t>
              </a:r>
              <a:endParaRPr lang="cs-CZ" sz="3200" dirty="0">
                <a:solidFill>
                  <a:srgbClr val="7030A0"/>
                </a:solidFill>
              </a:endParaRPr>
            </a:p>
          </p:txBody>
        </p:sp>
        <p:sp>
          <p:nvSpPr>
            <p:cNvPr id="9" name="TextovéPole 8"/>
            <p:cNvSpPr txBox="1"/>
            <p:nvPr/>
          </p:nvSpPr>
          <p:spPr>
            <a:xfrm>
              <a:off x="606156" y="5171592"/>
              <a:ext cx="5567230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7030A0"/>
                  </a:solidFill>
                </a:rPr>
                <a:t>Vezmu svoje vnoučátka na výlet.</a:t>
              </a:r>
              <a:endParaRPr lang="cs-CZ" sz="3200" dirty="0">
                <a:solidFill>
                  <a:srgbClr val="7030A0"/>
                </a:solidFill>
              </a:endParaRPr>
            </a:p>
          </p:txBody>
        </p:sp>
        <p:sp>
          <p:nvSpPr>
            <p:cNvPr id="10" name="TextovéPole 9"/>
            <p:cNvSpPr txBox="1"/>
            <p:nvPr/>
          </p:nvSpPr>
          <p:spPr>
            <a:xfrm>
              <a:off x="606156" y="5949280"/>
              <a:ext cx="3891771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3200" dirty="0" smtClean="0">
                  <a:solidFill>
                    <a:srgbClr val="7030A0"/>
                  </a:solidFill>
                </a:rPr>
                <a:t>Těším se na prázdniny.</a:t>
              </a:r>
              <a:endParaRPr lang="cs-CZ" sz="3200" dirty="0">
                <a:solidFill>
                  <a:srgbClr val="7030A0"/>
                </a:solidFill>
              </a:endParaRPr>
            </a:p>
          </p:txBody>
        </p:sp>
      </p:grpSp>
      <p:grpSp>
        <p:nvGrpSpPr>
          <p:cNvPr id="21" name="Skupina 20"/>
          <p:cNvGrpSpPr/>
          <p:nvPr/>
        </p:nvGrpSpPr>
        <p:grpSpPr>
          <a:xfrm>
            <a:off x="4629577" y="1377042"/>
            <a:ext cx="1169501" cy="1107996"/>
            <a:chOff x="5580112" y="1765886"/>
            <a:chExt cx="1169501" cy="1107996"/>
          </a:xfrm>
        </p:grpSpPr>
        <p:sp>
          <p:nvSpPr>
            <p:cNvPr id="16" name="TextovéPole 15"/>
            <p:cNvSpPr txBox="1"/>
            <p:nvPr/>
          </p:nvSpPr>
          <p:spPr>
            <a:xfrm>
              <a:off x="5739613" y="1765886"/>
              <a:ext cx="867545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dirty="0" smtClean="0">
                  <a:solidFill>
                    <a:srgbClr val="FF0066"/>
                  </a:solidFill>
                  <a:latin typeface="skolacek CE" pitchFamily="50" charset="-18"/>
                </a:rPr>
                <a:t>bylo</a:t>
              </a:r>
              <a:endParaRPr lang="cs-CZ" sz="6600" dirty="0">
                <a:solidFill>
                  <a:srgbClr val="FF0066"/>
                </a:solidFill>
                <a:latin typeface="skolacek CE" pitchFamily="50" charset="-18"/>
              </a:endParaRPr>
            </a:p>
          </p:txBody>
        </p:sp>
        <p:sp>
          <p:nvSpPr>
            <p:cNvPr id="18" name="Ovál 17"/>
            <p:cNvSpPr/>
            <p:nvPr/>
          </p:nvSpPr>
          <p:spPr>
            <a:xfrm>
              <a:off x="5580112" y="2096195"/>
              <a:ext cx="1169501" cy="777687"/>
            </a:xfrm>
            <a:prstGeom prst="ellipse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0" name="Skupina 19"/>
          <p:cNvGrpSpPr/>
          <p:nvPr/>
        </p:nvGrpSpPr>
        <p:grpSpPr>
          <a:xfrm>
            <a:off x="4429817" y="3651568"/>
            <a:ext cx="1169501" cy="1107996"/>
            <a:chOff x="7626619" y="2566662"/>
            <a:chExt cx="1169501" cy="1107996"/>
          </a:xfrm>
        </p:grpSpPr>
        <p:sp>
          <p:nvSpPr>
            <p:cNvPr id="12" name="TextovéPole 11"/>
            <p:cNvSpPr txBox="1"/>
            <p:nvPr/>
          </p:nvSpPr>
          <p:spPr>
            <a:xfrm>
              <a:off x="7777597" y="2566662"/>
              <a:ext cx="867545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dirty="0" smtClean="0">
                  <a:solidFill>
                    <a:srgbClr val="FF0066"/>
                  </a:solidFill>
                  <a:latin typeface="skolacek CE" pitchFamily="50" charset="-18"/>
                </a:rPr>
                <a:t>bylo</a:t>
              </a:r>
              <a:endParaRPr lang="cs-CZ" sz="6600" dirty="0">
                <a:solidFill>
                  <a:srgbClr val="FF0066"/>
                </a:solidFill>
                <a:latin typeface="skolacek CE" pitchFamily="50" charset="-18"/>
              </a:endParaRPr>
            </a:p>
          </p:txBody>
        </p:sp>
        <p:sp>
          <p:nvSpPr>
            <p:cNvPr id="19" name="Ovál 18"/>
            <p:cNvSpPr/>
            <p:nvPr/>
          </p:nvSpPr>
          <p:spPr>
            <a:xfrm>
              <a:off x="7626619" y="2896971"/>
              <a:ext cx="1169501" cy="777687"/>
            </a:xfrm>
            <a:prstGeom prst="ellipse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3" name="Skupina 22"/>
          <p:cNvGrpSpPr/>
          <p:nvPr/>
        </p:nvGrpSpPr>
        <p:grpSpPr>
          <a:xfrm>
            <a:off x="4429817" y="5264020"/>
            <a:ext cx="810719" cy="1107996"/>
            <a:chOff x="4769392" y="2916817"/>
            <a:chExt cx="810719" cy="1107996"/>
          </a:xfrm>
        </p:grpSpPr>
        <p:sp>
          <p:nvSpPr>
            <p:cNvPr id="17" name="TextovéPole 16"/>
            <p:cNvSpPr txBox="1"/>
            <p:nvPr/>
          </p:nvSpPr>
          <p:spPr>
            <a:xfrm>
              <a:off x="4941354" y="2916817"/>
              <a:ext cx="466794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dirty="0" smtClean="0">
                  <a:solidFill>
                    <a:srgbClr val="FF0066"/>
                  </a:solidFill>
                  <a:latin typeface="skolacek CE" pitchFamily="50" charset="-18"/>
                </a:rPr>
                <a:t>je</a:t>
              </a:r>
              <a:endParaRPr lang="cs-CZ" sz="6600" dirty="0">
                <a:solidFill>
                  <a:srgbClr val="FF0066"/>
                </a:solidFill>
                <a:latin typeface="skolacek CE" pitchFamily="50" charset="-18"/>
              </a:endParaRPr>
            </a:p>
          </p:txBody>
        </p:sp>
        <p:sp>
          <p:nvSpPr>
            <p:cNvPr id="22" name="Ovál 21"/>
            <p:cNvSpPr/>
            <p:nvPr/>
          </p:nvSpPr>
          <p:spPr>
            <a:xfrm>
              <a:off x="4769392" y="3270849"/>
              <a:ext cx="810719" cy="753963"/>
            </a:xfrm>
            <a:prstGeom prst="ellipse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4" name="Skupina 23"/>
          <p:cNvGrpSpPr/>
          <p:nvPr/>
        </p:nvGrpSpPr>
        <p:grpSpPr>
          <a:xfrm>
            <a:off x="3770076" y="2908919"/>
            <a:ext cx="810719" cy="1107996"/>
            <a:chOff x="4769392" y="2916817"/>
            <a:chExt cx="810719" cy="1107996"/>
          </a:xfrm>
        </p:grpSpPr>
        <p:sp>
          <p:nvSpPr>
            <p:cNvPr id="25" name="TextovéPole 24"/>
            <p:cNvSpPr txBox="1"/>
            <p:nvPr/>
          </p:nvSpPr>
          <p:spPr>
            <a:xfrm>
              <a:off x="4941354" y="2916817"/>
              <a:ext cx="466794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dirty="0" smtClean="0">
                  <a:solidFill>
                    <a:srgbClr val="FF0066"/>
                  </a:solidFill>
                  <a:latin typeface="skolacek CE" pitchFamily="50" charset="-18"/>
                </a:rPr>
                <a:t>je</a:t>
              </a:r>
              <a:endParaRPr lang="cs-CZ" sz="6600" dirty="0">
                <a:solidFill>
                  <a:srgbClr val="FF0066"/>
                </a:solidFill>
                <a:latin typeface="skolacek CE" pitchFamily="50" charset="-18"/>
              </a:endParaRPr>
            </a:p>
          </p:txBody>
        </p:sp>
        <p:sp>
          <p:nvSpPr>
            <p:cNvPr id="26" name="Ovál 25"/>
            <p:cNvSpPr/>
            <p:nvPr/>
          </p:nvSpPr>
          <p:spPr>
            <a:xfrm>
              <a:off x="4769392" y="3270849"/>
              <a:ext cx="810719" cy="753963"/>
            </a:xfrm>
            <a:prstGeom prst="ellipse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8" name="Skupina 27"/>
          <p:cNvGrpSpPr/>
          <p:nvPr/>
        </p:nvGrpSpPr>
        <p:grpSpPr>
          <a:xfrm>
            <a:off x="3435648" y="2136607"/>
            <a:ext cx="1047082" cy="1107996"/>
            <a:chOff x="7164288" y="4136867"/>
            <a:chExt cx="1047082" cy="1107996"/>
          </a:xfrm>
        </p:grpSpPr>
        <p:sp>
          <p:nvSpPr>
            <p:cNvPr id="14" name="TextovéPole 13"/>
            <p:cNvSpPr txBox="1"/>
            <p:nvPr/>
          </p:nvSpPr>
          <p:spPr>
            <a:xfrm>
              <a:off x="7164288" y="4136867"/>
              <a:ext cx="1047082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dirty="0" smtClean="0">
                  <a:solidFill>
                    <a:srgbClr val="FF0066"/>
                  </a:solidFill>
                  <a:latin typeface="skolacek CE" pitchFamily="50" charset="-18"/>
                </a:rPr>
                <a:t>bude</a:t>
              </a:r>
              <a:endParaRPr lang="cs-CZ" sz="6600" dirty="0">
                <a:solidFill>
                  <a:srgbClr val="FF0066"/>
                </a:solidFill>
                <a:latin typeface="skolacek CE" pitchFamily="50" charset="-18"/>
              </a:endParaRPr>
            </a:p>
          </p:txBody>
        </p:sp>
        <p:sp>
          <p:nvSpPr>
            <p:cNvPr id="27" name="Ovál 26"/>
            <p:cNvSpPr/>
            <p:nvPr/>
          </p:nvSpPr>
          <p:spPr>
            <a:xfrm>
              <a:off x="7164288" y="4429254"/>
              <a:ext cx="1047082" cy="777686"/>
            </a:xfrm>
            <a:prstGeom prst="ellipse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grpSp>
        <p:nvGrpSpPr>
          <p:cNvPr id="29" name="Skupina 28"/>
          <p:cNvGrpSpPr/>
          <p:nvPr/>
        </p:nvGrpSpPr>
        <p:grpSpPr>
          <a:xfrm>
            <a:off x="6084168" y="4510056"/>
            <a:ext cx="1047082" cy="1107996"/>
            <a:chOff x="7164288" y="4136867"/>
            <a:chExt cx="1047082" cy="1107996"/>
          </a:xfrm>
        </p:grpSpPr>
        <p:sp>
          <p:nvSpPr>
            <p:cNvPr id="30" name="TextovéPole 29"/>
            <p:cNvSpPr txBox="1"/>
            <p:nvPr/>
          </p:nvSpPr>
          <p:spPr>
            <a:xfrm>
              <a:off x="7164288" y="4136867"/>
              <a:ext cx="1047082" cy="110799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6600" dirty="0" smtClean="0">
                  <a:solidFill>
                    <a:srgbClr val="FF0066"/>
                  </a:solidFill>
                  <a:latin typeface="skolacek CE" pitchFamily="50" charset="-18"/>
                </a:rPr>
                <a:t>bude</a:t>
              </a:r>
              <a:endParaRPr lang="cs-CZ" sz="6600" dirty="0">
                <a:solidFill>
                  <a:srgbClr val="FF0066"/>
                </a:solidFill>
                <a:latin typeface="skolacek CE" pitchFamily="50" charset="-18"/>
              </a:endParaRPr>
            </a:p>
          </p:txBody>
        </p:sp>
        <p:sp>
          <p:nvSpPr>
            <p:cNvPr id="31" name="Ovál 30"/>
            <p:cNvSpPr/>
            <p:nvPr/>
          </p:nvSpPr>
          <p:spPr>
            <a:xfrm>
              <a:off x="7164288" y="4429254"/>
              <a:ext cx="1047082" cy="777686"/>
            </a:xfrm>
            <a:prstGeom prst="ellipse">
              <a:avLst/>
            </a:prstGeom>
            <a:noFill/>
            <a:ln>
              <a:solidFill>
                <a:srgbClr val="FF006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pic>
        <p:nvPicPr>
          <p:cNvPr id="2050" name="Picture 2" descr="C:\Users\Projektor\AppData\Local\Microsoft\Windows\Temporary Internet Files\Content.IE5\VMUKIEE7\MC900037010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931038"/>
            <a:ext cx="2489395" cy="2050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48" name="Mrak 2047"/>
          <p:cNvSpPr/>
          <p:nvPr/>
        </p:nvSpPr>
        <p:spPr>
          <a:xfrm>
            <a:off x="6516216" y="6415843"/>
            <a:ext cx="745738" cy="3693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Mrak 33"/>
          <p:cNvSpPr/>
          <p:nvPr/>
        </p:nvSpPr>
        <p:spPr>
          <a:xfrm>
            <a:off x="7366520" y="6202383"/>
            <a:ext cx="673894" cy="3693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Mrak 34"/>
          <p:cNvSpPr/>
          <p:nvPr/>
        </p:nvSpPr>
        <p:spPr>
          <a:xfrm>
            <a:off x="7884368" y="5765740"/>
            <a:ext cx="681085" cy="3693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Mrak 35"/>
          <p:cNvSpPr/>
          <p:nvPr/>
        </p:nvSpPr>
        <p:spPr>
          <a:xfrm>
            <a:off x="8353936" y="5291568"/>
            <a:ext cx="696426" cy="369352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Mrak 36"/>
          <p:cNvSpPr/>
          <p:nvPr/>
        </p:nvSpPr>
        <p:spPr>
          <a:xfrm>
            <a:off x="5514269" y="6600519"/>
            <a:ext cx="284809" cy="211494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Mrak 37"/>
          <p:cNvSpPr/>
          <p:nvPr/>
        </p:nvSpPr>
        <p:spPr>
          <a:xfrm>
            <a:off x="5214327" y="6613928"/>
            <a:ext cx="157184" cy="184676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Mrak 38"/>
          <p:cNvSpPr/>
          <p:nvPr/>
        </p:nvSpPr>
        <p:spPr>
          <a:xfrm>
            <a:off x="5982361" y="6504397"/>
            <a:ext cx="382050" cy="315715"/>
          </a:xfrm>
          <a:prstGeom prst="cloud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39676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1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20458" y="2852936"/>
            <a:ext cx="52738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Citace: použité kliparty – galerie Microsoft PowerPoint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966922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312</Words>
  <Application>Microsoft Office PowerPoint</Application>
  <PresentationFormat>Předvádění na obrazovce (4:3)</PresentationFormat>
  <Paragraphs>73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Projektor</dc:creator>
  <cp:lastModifiedBy>Projektor</cp:lastModifiedBy>
  <cp:revision>16</cp:revision>
  <dcterms:created xsi:type="dcterms:W3CDTF">2012-05-30T21:30:05Z</dcterms:created>
  <dcterms:modified xsi:type="dcterms:W3CDTF">2012-06-01T21:26:50Z</dcterms:modified>
</cp:coreProperties>
</file>