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FF"/>
    <a:srgbClr val="FF3399"/>
    <a:srgbClr val="009900"/>
    <a:srgbClr val="421C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1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54048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4463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688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345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49290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4799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9686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881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36038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345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858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1D2ADC-75B4-457F-87DB-48FAAA1D30CE}" type="datetimeFigureOut">
              <a:rPr lang="cs-CZ" smtClean="0"/>
              <a:t>22.6.2012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41511-217B-4E02-8AC7-4121C9AA553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41191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7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wmf"/><Relationship Id="rId3" Type="http://schemas.openxmlformats.org/officeDocument/2006/relationships/image" Target="../media/image13.wmf"/><Relationship Id="rId7" Type="http://schemas.openxmlformats.org/officeDocument/2006/relationships/image" Target="../media/image17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image" Target="../media/image15.wmf"/><Relationship Id="rId4" Type="http://schemas.openxmlformats.org/officeDocument/2006/relationships/image" Target="../media/image14.wmf"/><Relationship Id="rId9" Type="http://schemas.openxmlformats.org/officeDocument/2006/relationships/image" Target="../media/image1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5214938"/>
            <a:ext cx="5665788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850118" y="1071325"/>
            <a:ext cx="276114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19 Léto v lese</a:t>
            </a:r>
            <a:endParaRPr lang="cs-CZ" dirty="0"/>
          </a:p>
          <a:p>
            <a:pPr algn="ctr"/>
            <a:r>
              <a:rPr lang="cs-CZ" sz="2400" b="1" dirty="0" smtClean="0"/>
              <a:t>VY_32_INOVACE_19</a:t>
            </a:r>
            <a:endParaRPr lang="cs-CZ" sz="2400" b="1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539552" y="2564904"/>
            <a:ext cx="80645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Kobylková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B3 - 19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2.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Prvouka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Výklad a opakování učiva o lese v létě – </a:t>
            </a:r>
            <a:r>
              <a:rPr lang="cs-CZ" sz="1200" dirty="0"/>
              <a:t>jehličnaté a  </a:t>
            </a:r>
            <a:r>
              <a:rPr lang="cs-CZ" sz="1200" dirty="0" smtClean="0"/>
              <a:t>listnaté stromy,  zvířata, ptáci a lesní 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dirty="0"/>
              <a:t> </a:t>
            </a:r>
            <a:r>
              <a:rPr lang="cs-CZ" sz="1200" dirty="0" smtClean="0"/>
              <a:t>                                          rostliny, chování v lese. Žáci doplňují, spojují, vyškrtávají nesprávná slova i věty, pracují 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dirty="0"/>
              <a:t>	</a:t>
            </a:r>
            <a:r>
              <a:rPr lang="cs-CZ" sz="1200" dirty="0" smtClean="0"/>
              <a:t>	s encyklopedií.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5862455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8496" y="184284"/>
            <a:ext cx="8880673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LISTNATÉ  STROMY a jejich plody</a:t>
            </a:r>
            <a:endParaRPr lang="cs-CZ" sz="3200" dirty="0">
              <a:solidFill>
                <a:srgbClr val="006600"/>
              </a:solidFill>
            </a:endParaRPr>
          </a:p>
        </p:txBody>
      </p:sp>
      <p:pic>
        <p:nvPicPr>
          <p:cNvPr id="2051" name="Picture 3" descr="C:\Users\Projektor\AppData\Local\Microsoft\Windows\Temporary Internet Files\Content.IE5\X2C6737N\MC900423990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34" y="1013076"/>
            <a:ext cx="2210832" cy="2835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jektor\AppData\Local\Microsoft\Windows\Temporary Internet Files\Content.IE5\YHIGNTG8\MC90003643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1735" y="1169352"/>
            <a:ext cx="1921643" cy="267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716" y="3845526"/>
            <a:ext cx="1039067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Dub</a:t>
            </a:r>
          </a:p>
        </p:txBody>
      </p:sp>
      <p:sp>
        <p:nvSpPr>
          <p:cNvPr id="5" name="Obdélník 4"/>
          <p:cNvSpPr/>
          <p:nvPr/>
        </p:nvSpPr>
        <p:spPr>
          <a:xfrm>
            <a:off x="4086167" y="3815226"/>
            <a:ext cx="9653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Buk</a:t>
            </a:r>
          </a:p>
        </p:txBody>
      </p:sp>
      <p:sp>
        <p:nvSpPr>
          <p:cNvPr id="6" name="Obdélník 5"/>
          <p:cNvSpPr/>
          <p:nvPr/>
        </p:nvSpPr>
        <p:spPr>
          <a:xfrm>
            <a:off x="6847045" y="3796623"/>
            <a:ext cx="11988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dirty="0"/>
              <a:t>Bříza</a:t>
            </a:r>
          </a:p>
        </p:txBody>
      </p:sp>
      <p:grpSp>
        <p:nvGrpSpPr>
          <p:cNvPr id="10" name="Skupina 9"/>
          <p:cNvGrpSpPr/>
          <p:nvPr/>
        </p:nvGrpSpPr>
        <p:grpSpPr>
          <a:xfrm>
            <a:off x="393440" y="4866781"/>
            <a:ext cx="2051620" cy="1976254"/>
            <a:chOff x="6302137" y="4844138"/>
            <a:chExt cx="2051620" cy="1976254"/>
          </a:xfrm>
        </p:grpSpPr>
        <p:pic>
          <p:nvPicPr>
            <p:cNvPr id="2050" name="Picture 2" descr="C:\Users\Projektor\AppData\Local\Microsoft\Windows\Temporary Internet Files\Content.IE5\UIG1W4PH\MC900151253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2137" y="4844138"/>
              <a:ext cx="2051620" cy="15606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6766895" y="6112506"/>
              <a:ext cx="1279004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žalud</a:t>
              </a:r>
              <a:endParaRPr lang="cs-CZ" sz="4000" dirty="0"/>
            </a:p>
          </p:txBody>
        </p:sp>
      </p:grpSp>
      <p:grpSp>
        <p:nvGrpSpPr>
          <p:cNvPr id="12" name="Skupina 11"/>
          <p:cNvGrpSpPr/>
          <p:nvPr/>
        </p:nvGrpSpPr>
        <p:grpSpPr>
          <a:xfrm>
            <a:off x="6596900" y="4976529"/>
            <a:ext cx="1871025" cy="1843863"/>
            <a:chOff x="3950210" y="4976529"/>
            <a:chExt cx="1871025" cy="1843863"/>
          </a:xfrm>
        </p:grpSpPr>
        <p:pic>
          <p:nvPicPr>
            <p:cNvPr id="1026" name="Picture 2" descr="C:\Users\Projektor\AppData\Local\Microsoft\Windows\Temporary Internet Files\Content.IE5\K6FQX20L\MC900123343[1].wmf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81474" y="4976529"/>
              <a:ext cx="1331904" cy="118421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ovéPole 7"/>
            <p:cNvSpPr txBox="1"/>
            <p:nvPr/>
          </p:nvSpPr>
          <p:spPr>
            <a:xfrm>
              <a:off x="3950210" y="6112506"/>
              <a:ext cx="1871025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jehněda</a:t>
              </a:r>
              <a:endParaRPr lang="cs-CZ" sz="4000" dirty="0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3591735" y="4847725"/>
            <a:ext cx="1776448" cy="1972667"/>
            <a:chOff x="1378561" y="4857517"/>
            <a:chExt cx="1776448" cy="1972667"/>
          </a:xfrm>
        </p:grpSpPr>
        <p:pic>
          <p:nvPicPr>
            <p:cNvPr id="2054" name="Picture 6" descr="C:\Users\Projektor\AppData\Local\Microsoft\Windows\Temporary Internet Files\Content.IE5\D013XS6I\MC900053130[1].wmf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19672" y="4857517"/>
              <a:ext cx="1331904" cy="12781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ovéPole 8"/>
            <p:cNvSpPr txBox="1"/>
            <p:nvPr/>
          </p:nvSpPr>
          <p:spPr>
            <a:xfrm>
              <a:off x="1378561" y="6122298"/>
              <a:ext cx="1776448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4000" dirty="0" smtClean="0"/>
                <a:t>bukvice</a:t>
              </a:r>
              <a:endParaRPr lang="cs-CZ" sz="4000" dirty="0"/>
            </a:p>
          </p:txBody>
        </p:sp>
      </p:grpSp>
      <p:pic>
        <p:nvPicPr>
          <p:cNvPr id="20" name="Picture 10" descr="C:\Users\Projektor\AppData\Local\Microsoft\Windows\Temporary Internet Files\Content.IE5\V3YIPP6X\MP900399627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489965" y="1228153"/>
            <a:ext cx="1957388" cy="25870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479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176179" y="223008"/>
            <a:ext cx="8880673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JEHLIČNATÉ  STROMY </a:t>
            </a:r>
            <a:endParaRPr lang="cs-CZ" sz="3200" dirty="0">
              <a:solidFill>
                <a:srgbClr val="006600"/>
              </a:solidFill>
            </a:endParaRPr>
          </a:p>
        </p:txBody>
      </p:sp>
      <p:pic>
        <p:nvPicPr>
          <p:cNvPr id="2059" name="Picture 11" descr="C:\Users\Projektor\AppData\Local\Microsoft\Windows\Temporary Internet Files\Content.IE5\G6EK19EX\MC900350636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970" y="4985977"/>
            <a:ext cx="679557" cy="78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Projektor\AppData\Local\Microsoft\Windows\Temporary Internet Files\Content.IE5\Q5SIP1T6\MC900331373[1].wmf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43187">
            <a:off x="3233918" y="3991930"/>
            <a:ext cx="763145" cy="657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Projektor\AppData\Local\Microsoft\Windows\Temporary Internet Files\Content.IE5\TL0AG0I5\MC900331838[1].wmf"/>
          <p:cNvPicPr>
            <a:picLocks noChangeAspect="1" noChangeArrowheads="1"/>
          </p:cNvPicPr>
          <p:nvPr/>
        </p:nvPicPr>
        <p:blipFill>
          <a:blip r:embed="rId4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259" y="2950518"/>
            <a:ext cx="770516" cy="630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Projektor\AppData\Local\Microsoft\Windows\Temporary Internet Files\Content.IE5\IPMRDGEY\MC900037533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454" y="1856719"/>
            <a:ext cx="650002" cy="811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4159737" y="1963820"/>
            <a:ext cx="1631793" cy="40010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Smrk</a:t>
            </a:r>
          </a:p>
          <a:p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Borovice</a:t>
            </a:r>
          </a:p>
          <a:p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Jedle</a:t>
            </a:r>
          </a:p>
          <a:p>
            <a:endParaRPr lang="cs-CZ" sz="4000" dirty="0">
              <a:solidFill>
                <a:schemeClr val="accent2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Modřín</a:t>
            </a:r>
          </a:p>
          <a:p>
            <a:endParaRPr lang="cs-CZ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898105" y="1762036"/>
            <a:ext cx="3255891" cy="42627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9900"/>
                </a:solidFill>
              </a:rPr>
              <a:t>Dlouhé</a:t>
            </a:r>
            <a:r>
              <a:rPr lang="cs-CZ" sz="2800" dirty="0" smtClean="0">
                <a:solidFill>
                  <a:srgbClr val="009900"/>
                </a:solidFill>
              </a:rPr>
              <a:t> jehlice, </a:t>
            </a:r>
          </a:p>
          <a:p>
            <a:pPr algn="ctr"/>
            <a:r>
              <a:rPr lang="cs-CZ" sz="2800" dirty="0" smtClean="0">
                <a:solidFill>
                  <a:srgbClr val="009900"/>
                </a:solidFill>
              </a:rPr>
              <a:t>vždy po dvou</a:t>
            </a:r>
          </a:p>
          <a:p>
            <a:pPr algn="ctr"/>
            <a:endParaRPr lang="cs-CZ" dirty="0" smtClean="0">
              <a:solidFill>
                <a:srgbClr val="009900"/>
              </a:solidFill>
            </a:endParaRPr>
          </a:p>
          <a:p>
            <a:pPr algn="ctr"/>
            <a:endParaRPr lang="cs-CZ" sz="800" dirty="0" smtClean="0">
              <a:solidFill>
                <a:srgbClr val="009900"/>
              </a:solidFill>
            </a:endParaRPr>
          </a:p>
          <a:p>
            <a:pPr algn="ctr"/>
            <a:r>
              <a:rPr lang="cs-CZ" sz="2800" dirty="0" smtClean="0">
                <a:solidFill>
                  <a:srgbClr val="009900"/>
                </a:solidFill>
              </a:rPr>
              <a:t>Krátké jehlice</a:t>
            </a:r>
          </a:p>
          <a:p>
            <a:pPr algn="ctr"/>
            <a:endParaRPr lang="cs-CZ" sz="2800" dirty="0" smtClean="0">
              <a:solidFill>
                <a:srgbClr val="009900"/>
              </a:solidFill>
            </a:endParaRPr>
          </a:p>
          <a:p>
            <a:pPr algn="ctr"/>
            <a:endParaRPr lang="cs-CZ" sz="900" dirty="0">
              <a:solidFill>
                <a:srgbClr val="009900"/>
              </a:solidFill>
            </a:endParaRPr>
          </a:p>
          <a:p>
            <a:pPr algn="ctr"/>
            <a:r>
              <a:rPr lang="cs-CZ" sz="2800" dirty="0" smtClean="0">
                <a:solidFill>
                  <a:srgbClr val="009900"/>
                </a:solidFill>
              </a:rPr>
              <a:t>Měkké krátké jehlice </a:t>
            </a:r>
          </a:p>
          <a:p>
            <a:pPr algn="ctr"/>
            <a:r>
              <a:rPr lang="cs-CZ" sz="2800" dirty="0" smtClean="0">
                <a:solidFill>
                  <a:srgbClr val="009900"/>
                </a:solidFill>
              </a:rPr>
              <a:t>ve svazečcích</a:t>
            </a:r>
          </a:p>
          <a:p>
            <a:pPr algn="ctr"/>
            <a:endParaRPr lang="cs-CZ" sz="1200" dirty="0" smtClean="0">
              <a:solidFill>
                <a:srgbClr val="009900"/>
              </a:solidFill>
            </a:endParaRPr>
          </a:p>
          <a:p>
            <a:pPr algn="ctr"/>
            <a:endParaRPr lang="cs-CZ" sz="1000" dirty="0">
              <a:solidFill>
                <a:srgbClr val="009900"/>
              </a:solidFill>
            </a:endParaRPr>
          </a:p>
          <a:p>
            <a:pPr algn="ctr"/>
            <a:r>
              <a:rPr lang="cs-CZ" sz="2800" dirty="0" smtClean="0">
                <a:solidFill>
                  <a:srgbClr val="009900"/>
                </a:solidFill>
              </a:rPr>
              <a:t>Krátké ploché jehlice</a:t>
            </a:r>
            <a:endParaRPr lang="cs-CZ" sz="2800" dirty="0" smtClean="0"/>
          </a:p>
          <a:p>
            <a:pPr algn="ctr"/>
            <a:endParaRPr lang="cs-CZ" dirty="0"/>
          </a:p>
        </p:txBody>
      </p:sp>
      <p:sp>
        <p:nvSpPr>
          <p:cNvPr id="27" name="Obdélník 26"/>
          <p:cNvSpPr/>
          <p:nvPr/>
        </p:nvSpPr>
        <p:spPr>
          <a:xfrm>
            <a:off x="3145259" y="4951487"/>
            <a:ext cx="2710910" cy="8543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167032" y="1924142"/>
            <a:ext cx="2999411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9900"/>
                </a:solidFill>
              </a:rPr>
              <a:t>Velké kulaté šišky</a:t>
            </a:r>
          </a:p>
          <a:p>
            <a:endParaRPr lang="cs-CZ" sz="2800" dirty="0">
              <a:solidFill>
                <a:srgbClr val="009900"/>
              </a:solidFill>
            </a:endParaRPr>
          </a:p>
          <a:p>
            <a:r>
              <a:rPr lang="cs-CZ" sz="2800" dirty="0" smtClean="0">
                <a:solidFill>
                  <a:srgbClr val="009900"/>
                </a:solidFill>
              </a:rPr>
              <a:t>Dlouhé šišky,</a:t>
            </a:r>
          </a:p>
          <a:p>
            <a:r>
              <a:rPr lang="cs-CZ" sz="2400" dirty="0">
                <a:solidFill>
                  <a:srgbClr val="009900"/>
                </a:solidFill>
              </a:rPr>
              <a:t>r</a:t>
            </a:r>
            <a:r>
              <a:rPr lang="cs-CZ" sz="2400" dirty="0" smtClean="0">
                <a:solidFill>
                  <a:srgbClr val="009900"/>
                </a:solidFill>
              </a:rPr>
              <a:t>ostou směrem vzhůru</a:t>
            </a:r>
          </a:p>
          <a:p>
            <a:endParaRPr lang="cs-CZ" sz="2800" dirty="0" smtClean="0">
              <a:solidFill>
                <a:srgbClr val="009900"/>
              </a:solidFill>
            </a:endParaRPr>
          </a:p>
          <a:p>
            <a:r>
              <a:rPr lang="cs-CZ" sz="2800" dirty="0" smtClean="0">
                <a:solidFill>
                  <a:srgbClr val="009900"/>
                </a:solidFill>
              </a:rPr>
              <a:t>Malé šišky</a:t>
            </a:r>
          </a:p>
          <a:p>
            <a:endParaRPr lang="cs-CZ" sz="2800" dirty="0" smtClean="0">
              <a:solidFill>
                <a:srgbClr val="009900"/>
              </a:solidFill>
            </a:endParaRPr>
          </a:p>
          <a:p>
            <a:r>
              <a:rPr lang="cs-CZ" sz="2800" dirty="0" smtClean="0">
                <a:solidFill>
                  <a:srgbClr val="009900"/>
                </a:solidFill>
              </a:rPr>
              <a:t>Dlouhé šišky,</a:t>
            </a:r>
          </a:p>
          <a:p>
            <a:r>
              <a:rPr lang="cs-CZ" sz="2400" dirty="0" smtClean="0">
                <a:solidFill>
                  <a:srgbClr val="009900"/>
                </a:solidFill>
              </a:rPr>
              <a:t>rostou směrem dolů</a:t>
            </a:r>
            <a:endParaRPr lang="cs-CZ" sz="2400" dirty="0">
              <a:solidFill>
                <a:srgbClr val="009900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3126526" y="3893389"/>
            <a:ext cx="2710910" cy="8543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Obdélník 29"/>
          <p:cNvSpPr/>
          <p:nvPr/>
        </p:nvSpPr>
        <p:spPr>
          <a:xfrm>
            <a:off x="3126526" y="2838437"/>
            <a:ext cx="2710910" cy="8543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126526" y="1813485"/>
            <a:ext cx="2710910" cy="854352"/>
          </a:xfrm>
          <a:prstGeom prst="rect">
            <a:avLst/>
          </a:prstGeom>
          <a:noFill/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2745961" y="980728"/>
            <a:ext cx="35055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Spojte, co k sobě patří: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789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1879" y="161530"/>
            <a:ext cx="8880673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ZVÍŘATA V LESE</a:t>
            </a:r>
            <a:endParaRPr lang="cs-CZ" sz="3200" dirty="0">
              <a:solidFill>
                <a:srgbClr val="006600"/>
              </a:solidFill>
            </a:endParaRPr>
          </a:p>
        </p:txBody>
      </p:sp>
      <p:pic>
        <p:nvPicPr>
          <p:cNvPr id="1026" name="Picture 2" descr="C:\Users\Projektor\AppData\Local\Microsoft\Windows\Temporary Internet Files\Content.IE5\UIG1W4PH\MC90044139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32775"/>
            <a:ext cx="1806575" cy="177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jektor\AppData\Local\Microsoft\Windows\Temporary Internet Files\Content.IE5\4RRDSMX9\MC90011138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334" y="1716088"/>
            <a:ext cx="1436674" cy="2078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Projektor\AppData\Local\Microsoft\Windows\Temporary Internet Files\Content.IE5\G6EK19EX\MC9004300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021010"/>
            <a:ext cx="1395782" cy="2198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jektor\AppData\Local\Microsoft\Windows\Temporary Internet Files\Content.IE5\V3YIPP6X\MC900084060[1].wm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766" y="3817914"/>
            <a:ext cx="1855007" cy="149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Projektor\AppData\Local\Microsoft\Windows\Temporary Internet Files\Content.IE5\TL0AG0I5\MC90032952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261" y="4130358"/>
            <a:ext cx="1815220" cy="1511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jektor\AppData\Local\Microsoft\Windows\Temporary Internet Files\Content.IE5\LWZG0AQB\MC900438020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3480" y="3404627"/>
            <a:ext cx="2089975" cy="208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Projektor\AppData\Local\Microsoft\Windows\Temporary Internet Files\Content.IE5\NDS11M1L\MC900110856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8131" y="2276872"/>
            <a:ext cx="1733550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jektor\AppData\Local\Microsoft\Windows\Temporary Internet Files\Content.IE5\VMUKIEE7\MC900441413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911" y="4259500"/>
            <a:ext cx="1404281" cy="1261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-27848" y="5805264"/>
            <a:ext cx="9100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Pojmenujte zvířata na obrázcích. </a:t>
            </a:r>
          </a:p>
          <a:p>
            <a:pPr algn="ctr"/>
            <a:r>
              <a:rPr lang="cs-CZ" sz="2400" dirty="0" smtClean="0"/>
              <a:t>O každém najděte  informace v encyklopedii.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9464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2792" y="132560"/>
            <a:ext cx="9003704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PTÁCI  V  LESE</a:t>
            </a:r>
            <a:endParaRPr lang="cs-CZ" sz="3200" dirty="0">
              <a:solidFill>
                <a:srgbClr val="0066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588576" y="3475213"/>
            <a:ext cx="4215321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Sova pálená</a:t>
            </a:r>
          </a:p>
          <a:p>
            <a:pPr algn="ctr"/>
            <a:r>
              <a:rPr lang="cs-CZ" sz="2000" dirty="0" smtClean="0"/>
              <a:t>Žije na okraji lesa, pochutná si </a:t>
            </a:r>
          </a:p>
          <a:p>
            <a:pPr algn="ctr"/>
            <a:r>
              <a:rPr lang="cs-CZ" sz="2000" dirty="0" smtClean="0"/>
              <a:t>na </a:t>
            </a:r>
            <a:r>
              <a:rPr lang="cs-CZ" sz="2000" dirty="0"/>
              <a:t>malých </a:t>
            </a:r>
            <a:r>
              <a:rPr lang="cs-CZ" sz="2000" dirty="0" smtClean="0"/>
              <a:t>ptácích, </a:t>
            </a:r>
          </a:p>
          <a:p>
            <a:pPr algn="ctr"/>
            <a:r>
              <a:rPr lang="cs-CZ" sz="2000" dirty="0" smtClean="0"/>
              <a:t>na hlodavcích </a:t>
            </a:r>
          </a:p>
          <a:p>
            <a:pPr algn="ctr"/>
            <a:r>
              <a:rPr lang="cs-CZ" sz="2000" dirty="0" smtClean="0"/>
              <a:t>(myši, křečci polní…)</a:t>
            </a:r>
          </a:p>
          <a:p>
            <a:pPr algn="ctr"/>
            <a:r>
              <a:rPr lang="cs-CZ" sz="2000" dirty="0" smtClean="0"/>
              <a:t>na plazech…Má výborný sluch,</a:t>
            </a:r>
          </a:p>
          <a:p>
            <a:pPr algn="ctr"/>
            <a:r>
              <a:rPr lang="cs-CZ" sz="2000" dirty="0" smtClean="0"/>
              <a:t> loví ve tmě. Nestaví si hnízdo, </a:t>
            </a:r>
          </a:p>
          <a:p>
            <a:pPr algn="ctr"/>
            <a:r>
              <a:rPr lang="cs-CZ" sz="2000" dirty="0" smtClean="0"/>
              <a:t>klade vejce do duti stromů. </a:t>
            </a:r>
          </a:p>
          <a:p>
            <a:pPr algn="ctr"/>
            <a:r>
              <a:rPr lang="cs-CZ" sz="2000" dirty="0" smtClean="0"/>
              <a:t>U nás silně ohrožená, 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přísně chráněná</a:t>
            </a:r>
            <a:r>
              <a:rPr lang="cs-CZ" sz="2000" dirty="0" smtClean="0"/>
              <a:t>!</a:t>
            </a:r>
            <a:endParaRPr lang="cs-CZ" sz="2000" dirty="0"/>
          </a:p>
        </p:txBody>
      </p:sp>
      <p:pic>
        <p:nvPicPr>
          <p:cNvPr id="3079" name="Picture 7" descr="C:\Users\Projektor\AppData\Local\Microsoft\Windows\Temporary Internet Files\Content.IE5\G6EK19EX\MP9004067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2139" y="1025848"/>
            <a:ext cx="1633707" cy="2449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Projektor\AppData\Local\Microsoft\Windows\Temporary Internet Files\Content.IE5\Q5SIP1T6\MP90040108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991568"/>
            <a:ext cx="1656184" cy="24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287900" y="3508725"/>
            <a:ext cx="400218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>
                <a:solidFill>
                  <a:schemeClr val="accent2">
                    <a:lumMod val="75000"/>
                  </a:schemeClr>
                </a:solidFill>
              </a:rPr>
              <a:t>Datel černý</a:t>
            </a:r>
          </a:p>
          <a:p>
            <a:pPr algn="ctr"/>
            <a:r>
              <a:rPr lang="cs-CZ" sz="2000" dirty="0" smtClean="0"/>
              <a:t>Žije v jehličnatých i smíšených lesích.</a:t>
            </a:r>
          </a:p>
          <a:p>
            <a:pPr algn="ctr"/>
            <a:r>
              <a:rPr lang="cs-CZ" sz="2000" dirty="0" smtClean="0"/>
              <a:t>Pochutnává si na mravencích, </a:t>
            </a:r>
          </a:p>
          <a:p>
            <a:pPr algn="ctr"/>
            <a:r>
              <a:rPr lang="cs-CZ" sz="2000" dirty="0" smtClean="0"/>
              <a:t>broucích, larvách  - škůdcích, chrání </a:t>
            </a:r>
          </a:p>
          <a:p>
            <a:pPr algn="ctr"/>
            <a:r>
              <a:rPr lang="cs-CZ" sz="2000" dirty="0"/>
              <a:t>a</a:t>
            </a:r>
            <a:r>
              <a:rPr lang="cs-CZ" sz="2000" dirty="0" smtClean="0"/>
              <a:t> léčí tím naše lesy.</a:t>
            </a:r>
          </a:p>
          <a:p>
            <a:pPr algn="ctr"/>
            <a:r>
              <a:rPr lang="cs-CZ" sz="2000" dirty="0" smtClean="0"/>
              <a:t>Hnízdo si sám vytesá zobákem</a:t>
            </a:r>
          </a:p>
          <a:p>
            <a:pPr algn="ctr"/>
            <a:r>
              <a:rPr lang="cs-CZ" sz="2000" dirty="0" smtClean="0"/>
              <a:t> nejčastěji do kmene buku.</a:t>
            </a:r>
          </a:p>
          <a:p>
            <a:pPr algn="ctr"/>
            <a:r>
              <a:rPr lang="cs-CZ" sz="2000" dirty="0" smtClean="0"/>
              <a:t>U nás žije poměrně mnoho datlů,</a:t>
            </a:r>
          </a:p>
          <a:p>
            <a:pPr algn="ctr"/>
            <a:r>
              <a:rPr lang="cs-CZ" sz="2000" dirty="0" smtClean="0"/>
              <a:t> přesto je však </a:t>
            </a:r>
            <a:r>
              <a:rPr lang="cs-CZ" sz="2000" dirty="0" smtClean="0">
                <a:solidFill>
                  <a:schemeClr val="accent2">
                    <a:lumMod val="75000"/>
                  </a:schemeClr>
                </a:solidFill>
              </a:rPr>
              <a:t>přísně chráněný</a:t>
            </a:r>
            <a:r>
              <a:rPr lang="cs-CZ" sz="2000" dirty="0" smtClean="0"/>
              <a:t>.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72801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792" y="132560"/>
            <a:ext cx="9003704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ROSTLINY  V  LESE</a:t>
            </a:r>
            <a:endParaRPr lang="cs-CZ" sz="3200" dirty="0">
              <a:solidFill>
                <a:srgbClr val="0066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76196" y="782400"/>
            <a:ext cx="41168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accent2">
                    <a:lumMod val="75000"/>
                  </a:schemeClr>
                </a:solidFill>
              </a:rPr>
              <a:t>Škrtněte, co v lese neroste:</a:t>
            </a:r>
            <a:endParaRPr lang="cs-CZ" sz="28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113" name="Picture 17" descr="C:\Users\Projektor\AppData\Local\Microsoft\Windows\Temporary Internet Files\Content.IE5\G6EK19EX\MP90039962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1966" y="2542096"/>
            <a:ext cx="2965356" cy="2372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249991" y="1700808"/>
            <a:ext cx="2006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ostružiník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259632" y="3268682"/>
            <a:ext cx="15440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maliník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517024" y="4991263"/>
            <a:ext cx="17044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borůvka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6899" y="4038806"/>
            <a:ext cx="14654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jahoda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848896" y="5309897"/>
            <a:ext cx="26046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009900"/>
                </a:solidFill>
              </a:rPr>
              <a:t>h</a:t>
            </a:r>
            <a:r>
              <a:rPr lang="cs-CZ" sz="3600" dirty="0" smtClean="0">
                <a:solidFill>
                  <a:srgbClr val="009900"/>
                </a:solidFill>
              </a:rPr>
              <a:t>řib smrkový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249991" y="3591847"/>
            <a:ext cx="20393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suchohřib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2134" y="2542096"/>
            <a:ext cx="12202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mech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556908" y="1518464"/>
            <a:ext cx="18217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přeslička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019195" y="1786870"/>
            <a:ext cx="135005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jabloň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64830" y="5800574"/>
            <a:ext cx="14750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petržel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073614" y="2637147"/>
            <a:ext cx="1645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pivoňka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624642" y="4591215"/>
            <a:ext cx="135325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banán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019046" y="5773078"/>
            <a:ext cx="16316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9900"/>
                </a:solidFill>
              </a:rPr>
              <a:t>gerbera</a:t>
            </a:r>
            <a:endParaRPr lang="cs-CZ" sz="36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41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6232" y="163520"/>
            <a:ext cx="8910264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POZOR !     JEDOVATÉ !</a:t>
            </a:r>
            <a:endParaRPr lang="cs-CZ" sz="3200" dirty="0">
              <a:solidFill>
                <a:srgbClr val="006600"/>
              </a:solidFill>
            </a:endParaRPr>
          </a:p>
        </p:txBody>
      </p:sp>
      <p:pic>
        <p:nvPicPr>
          <p:cNvPr id="1026" name="Picture 2" descr="C:\Users\Projektor\AppData\Local\Microsoft\Windows\Temporary Internet Files\Content.IE5\V3YIPP6X\MC90019327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395213"/>
            <a:ext cx="1512167" cy="1740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rojektor\AppData\Local\Microsoft\Windows\Temporary Internet Files\Content.IE5\IXIDNQWG\MC9000881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902" y="1741031"/>
            <a:ext cx="1184340" cy="140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38684" y="998369"/>
            <a:ext cx="88978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Označte, které rostliny jsou jedovaté , kteří živočichové nebezpeční </a:t>
            </a:r>
          </a:p>
          <a:p>
            <a:r>
              <a:rPr lang="cs-CZ" sz="2400" dirty="0" smtClean="0"/>
              <a:t>a říkejte, podle čeho je poznáte. </a:t>
            </a:r>
            <a:r>
              <a:rPr lang="cs-CZ" sz="2400" dirty="0" smtClean="0"/>
              <a:t>Můžete vyhledat v </a:t>
            </a:r>
            <a:r>
              <a:rPr lang="cs-CZ" sz="2400" dirty="0" smtClean="0"/>
              <a:t>encyklopedii.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295635" y="2276872"/>
            <a:ext cx="385624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7030A0"/>
                </a:solidFill>
              </a:rPr>
              <a:t>b</a:t>
            </a:r>
            <a:r>
              <a:rPr lang="cs-CZ" sz="3600" dirty="0" smtClean="0">
                <a:solidFill>
                  <a:srgbClr val="7030A0"/>
                </a:solidFill>
              </a:rPr>
              <a:t>orůvka – vraní oko</a:t>
            </a:r>
            <a:endParaRPr lang="cs-CZ" sz="3600" dirty="0">
              <a:solidFill>
                <a:srgbClr val="7030A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79712" y="3149120"/>
            <a:ext cx="59230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009900"/>
                </a:solidFill>
              </a:rPr>
              <a:t>m</a:t>
            </a:r>
            <a:r>
              <a:rPr lang="cs-CZ" sz="3600" dirty="0" smtClean="0">
                <a:solidFill>
                  <a:srgbClr val="009900"/>
                </a:solidFill>
              </a:rPr>
              <a:t>uchomůrka zelená - žampión</a:t>
            </a:r>
            <a:endParaRPr lang="cs-CZ" sz="3600" dirty="0">
              <a:solidFill>
                <a:srgbClr val="0099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089972" y="4119860"/>
            <a:ext cx="41238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k</a:t>
            </a:r>
            <a:r>
              <a:rPr lang="cs-CZ" sz="3600" dirty="0" smtClean="0">
                <a:solidFill>
                  <a:srgbClr val="FF0000"/>
                </a:solidFill>
              </a:rPr>
              <a:t>onvalinka - jahodník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75418" y="5661248"/>
            <a:ext cx="28191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/>
              <a:t>z</a:t>
            </a:r>
            <a:r>
              <a:rPr lang="cs-CZ" sz="3600" dirty="0" smtClean="0"/>
              <a:t>mije - užovka</a:t>
            </a:r>
            <a:endParaRPr lang="cs-CZ" sz="36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83968" y="4903522"/>
            <a:ext cx="334283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>
                <a:solidFill>
                  <a:schemeClr val="accent2">
                    <a:lumMod val="75000"/>
                  </a:schemeClr>
                </a:solidFill>
              </a:rPr>
              <a:t>k</a:t>
            </a:r>
            <a:r>
              <a:rPr lang="cs-CZ" sz="3600" dirty="0" smtClean="0">
                <a:solidFill>
                  <a:schemeClr val="accent2">
                    <a:lumMod val="75000"/>
                  </a:schemeClr>
                </a:solidFill>
              </a:rPr>
              <a:t>líště - mravenec</a:t>
            </a:r>
            <a:endParaRPr lang="cs-CZ" sz="36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51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179" y="223008"/>
            <a:ext cx="8880673" cy="584775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A JAK SE V LESE CHOVÁME ?   VÍTE  TO VŠICHNI?</a:t>
            </a:r>
            <a:endParaRPr lang="cs-CZ" sz="3200" dirty="0">
              <a:solidFill>
                <a:srgbClr val="0066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65179" y="928440"/>
            <a:ext cx="39026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Škrtněte, co je špatně: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6825" y="1889840"/>
            <a:ext cx="817938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V lese budu křičet, dupat a rámusit.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V lese budu chodit tiše a opatrně.</a:t>
            </a:r>
          </a:p>
          <a:p>
            <a:endParaRPr lang="cs-CZ" sz="1000" dirty="0">
              <a:solidFill>
                <a:srgbClr val="FF0000"/>
              </a:solidFill>
            </a:endParaRPr>
          </a:p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3200" dirty="0" smtClean="0">
                <a:solidFill>
                  <a:srgbClr val="009900"/>
                </a:solidFill>
              </a:rPr>
              <a:t>Utrhnu </a:t>
            </a:r>
            <a:r>
              <a:rPr lang="cs-CZ" sz="3200" dirty="0">
                <a:solidFill>
                  <a:srgbClr val="009900"/>
                </a:solidFill>
              </a:rPr>
              <a:t>každou rostlinu, která se mi líbí.</a:t>
            </a:r>
          </a:p>
          <a:p>
            <a:r>
              <a:rPr lang="cs-CZ" sz="3200" dirty="0">
                <a:solidFill>
                  <a:srgbClr val="009900"/>
                </a:solidFill>
              </a:rPr>
              <a:t>	V lese sbírám jen jedlé </a:t>
            </a:r>
            <a:r>
              <a:rPr lang="cs-CZ" sz="3200" dirty="0" smtClean="0">
                <a:solidFill>
                  <a:srgbClr val="009900"/>
                </a:solidFill>
              </a:rPr>
              <a:t>plody.  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endParaRPr lang="cs-CZ" sz="1000" dirty="0" smtClean="0">
              <a:solidFill>
                <a:schemeClr val="accent5">
                  <a:lumMod val="75000"/>
                </a:schemeClr>
              </a:solidFill>
            </a:endParaRPr>
          </a:p>
          <a:p>
            <a:endParaRPr lang="cs-CZ" sz="1000" dirty="0" smtClean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32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	Když uvidím lesní zvěř, </a:t>
            </a:r>
          </a:p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		zaplaším ji velikým kamenem.</a:t>
            </a:r>
          </a:p>
          <a:p>
            <a:r>
              <a:rPr lang="cs-CZ" sz="32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	Lesní zvěř budu pozorovat </a:t>
            </a:r>
          </a:p>
          <a:p>
            <a:r>
              <a:rPr lang="cs-CZ" sz="3200" dirty="0">
                <a:solidFill>
                  <a:schemeClr val="accent5">
                    <a:lumMod val="75000"/>
                  </a:schemeClr>
                </a:solidFill>
              </a:rPr>
              <a:t>	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	z </a:t>
            </a:r>
            <a:r>
              <a:rPr lang="cs-CZ" sz="3200" dirty="0" err="1" smtClean="0">
                <a:solidFill>
                  <a:schemeClr val="accent5">
                    <a:lumMod val="75000"/>
                  </a:schemeClr>
                </a:solidFill>
              </a:rPr>
              <a:t>povzdálí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 a nenápadně.</a:t>
            </a:r>
          </a:p>
          <a:p>
            <a:endParaRPr lang="cs-CZ" sz="1000" dirty="0">
              <a:solidFill>
                <a:schemeClr val="accent5">
                  <a:lumMod val="75000"/>
                </a:schemeClr>
              </a:solidFill>
            </a:endParaRPr>
          </a:p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</a:rPr>
              <a:t>	</a:t>
            </a:r>
            <a:endParaRPr lang="cs-CZ" sz="3200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42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4720" y="836712"/>
            <a:ext cx="8331320" cy="53245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Všechny jedovaté rostliny hned rozkopu a zničím.</a:t>
            </a:r>
          </a:p>
          <a:p>
            <a:r>
              <a:rPr lang="cs-CZ" sz="3200" dirty="0">
                <a:solidFill>
                  <a:srgbClr val="7030A0"/>
                </a:solidFill>
              </a:rPr>
              <a:t>J</a:t>
            </a:r>
            <a:r>
              <a:rPr lang="cs-CZ" sz="3200" dirty="0" smtClean="0">
                <a:solidFill>
                  <a:srgbClr val="7030A0"/>
                </a:solidFill>
              </a:rPr>
              <a:t>edovaté rostliny netrhám ani neničím.</a:t>
            </a:r>
          </a:p>
          <a:p>
            <a:endParaRPr lang="cs-CZ" sz="1000" dirty="0" smtClean="0"/>
          </a:p>
          <a:p>
            <a:r>
              <a:rPr lang="cs-CZ" sz="3200" dirty="0"/>
              <a:t>	</a:t>
            </a:r>
            <a:r>
              <a:rPr lang="cs-CZ" sz="3200" dirty="0" smtClean="0">
                <a:solidFill>
                  <a:srgbClr val="FF3399"/>
                </a:solidFill>
              </a:rPr>
              <a:t>Než půjdu do lesa, vhodně se obléknu </a:t>
            </a:r>
          </a:p>
          <a:p>
            <a:r>
              <a:rPr lang="cs-CZ" sz="3200" dirty="0">
                <a:solidFill>
                  <a:srgbClr val="FF3399"/>
                </a:solidFill>
              </a:rPr>
              <a:t>	</a:t>
            </a:r>
            <a:r>
              <a:rPr lang="cs-CZ" sz="3200" dirty="0" smtClean="0">
                <a:solidFill>
                  <a:srgbClr val="FF3399"/>
                </a:solidFill>
              </a:rPr>
              <a:t>a nastříkám se repelentem proti klíšťatům.</a:t>
            </a:r>
          </a:p>
          <a:p>
            <a:r>
              <a:rPr lang="cs-CZ" sz="3200" dirty="0">
                <a:solidFill>
                  <a:srgbClr val="FF3399"/>
                </a:solidFill>
              </a:rPr>
              <a:t>	</a:t>
            </a:r>
            <a:r>
              <a:rPr lang="cs-CZ" sz="3200" dirty="0" smtClean="0">
                <a:solidFill>
                  <a:srgbClr val="FF3399"/>
                </a:solidFill>
              </a:rPr>
              <a:t>Než půjdu do lesa, obléknu si plavky </a:t>
            </a:r>
          </a:p>
          <a:p>
            <a:r>
              <a:rPr lang="cs-CZ" sz="3200" dirty="0">
                <a:solidFill>
                  <a:srgbClr val="FF3399"/>
                </a:solidFill>
              </a:rPr>
              <a:t>	</a:t>
            </a:r>
            <a:r>
              <a:rPr lang="cs-CZ" sz="3200" dirty="0" smtClean="0">
                <a:solidFill>
                  <a:srgbClr val="FF3399"/>
                </a:solidFill>
              </a:rPr>
              <a:t>a natřu se krémem na opalování.</a:t>
            </a:r>
          </a:p>
          <a:p>
            <a:endParaRPr lang="cs-CZ" sz="10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</a:t>
            </a:r>
            <a:r>
              <a:rPr lang="cs-CZ" sz="3200" dirty="0" smtClean="0">
                <a:solidFill>
                  <a:srgbClr val="33CCFF"/>
                </a:solidFill>
              </a:rPr>
              <a:t>Všechny odpadky odnesu domů </a:t>
            </a:r>
          </a:p>
          <a:p>
            <a:r>
              <a:rPr lang="cs-CZ" sz="3200" dirty="0">
                <a:solidFill>
                  <a:srgbClr val="33CCFF"/>
                </a:solidFill>
              </a:rPr>
              <a:t>	</a:t>
            </a:r>
            <a:r>
              <a:rPr lang="cs-CZ" sz="3200" dirty="0" smtClean="0">
                <a:solidFill>
                  <a:srgbClr val="33CCFF"/>
                </a:solidFill>
              </a:rPr>
              <a:t>	a tam je vyhodím.</a:t>
            </a:r>
          </a:p>
          <a:p>
            <a:r>
              <a:rPr lang="cs-CZ" sz="3200" dirty="0">
                <a:solidFill>
                  <a:srgbClr val="33CCFF"/>
                </a:solidFill>
              </a:rPr>
              <a:t>	</a:t>
            </a:r>
            <a:r>
              <a:rPr lang="cs-CZ" sz="3200" dirty="0" smtClean="0">
                <a:solidFill>
                  <a:srgbClr val="33CCFF"/>
                </a:solidFill>
              </a:rPr>
              <a:t>	Všechny odpadky zahrabu v lese </a:t>
            </a:r>
          </a:p>
          <a:p>
            <a:r>
              <a:rPr lang="cs-CZ" sz="3200" dirty="0">
                <a:solidFill>
                  <a:srgbClr val="33CCFF"/>
                </a:solidFill>
              </a:rPr>
              <a:t>	</a:t>
            </a:r>
            <a:r>
              <a:rPr lang="cs-CZ" sz="3200" dirty="0" smtClean="0">
                <a:solidFill>
                  <a:srgbClr val="33CCFF"/>
                </a:solidFill>
              </a:rPr>
              <a:t>	pod strom.</a:t>
            </a:r>
            <a:endParaRPr lang="cs-CZ" sz="3200" dirty="0">
              <a:solidFill>
                <a:srgbClr val="33CC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806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179" y="332656"/>
            <a:ext cx="8880673" cy="1077218"/>
          </a:xfrm>
          <a:prstGeom prst="rect">
            <a:avLst/>
          </a:prstGeom>
          <a:solidFill>
            <a:srgbClr val="66FF33"/>
          </a:solidFill>
          <a:ln w="38100">
            <a:solidFill>
              <a:srgbClr val="0099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VĚDĚLI  JSTE  VŠECHNO ?</a:t>
            </a:r>
          </a:p>
          <a:p>
            <a:pPr algn="ctr"/>
            <a:r>
              <a:rPr lang="cs-CZ" sz="3200" dirty="0" smtClean="0">
                <a:solidFill>
                  <a:srgbClr val="006600"/>
                </a:solidFill>
              </a:rPr>
              <a:t>A  ZVLÁDNETE   SE  SPRÁVNĚ  V  </a:t>
            </a:r>
            <a:r>
              <a:rPr lang="cs-CZ" sz="3200" dirty="0">
                <a:solidFill>
                  <a:srgbClr val="006600"/>
                </a:solidFill>
              </a:rPr>
              <a:t>LESE </a:t>
            </a:r>
            <a:r>
              <a:rPr lang="cs-CZ" sz="3200" dirty="0" smtClean="0">
                <a:solidFill>
                  <a:srgbClr val="006600"/>
                </a:solidFill>
              </a:rPr>
              <a:t> CHOVAT ?</a:t>
            </a:r>
            <a:endParaRPr lang="cs-CZ" sz="3200" dirty="0">
              <a:solidFill>
                <a:srgbClr val="006600"/>
              </a:solidFill>
            </a:endParaRPr>
          </a:p>
        </p:txBody>
      </p:sp>
      <p:pic>
        <p:nvPicPr>
          <p:cNvPr id="1029" name="Picture 5" descr="C:\Users\Projektor\AppData\Local\Microsoft\Windows\Temporary Internet Files\Content.IE5\31CSFEEN\MC900287620[1].wm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011520"/>
            <a:ext cx="2830014" cy="39377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250928" y="3103195"/>
            <a:ext cx="429886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Jestli ano, jste dobří</a:t>
            </a:r>
          </a:p>
          <a:p>
            <a:r>
              <a:rPr lang="cs-CZ" sz="4000" dirty="0" smtClean="0"/>
              <a:t> kamarádi přírody.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42206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63688" y="3212976"/>
            <a:ext cx="52552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 použité ilustrace: galerie Microsoft PowerPoint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33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</TotalTime>
  <Words>328</Words>
  <Application>Microsoft Office PowerPoint</Application>
  <PresentationFormat>Předvádění na obrazovce (4:3)</PresentationFormat>
  <Paragraphs>122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Léto – bude se hodit</dc:title>
  <dc:creator>Projektor</dc:creator>
  <cp:lastModifiedBy>Projektor</cp:lastModifiedBy>
  <cp:revision>28</cp:revision>
  <dcterms:created xsi:type="dcterms:W3CDTF">2012-06-05T19:00:51Z</dcterms:created>
  <dcterms:modified xsi:type="dcterms:W3CDTF">2012-06-21T22:39:47Z</dcterms:modified>
</cp:coreProperties>
</file>