
<file path=[Content_Types].xml><?xml version="1.0" encoding="utf-8"?>
<Types xmlns="http://schemas.openxmlformats.org/package/2006/content-types">
  <Default Extension="png" ContentType="image/png"/>
  <Default Extension="bin" ContentType="application/vnd.openxmlformats-officedocument.oleObject"/>
  <Default Extension="jpeg" ContentType="image/jpeg"/>
  <Default Extension="emf" ContentType="image/x-emf"/>
  <Default Extension="wmf" ContentType="image/x-wmf"/>
  <Default Extension="rels" ContentType="application/vnd.openxmlformats-package.relationships+xml"/>
  <Default Extension="xml" ContentType="application/xml"/>
  <Default Extension="docx" ContentType="application/vnd.openxmlformats-officedocument.wordprocessingml.document"/>
  <Default Extension="wav" ContentType="audio/wav"/>
  <Default Extension="vml" ContentType="application/vnd.openxmlformats-officedocument.vmlDrawin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32" r:id="rId1"/>
  </p:sldMasterIdLst>
  <p:notesMasterIdLst>
    <p:notesMasterId r:id="rId17"/>
  </p:notesMasterIdLst>
  <p:sldIdLst>
    <p:sldId id="269" r:id="rId2"/>
    <p:sldId id="270" r:id="rId3"/>
    <p:sldId id="256" r:id="rId4"/>
    <p:sldId id="259" r:id="rId5"/>
    <p:sldId id="257" r:id="rId6"/>
    <p:sldId id="261" r:id="rId7"/>
    <p:sldId id="262" r:id="rId8"/>
    <p:sldId id="266" r:id="rId9"/>
    <p:sldId id="267" r:id="rId10"/>
    <p:sldId id="260" r:id="rId11"/>
    <p:sldId id="263" r:id="rId12"/>
    <p:sldId id="264" r:id="rId13"/>
    <p:sldId id="258" r:id="rId14"/>
    <p:sldId id="268" r:id="rId15"/>
    <p:sldId id="271" r:id="rId1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100" d="100"/>
          <a:sy n="100" d="100"/>
        </p:scale>
        <p:origin x="-516" y="70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3.emf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7A52E776-04E9-4F67-BD77-4FB33FF69D46}" type="datetimeFigureOut">
              <a:rPr lang="cs-CZ" smtClean="0"/>
              <a:pPr/>
              <a:t>4.5.2012</a:t>
            </a:fld>
            <a:endParaRPr lang="cs-CZ" dirty="0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 dirty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FC85C55-B190-4759-B23D-E95EDFB3303D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6589323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FC85C55-B190-4759-B23D-E95EDFB3303D}" type="slidenum">
              <a:rPr lang="cs-CZ" smtClean="0"/>
              <a:pPr/>
              <a:t>13</a:t>
            </a:fld>
            <a:endParaRPr lang="cs-CZ" dirty="0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 flipH="1">
            <a:off x="2667000" y="0"/>
            <a:ext cx="6477000" cy="6858000"/>
          </a:xfrm>
          <a:prstGeom prst="rect">
            <a:avLst/>
          </a:prstGeom>
          <a:blipFill>
            <a:blip r:embed="rId2" cstate="print">
              <a:alphaModFix amt="43000"/>
            </a:blip>
            <a:tile tx="0" ty="0" sx="50000" sy="50000" flip="none" algn="tl"/>
          </a:blipFill>
          <a:ln w="0" cap="flat" cmpd="sng" algn="ctr">
            <a:noFill/>
            <a:prstDash val="solid"/>
          </a:ln>
          <a:effectLst>
            <a:fillOverlay blend="mult">
              <a:gradFill rotWithShape="1">
                <a:gsLst>
                  <a:gs pos="0">
                    <a:schemeClr val="tx2">
                      <a:tint val="62000"/>
                      <a:satMod val="420000"/>
                    </a:schemeClr>
                  </a:gs>
                  <a:gs pos="100000">
                    <a:schemeClr val="tx2">
                      <a:shade val="20000"/>
                      <a:satMod val="170000"/>
                    </a:schemeClr>
                  </a:gs>
                </a:gsLst>
                <a:path path="circle">
                  <a:fillToRect l="50000" t="100000" r="50000"/>
                </a:path>
                <a:tileRect/>
              </a:gradFill>
            </a:fillOverlay>
            <a:innerShdw blurRad="63500" dist="44450" dir="10800000">
              <a:srgbClr val="000000">
                <a:alpha val="50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 rot="16200000">
            <a:off x="-762000" y="3429000"/>
            <a:ext cx="6858000" cy="0"/>
          </a:xfrm>
          <a:prstGeom prst="line">
            <a:avLst/>
          </a:prstGeom>
          <a:noFill/>
          <a:ln w="11430" cap="flat" cmpd="sng" algn="ctr">
            <a:solidFill>
              <a:schemeClr val="bg1">
                <a:shade val="9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 dirty="0"/>
          </a:p>
        </p:txBody>
      </p:sp>
      <p:sp>
        <p:nvSpPr>
          <p:cNvPr id="12" name="Nadpis 11"/>
          <p:cNvSpPr>
            <a:spLocks noGrp="1"/>
          </p:cNvSpPr>
          <p:nvPr>
            <p:ph type="ctrTitle"/>
          </p:nvPr>
        </p:nvSpPr>
        <p:spPr>
          <a:xfrm>
            <a:off x="3366868" y="533400"/>
            <a:ext cx="5105400" cy="2868168"/>
          </a:xfrm>
        </p:spPr>
        <p:txBody>
          <a:bodyPr lIns="45720" tIns="0" rIns="45720">
            <a:noAutofit/>
          </a:bodyPr>
          <a:lstStyle>
            <a:lvl1pPr algn="r">
              <a:defRPr sz="4200" b="1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5" name="Podnadpis 24"/>
          <p:cNvSpPr>
            <a:spLocks noGrp="1"/>
          </p:cNvSpPr>
          <p:nvPr>
            <p:ph type="subTitle" idx="1"/>
          </p:nvPr>
        </p:nvSpPr>
        <p:spPr>
          <a:xfrm>
            <a:off x="3354442" y="3539864"/>
            <a:ext cx="5114778" cy="1101248"/>
          </a:xfrm>
        </p:spPr>
        <p:txBody>
          <a:bodyPr lIns="45720" tIns="0" rIns="45720" bIns="0"/>
          <a:lstStyle>
            <a:lvl1pPr marL="0" indent="0" algn="r">
              <a:buNone/>
              <a:defRPr sz="2200">
                <a:solidFill>
                  <a:srgbClr val="FFFFFF"/>
                </a:solidFill>
                <a:effectLst/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31" name="Zástupný symbol pro datum 30"/>
          <p:cNvSpPr>
            <a:spLocks noGrp="1"/>
          </p:cNvSpPr>
          <p:nvPr>
            <p:ph type="dt" sz="half" idx="10"/>
          </p:nvPr>
        </p:nvSpPr>
        <p:spPr>
          <a:xfrm>
            <a:off x="5871224" y="6557946"/>
            <a:ext cx="2002464" cy="226902"/>
          </a:xfrm>
        </p:spPr>
        <p:txBody>
          <a:bodyPr/>
          <a:lstStyle>
            <a:lvl1pPr>
              <a:defRPr lang="en-US" smtClean="0">
                <a:solidFill>
                  <a:srgbClr val="FFFFFF"/>
                </a:solidFill>
              </a:defRPr>
            </a:lvl1pPr>
            <a:extLst/>
          </a:lstStyle>
          <a:p>
            <a:fld id="{18A2481B-5154-415F-B752-558547769AA3}" type="datetimeFigureOut">
              <a:rPr lang="cs-CZ" smtClean="0"/>
              <a:pPr/>
              <a:t>4.5.2012</a:t>
            </a:fld>
            <a:endParaRPr lang="cs-CZ" dirty="0"/>
          </a:p>
        </p:txBody>
      </p:sp>
      <p:sp>
        <p:nvSpPr>
          <p:cNvPr id="18" name="Zástupný symbol pro zápatí 17"/>
          <p:cNvSpPr>
            <a:spLocks noGrp="1"/>
          </p:cNvSpPr>
          <p:nvPr>
            <p:ph type="ftr" sz="quarter" idx="11"/>
          </p:nvPr>
        </p:nvSpPr>
        <p:spPr>
          <a:xfrm>
            <a:off x="2819400" y="6557946"/>
            <a:ext cx="2927722" cy="228600"/>
          </a:xfrm>
        </p:spPr>
        <p:txBody>
          <a:bodyPr/>
          <a:lstStyle>
            <a:lvl1pPr>
              <a:defRPr lang="en-US" dirty="0">
                <a:solidFill>
                  <a:srgbClr val="FFFFFF"/>
                </a:solidFill>
              </a:defRPr>
            </a:lvl1pPr>
            <a:extLst/>
          </a:lstStyle>
          <a:p>
            <a:endParaRPr lang="cs-CZ" dirty="0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>
          <a:xfrm>
            <a:off x="7880884" y="6556248"/>
            <a:ext cx="588336" cy="228600"/>
          </a:xfrm>
        </p:spPr>
        <p:txBody>
          <a:bodyPr/>
          <a:lstStyle>
            <a:lvl1pPr>
              <a:defRPr lang="en-US" smtClean="0">
                <a:solidFill>
                  <a:srgbClr val="FFFFFF"/>
                </a:solidFill>
              </a:defRPr>
            </a:lvl1pPr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8A2481B-5154-415F-B752-558547769AA3}" type="datetimeFigureOut">
              <a:rPr lang="cs-CZ" smtClean="0"/>
              <a:pPr/>
              <a:t>4.5.2012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66800" y="2821837"/>
            <a:ext cx="6255488" cy="1362075"/>
          </a:xfrm>
        </p:spPr>
        <p:txBody>
          <a:bodyPr tIns="0" anchor="t"/>
          <a:lstStyle>
            <a:lvl1pPr algn="r">
              <a:buNone/>
              <a:defRPr sz="4200" b="1" cap="all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066800" y="1905000"/>
            <a:ext cx="6255488" cy="743507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1"/>
                </a:solidFill>
                <a:effectLst/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4724238" y="6556810"/>
            <a:ext cx="2002464" cy="226902"/>
          </a:xfrm>
        </p:spPr>
        <p:txBody>
          <a:bodyPr bIns="0" anchor="b"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fld id="{18A2481B-5154-415F-B752-558547769AA3}" type="datetimeFigureOut">
              <a:rPr lang="cs-CZ" smtClean="0"/>
              <a:pPr/>
              <a:t>4.5.2012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1735358" y="6556810"/>
            <a:ext cx="2895600" cy="228600"/>
          </a:xfrm>
        </p:spPr>
        <p:txBody>
          <a:bodyPr bIns="0" anchor="b"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6733952" y="6555112"/>
            <a:ext cx="588336" cy="228600"/>
          </a:xfrm>
        </p:spPr>
        <p:txBody>
          <a:bodyPr/>
          <a:lstStyle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42048" cy="1143000"/>
          </a:xfrm>
        </p:spPr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3520440" cy="4525963"/>
          </a:xfrm>
        </p:spPr>
        <p:txBody>
          <a:bodyPr anchor="t"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178808" y="1600200"/>
            <a:ext cx="3520440" cy="4525963"/>
          </a:xfrm>
        </p:spPr>
        <p:txBody>
          <a:bodyPr anchor="t"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8A2481B-5154-415F-B752-558547769AA3}" type="datetimeFigureOut">
              <a:rPr lang="cs-CZ" smtClean="0"/>
              <a:pPr/>
              <a:t>4.5.2012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42048" cy="1143000"/>
          </a:xfrm>
        </p:spPr>
        <p:txBody>
          <a:bodyPr anchor="b"/>
          <a:lstStyle>
            <a:lvl1pPr>
              <a:defRPr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5867400"/>
            <a:ext cx="3520440" cy="457200"/>
          </a:xfrm>
          <a:noFill/>
          <a:ln w="12700" cap="flat" cmpd="sng" algn="ctr">
            <a:solidFill>
              <a:schemeClr val="tx2"/>
            </a:solidFill>
            <a:prstDash val="solid"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lvl1pPr marL="0" indent="0" algn="ctr">
              <a:buNone/>
              <a:defRPr sz="1800" b="1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178808" y="5867400"/>
            <a:ext cx="3520440" cy="457200"/>
          </a:xfrm>
          <a:noFill/>
          <a:ln w="12700" cap="flat" cmpd="sng" algn="ctr">
            <a:solidFill>
              <a:schemeClr val="tx2"/>
            </a:solidFill>
            <a:prstDash val="solid"/>
          </a:ln>
          <a:effectLst/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 anchor="ctr"/>
          <a:lstStyle>
            <a:lvl1pPr marL="0" indent="0" algn="ctr">
              <a:buNone/>
              <a:defRPr sz="1800" b="1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1711840"/>
            <a:ext cx="3520440" cy="411480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178808" y="1711840"/>
            <a:ext cx="3520440" cy="411480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8A2481B-5154-415F-B752-558547769AA3}" type="datetimeFigureOut">
              <a:rPr lang="cs-CZ" smtClean="0"/>
              <a:pPr/>
              <a:t>4.5.2012</a:t>
            </a:fld>
            <a:endParaRPr lang="cs-CZ" dirty="0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 dirty="0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42048" cy="1143000"/>
          </a:xfrm>
        </p:spPr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8A2481B-5154-415F-B752-558547769AA3}" type="datetimeFigureOut">
              <a:rPr lang="cs-CZ" smtClean="0"/>
              <a:pPr/>
              <a:t>4.5.2012</a:t>
            </a:fld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fld id="{18A2481B-5154-415F-B752-558547769AA3}" type="datetimeFigureOut">
              <a:rPr lang="cs-CZ" smtClean="0"/>
              <a:pPr/>
              <a:t>4.5.2012</a:t>
            </a:fld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28600"/>
            <a:ext cx="5897880" cy="1173480"/>
          </a:xfrm>
        </p:spPr>
        <p:txBody>
          <a:bodyPr wrap="square" anchor="b"/>
          <a:lstStyle>
            <a:lvl1pPr algn="l">
              <a:buNone/>
              <a:defRPr lang="en-US" sz="2400" baseline="0" smtClean="0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57200" y="1497416"/>
            <a:ext cx="5897880" cy="602512"/>
          </a:xfrm>
        </p:spPr>
        <p:txBody>
          <a:bodyPr rot="0" spcFirstLastPara="0" vertOverflow="overflow" horzOverflow="overflow" vert="horz" wrap="square" lIns="45720" tIns="0" rIns="0" bIns="0" numCol="1" spcCol="0" rtlCol="0" fromWordArt="0" anchor="t" anchorCtr="0" forceAA="0" compatLnSpc="1">
            <a:normAutofit/>
          </a:bodyPr>
          <a:lstStyle>
            <a:lvl1pPr marL="0" indent="0">
              <a:spcBef>
                <a:spcPts val="0"/>
              </a:spcBef>
              <a:spcAft>
                <a:spcPts val="0"/>
              </a:spcAft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457200" y="2133600"/>
            <a:ext cx="7239000" cy="4371752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8A2481B-5154-415F-B752-558547769AA3}" type="datetimeFigureOut">
              <a:rPr lang="cs-CZ" smtClean="0"/>
              <a:pPr/>
              <a:t>4.5.2012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 rot="21240000">
            <a:off x="597968" y="1004668"/>
            <a:ext cx="4319527" cy="4312573"/>
          </a:xfrm>
          <a:prstGeom prst="rect">
            <a:avLst/>
          </a:prstGeom>
          <a:solidFill>
            <a:srgbClr val="FAFAFA"/>
          </a:solidFill>
          <a:ln w="1270" cap="rnd" cmpd="sng" algn="ctr">
            <a:solidFill>
              <a:srgbClr val="EAEAEA"/>
            </a:solidFill>
            <a:prstDash val="solid"/>
          </a:ln>
          <a:effectLst>
            <a:outerShdw blurRad="25000" dist="12700" dir="5400000" algn="t" rotWithShape="0">
              <a:srgbClr val="000000">
                <a:alpha val="4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9" name="Obdélník 8"/>
          <p:cNvSpPr/>
          <p:nvPr/>
        </p:nvSpPr>
        <p:spPr>
          <a:xfrm rot="21420000">
            <a:off x="596706" y="998816"/>
            <a:ext cx="4319527" cy="4312573"/>
          </a:xfrm>
          <a:prstGeom prst="rect">
            <a:avLst/>
          </a:prstGeom>
          <a:solidFill>
            <a:srgbClr val="FAFAFA"/>
          </a:solidFill>
          <a:ln w="1270" cap="rnd" cmpd="sng" algn="ctr">
            <a:solidFill>
              <a:srgbClr val="EAEAEA"/>
            </a:solidFill>
            <a:prstDash val="solid"/>
          </a:ln>
          <a:effectLst>
            <a:outerShdw blurRad="28000" dist="12700" dir="5400000" algn="tl" rotWithShape="0">
              <a:srgbClr val="000000">
                <a:alpha val="4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89098" y="1143000"/>
            <a:ext cx="3429000" cy="2057400"/>
          </a:xfrm>
        </p:spPr>
        <p:txBody>
          <a:bodyPr vert="horz" anchor="b"/>
          <a:lstStyle>
            <a:lvl1pPr algn="l">
              <a:buNone/>
              <a:defRPr sz="3000" b="1" baseline="0">
                <a:ln w="500">
                  <a:solidFill>
                    <a:schemeClr val="tx2">
                      <a:shade val="10000"/>
                      <a:satMod val="135000"/>
                    </a:schemeClr>
                  </a:solidFill>
                </a:ln>
                <a:gradFill>
                  <a:gsLst>
                    <a:gs pos="0">
                      <a:schemeClr val="accent4">
                        <a:tint val="13000"/>
                      </a:schemeClr>
                    </a:gs>
                    <a:gs pos="10000">
                      <a:schemeClr val="accent4">
                        <a:tint val="20000"/>
                      </a:schemeClr>
                    </a:gs>
                    <a:gs pos="49000">
                      <a:schemeClr val="accent4">
                        <a:tint val="70000"/>
                      </a:schemeClr>
                    </a:gs>
                    <a:gs pos="50000">
                      <a:schemeClr val="accent4">
                        <a:tint val="97000"/>
                      </a:schemeClr>
                    </a:gs>
                    <a:gs pos="100000">
                      <a:schemeClr val="accent4">
                        <a:tint val="20000"/>
                      </a:schemeClr>
                    </a:gs>
                  </a:gsLst>
                  <a:lin ang="5400000" scaled="1"/>
                </a:gradFill>
                <a:effectLst/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5389098" y="3283634"/>
            <a:ext cx="3429000" cy="1920240"/>
          </a:xfrm>
        </p:spPr>
        <p:txBody>
          <a:bodyPr rot="0" spcFirstLastPara="0" vertOverflow="overflow" horzOverflow="overflow" vert="horz" wrap="square" lIns="82296" tIns="0" rIns="0" bIns="0" numCol="1" spcCol="0" rtlCol="0" fromWordArt="0" anchor="t" anchorCtr="0" forceAA="0" compatLnSpc="1">
            <a:normAutofit/>
          </a:bodyPr>
          <a:lstStyle>
            <a:lvl1pPr marL="0" indent="0">
              <a:lnSpc>
                <a:spcPct val="100000"/>
              </a:lnSpc>
              <a:spcBef>
                <a:spcPts val="0"/>
              </a:spcBef>
              <a:buFontTx/>
              <a:buNone/>
              <a:defRPr sz="1400" baseline="0">
                <a:solidFill>
                  <a:schemeClr val="tx1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marL="0" marR="0" lvl="0" indent="0" algn="l" defTabSz="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tx2"/>
              </a:buClr>
              <a:buSzPct val="73000"/>
              <a:buFontTx/>
              <a:buNone/>
              <a:tabLst/>
              <a:defRPr/>
            </a:pPr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8A2481B-5154-415F-B752-558547769AA3}" type="datetimeFigureOut">
              <a:rPr lang="cs-CZ" smtClean="0"/>
              <a:pPr/>
              <a:t>4.5.2012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10" name="Zástupný symbol pro obrázek 9"/>
          <p:cNvSpPr>
            <a:spLocks noGrp="1"/>
          </p:cNvSpPr>
          <p:nvPr>
            <p:ph type="pic" idx="1"/>
          </p:nvPr>
        </p:nvSpPr>
        <p:spPr>
          <a:xfrm>
            <a:off x="663682" y="1041002"/>
            <a:ext cx="4206240" cy="4206240"/>
          </a:xfrm>
          <a:solidFill>
            <a:schemeClr val="bg2">
              <a:shade val="50000"/>
            </a:schemeClr>
          </a:solidFill>
          <a:ln w="107950">
            <a:solidFill>
              <a:srgbClr val="FFFFFF"/>
            </a:solidFill>
            <a:miter lim="800000"/>
          </a:ln>
          <a:effectLst>
            <a:outerShdw blurRad="44450" dist="3810" dir="5400000" algn="tl" rotWithShape="0">
              <a:srgbClr val="000000">
                <a:alpha val="60000"/>
              </a:srgbClr>
            </a:outerShdw>
          </a:effectLst>
          <a:scene3d>
            <a:camera prst="orthographicFront"/>
            <a:lightRig rig="threePt" dir="t"/>
          </a:scene3d>
          <a:sp3d contourW="3810">
            <a:contourClr>
              <a:srgbClr val="969696"/>
            </a:contourClr>
          </a:sp3d>
        </p:spPr>
        <p:txBody>
          <a:bodyPr/>
          <a:lstStyle>
            <a:lvl1pPr marL="0" indent="0">
              <a:buNone/>
              <a:defRPr sz="3200"/>
            </a:lvl1pPr>
            <a:extLst/>
          </a:lstStyle>
          <a:p>
            <a:r>
              <a:rPr kumimoji="0" lang="cs-CZ" dirty="0" smtClean="0"/>
              <a:t>Klepnutím na ikonu přidáte obrázek.</a:t>
            </a:r>
            <a:endParaRPr kumimoji="0" lang="en-US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8A2481B-5154-415F-B752-558547769AA3}" type="datetimeFigureOut">
              <a:rPr lang="cs-CZ" smtClean="0"/>
              <a:pPr/>
              <a:t>4.5.2012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553200" y="274955"/>
            <a:ext cx="1524000" cy="5851525"/>
          </a:xfrm>
        </p:spPr>
        <p:txBody>
          <a:bodyPr vert="eaVert" anchor="t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42"/>
            <a:ext cx="6019800" cy="5851525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4242816" y="6557946"/>
            <a:ext cx="2002464" cy="226902"/>
          </a:xfrm>
        </p:spPr>
        <p:txBody>
          <a:bodyPr/>
          <a:lstStyle>
            <a:extLst/>
          </a:lstStyle>
          <a:p>
            <a:fld id="{18A2481B-5154-415F-B752-558547769AA3}" type="datetimeFigureOut">
              <a:rPr lang="cs-CZ" smtClean="0"/>
              <a:pPr/>
              <a:t>4.5.2012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457200" y="6556248"/>
            <a:ext cx="3657600" cy="228600"/>
          </a:xfrm>
        </p:spPr>
        <p:txBody>
          <a:bodyPr/>
          <a:lstStyle>
            <a:extLst/>
          </a:lstStyle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6254496" y="6553200"/>
            <a:ext cx="588336" cy="22860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>
          <a:xfrm flipH="1">
            <a:off x="8153400" y="0"/>
            <a:ext cx="990600" cy="6858000"/>
          </a:xfrm>
          <a:prstGeom prst="rect">
            <a:avLst/>
          </a:prstGeom>
          <a:blipFill>
            <a:blip r:embed="rId13" cstate="print">
              <a:alphaModFix amt="43000"/>
            </a:blip>
            <a:tile tx="0" ty="0" sx="50000" sy="50000" flip="none" algn="tl"/>
          </a:blipFill>
          <a:ln w="0" cap="flat" cmpd="sng" algn="ctr">
            <a:noFill/>
            <a:prstDash val="solid"/>
          </a:ln>
          <a:effectLst>
            <a:fillOverlay blend="mult">
              <a:gradFill rotWithShape="1">
                <a:gsLst>
                  <a:gs pos="0">
                    <a:schemeClr val="tx2">
                      <a:tint val="62000"/>
                      <a:satMod val="420000"/>
                    </a:schemeClr>
                  </a:gs>
                  <a:gs pos="100000">
                    <a:schemeClr val="tx2">
                      <a:shade val="20000"/>
                      <a:satMod val="170000"/>
                    </a:schemeClr>
                  </a:gs>
                </a:gsLst>
                <a:path path="circle">
                  <a:fillToRect l="50000" t="110000" r="50000" b="-10000"/>
                </a:path>
                <a:tileRect/>
              </a:gradFill>
            </a:fillOverlay>
            <a:innerShdw blurRad="63500" dist="44450" dir="10800000">
              <a:srgbClr val="000000">
                <a:alpha val="45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3" name="Zástupný symbol pro nadpis 2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39000" cy="1143000"/>
          </a:xfrm>
          <a:prstGeom prst="rect">
            <a:avLst/>
          </a:prstGeom>
        </p:spPr>
        <p:txBody>
          <a:bodyPr vert="horz" lIns="45720" tIns="0" rIns="45720" bIns="0" anchor="b" anchorCtr="0">
            <a:normAutofit/>
          </a:bodyPr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1" name="Zástupný symbol pro text 30"/>
          <p:cNvSpPr>
            <a:spLocks noGrp="1"/>
          </p:cNvSpPr>
          <p:nvPr>
            <p:ph type="body" idx="1"/>
          </p:nvPr>
        </p:nvSpPr>
        <p:spPr>
          <a:xfrm>
            <a:off x="457200" y="1609416"/>
            <a:ext cx="7239000" cy="4846320"/>
          </a:xfrm>
          <a:prstGeom prst="rect">
            <a:avLst/>
          </a:prstGeom>
        </p:spPr>
        <p:txBody>
          <a:bodyPr vert="horz"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27" name="Zástupný symbol pro datum 26"/>
          <p:cNvSpPr>
            <a:spLocks noGrp="1"/>
          </p:cNvSpPr>
          <p:nvPr>
            <p:ph type="dt" sz="half" idx="2"/>
          </p:nvPr>
        </p:nvSpPr>
        <p:spPr>
          <a:xfrm>
            <a:off x="4245936" y="6557946"/>
            <a:ext cx="2002464" cy="226902"/>
          </a:xfrm>
          <a:prstGeom prst="rect">
            <a:avLst/>
          </a:prstGeom>
        </p:spPr>
        <p:txBody>
          <a:bodyPr vert="horz" tIns="0" bIns="0" anchor="b"/>
          <a:lstStyle>
            <a:lvl1pPr algn="l" eaLnBrk="1" latinLnBrk="0" hangingPunct="1">
              <a:defRPr kumimoji="0" sz="1000">
                <a:solidFill>
                  <a:schemeClr val="tx2"/>
                </a:solidFill>
              </a:defRPr>
            </a:lvl1pPr>
            <a:extLst/>
          </a:lstStyle>
          <a:p>
            <a:fld id="{18A2481B-5154-415F-B752-558547769AA3}" type="datetimeFigureOut">
              <a:rPr lang="cs-CZ" smtClean="0"/>
              <a:pPr/>
              <a:t>4.5.2012</a:t>
            </a:fld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3"/>
          </p:nvPr>
        </p:nvSpPr>
        <p:spPr>
          <a:xfrm>
            <a:off x="457200" y="6557946"/>
            <a:ext cx="3657600" cy="228600"/>
          </a:xfrm>
          <a:prstGeom prst="rect">
            <a:avLst/>
          </a:prstGeom>
        </p:spPr>
        <p:txBody>
          <a:bodyPr vert="horz" tIns="0" bIns="0" anchor="b"/>
          <a:lstStyle>
            <a:lvl1pPr algn="r" eaLnBrk="1" latinLnBrk="0" hangingPunct="1">
              <a:defRPr kumimoji="0" sz="1000">
                <a:solidFill>
                  <a:schemeClr val="tx2"/>
                </a:solidFill>
              </a:defRPr>
            </a:lvl1pPr>
            <a:extLst/>
          </a:lstStyle>
          <a:p>
            <a:endParaRPr lang="cs-CZ" dirty="0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4"/>
          </p:nvPr>
        </p:nvSpPr>
        <p:spPr>
          <a:xfrm>
            <a:off x="6251448" y="6556248"/>
            <a:ext cx="588336" cy="228600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100">
                <a:solidFill>
                  <a:schemeClr val="tx2"/>
                </a:solidFill>
              </a:defRPr>
            </a:lvl1pPr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33" r:id="rId1"/>
    <p:sldLayoutId id="2147483734" r:id="rId2"/>
    <p:sldLayoutId id="2147483735" r:id="rId3"/>
    <p:sldLayoutId id="2147483736" r:id="rId4"/>
    <p:sldLayoutId id="2147483737" r:id="rId5"/>
    <p:sldLayoutId id="2147483738" r:id="rId6"/>
    <p:sldLayoutId id="2147483739" r:id="rId7"/>
    <p:sldLayoutId id="2147483740" r:id="rId8"/>
    <p:sldLayoutId id="2147483741" r:id="rId9"/>
    <p:sldLayoutId id="2147483742" r:id="rId10"/>
    <p:sldLayoutId id="2147483743" r:id="rId11"/>
  </p:sldLayoutIdLst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xStyles>
    <p:titleStyle>
      <a:lvl1pPr algn="l" rtl="0" eaLnBrk="1" latinLnBrk="0" hangingPunct="1">
        <a:spcBef>
          <a:spcPct val="0"/>
        </a:spcBef>
        <a:buNone/>
        <a:defRPr kumimoji="0" sz="3800" b="1" kern="1200" cap="all" baseline="0">
          <a:ln w="500">
            <a:solidFill>
              <a:schemeClr val="tx2">
                <a:shade val="20000"/>
                <a:satMod val="120000"/>
              </a:schemeClr>
            </a:solidFill>
          </a:ln>
          <a:gradFill>
            <a:gsLst>
              <a:gs pos="0">
                <a:schemeClr val="accent4">
                  <a:tint val="13000"/>
                </a:schemeClr>
              </a:gs>
              <a:gs pos="10000">
                <a:schemeClr val="accent4">
                  <a:tint val="20000"/>
                </a:schemeClr>
              </a:gs>
              <a:gs pos="49000">
                <a:schemeClr val="accent4">
                  <a:tint val="70000"/>
                </a:schemeClr>
              </a:gs>
              <a:gs pos="50000">
                <a:schemeClr val="accent4">
                  <a:tint val="97000"/>
                </a:schemeClr>
              </a:gs>
              <a:gs pos="100000">
                <a:schemeClr val="accent4">
                  <a:tint val="20000"/>
                </a:schemeClr>
              </a:gs>
            </a:gsLst>
            <a:lin ang="5400000" scaled="1"/>
          </a:gradFill>
          <a:effectLst/>
          <a:latin typeface="+mj-lt"/>
          <a:ea typeface="+mj-ea"/>
          <a:cs typeface="+mj-cs"/>
        </a:defRPr>
      </a:lvl1pPr>
      <a:extLst/>
    </p:titleStyle>
    <p:bodyStyle>
      <a:lvl1pPr marL="274320" indent="-274320" algn="l" rtl="0" eaLnBrk="1" latinLnBrk="0" hangingPunct="1">
        <a:spcBef>
          <a:spcPts val="600"/>
        </a:spcBef>
        <a:buClr>
          <a:schemeClr val="tx2"/>
        </a:buClr>
        <a:buSzPct val="73000"/>
        <a:buFont typeface="Wingdings 2"/>
        <a:buChar char=""/>
        <a:defRPr kumimoji="0" sz="2600" kern="1200" baseline="0">
          <a:solidFill>
            <a:schemeClr val="tx1"/>
          </a:solidFill>
          <a:latin typeface="+mn-lt"/>
          <a:ea typeface="+mn-ea"/>
          <a:cs typeface="+mn-cs"/>
        </a:defRPr>
      </a:lvl1pPr>
      <a:lvl2pPr marL="521208" indent="-228600" algn="l" rtl="0" eaLnBrk="1" latinLnBrk="0" hangingPunct="1">
        <a:spcBef>
          <a:spcPts val="500"/>
        </a:spcBef>
        <a:buClr>
          <a:schemeClr val="accent4"/>
        </a:buClr>
        <a:buSzPct val="80000"/>
        <a:buFont typeface="Wingdings 2"/>
        <a:buChar char=""/>
        <a:defRPr kumimoji="0" sz="2300" kern="120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2pPr>
      <a:lvl3pPr marL="758952" indent="-228600" algn="l" rtl="0" eaLnBrk="1" latinLnBrk="0" hangingPunct="1">
        <a:spcBef>
          <a:spcPts val="400"/>
        </a:spcBef>
        <a:buClr>
          <a:schemeClr val="accent4"/>
        </a:buClr>
        <a:buSzPct val="60000"/>
        <a:buFont typeface="Wingdings"/>
        <a:buChar char="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005840" indent="-228600" algn="l" rtl="0" eaLnBrk="1" latinLnBrk="0" hangingPunct="1">
        <a:spcBef>
          <a:spcPct val="20000"/>
        </a:spcBef>
        <a:buClr>
          <a:schemeClr val="accent4"/>
        </a:buClr>
        <a:buSzPct val="80000"/>
        <a:buFont typeface="Wingdings 2"/>
        <a:buChar char=""/>
        <a:defRPr kumimoji="0" sz="2000" kern="120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4pPr>
      <a:lvl5pPr marL="1280160" indent="-228600" algn="l" rtl="0" eaLnBrk="1" latinLnBrk="0" hangingPunct="1">
        <a:spcBef>
          <a:spcPts val="400"/>
        </a:spcBef>
        <a:buClr>
          <a:schemeClr val="accent4"/>
        </a:buClr>
        <a:buSzPct val="70000"/>
        <a:buFont typeface="Wingdings"/>
        <a:buChar char="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472184" indent="-182880" algn="l" rtl="0" eaLnBrk="1" latinLnBrk="0" hangingPunct="1">
        <a:spcBef>
          <a:spcPts val="400"/>
        </a:spcBef>
        <a:buClr>
          <a:schemeClr val="accent4"/>
        </a:buClr>
        <a:buSzPct val="80000"/>
        <a:buFont typeface="Wingdings 2"/>
        <a:buChar char=""/>
        <a:defRPr kumimoji="0" sz="1800" kern="120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6pPr>
      <a:lvl7pPr marL="1673352" indent="-182880" algn="l" rtl="0" eaLnBrk="1" latinLnBrk="0" hangingPunct="1">
        <a:spcBef>
          <a:spcPct val="20000"/>
        </a:spcBef>
        <a:buClr>
          <a:schemeClr val="accent4"/>
        </a:buClr>
        <a:buSzPct val="80000"/>
        <a:buFont typeface="Wingdings 2"/>
        <a:buChar char="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1847088" indent="-182880" algn="l" rtl="0" eaLnBrk="1" latinLnBrk="0" hangingPunct="1">
        <a:spcBef>
          <a:spcPts val="300"/>
        </a:spcBef>
        <a:buClr>
          <a:schemeClr val="accent4"/>
        </a:buClr>
        <a:buSzPct val="100000"/>
        <a:buChar char="•"/>
        <a:defRPr kumimoji="0" sz="1600" kern="1200" baseline="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8pPr>
      <a:lvl9pPr marL="2057400" indent="-182880" algn="l" rtl="0" eaLnBrk="1" latinLnBrk="0" hangingPunct="1">
        <a:spcBef>
          <a:spcPct val="20000"/>
        </a:spcBef>
        <a:buClr>
          <a:schemeClr val="accent4"/>
        </a:buClr>
        <a:buSzPct val="100000"/>
        <a:buFont typeface="Wingdings"/>
        <a:buChar char="§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1.bin"/><Relationship Id="rId2" Type="http://schemas.openxmlformats.org/officeDocument/2006/relationships/slideLayout" Target="../slideLayouts/slideLayout7.xml"/><Relationship Id="rId1" Type="http://schemas.openxmlformats.org/officeDocument/2006/relationships/vmlDrawing" Target="../drawings/vmlDrawing1.vml"/><Relationship Id="rId5" Type="http://schemas.openxmlformats.org/officeDocument/2006/relationships/image" Target="../media/image3.emf"/><Relationship Id="rId4" Type="http://schemas.openxmlformats.org/officeDocument/2006/relationships/package" Target="../embeddings/Dokument_aplikace_Microsoft_Word1.docx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slide" Target="slide8.xml"/><Relationship Id="rId2" Type="http://schemas.openxmlformats.org/officeDocument/2006/relationships/hyperlink" Target="p&#345;&#237;m&#225;%20&#345;e&#269;8.,9.ro&#269;n&#237;k.pptx" TargetMode="External"/><Relationship Id="rId1" Type="http://schemas.openxmlformats.org/officeDocument/2006/relationships/slideLayout" Target="../slideLayouts/slideLayout7.xml"/><Relationship Id="rId5" Type="http://schemas.openxmlformats.org/officeDocument/2006/relationships/slide" Target="slide10.xml"/><Relationship Id="rId4" Type="http://schemas.openxmlformats.org/officeDocument/2006/relationships/slide" Target="slide9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slide" Target="slide11.xml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slide" Target="slide12.xml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slide" Target="slide5.xml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Relationship Id="rId4" Type="http://schemas.openxmlformats.org/officeDocument/2006/relationships/audio" Target="../media/audio10.wav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slide" Target="slide5.xml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Relationship Id="rId4" Type="http://schemas.openxmlformats.org/officeDocument/2006/relationships/audio" Target="../media/audio10.wav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slide" Target="slide6.xml"/><Relationship Id="rId2" Type="http://schemas.openxmlformats.org/officeDocument/2006/relationships/audio" Target="../media/audio2.wav"/><Relationship Id="rId1" Type="http://schemas.openxmlformats.org/officeDocument/2006/relationships/slideLayout" Target="../slideLayouts/slideLayout7.xml"/><Relationship Id="rId4" Type="http://schemas.openxmlformats.org/officeDocument/2006/relationships/audio" Target="../media/audio20.wav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slide" Target="slide7.xml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slide" Target="slide13.xml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5" name="Group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871199029"/>
              </p:ext>
            </p:extLst>
          </p:nvPr>
        </p:nvGraphicFramePr>
        <p:xfrm>
          <a:off x="502953" y="764704"/>
          <a:ext cx="7272808" cy="2220110"/>
        </p:xfrm>
        <a:graphic>
          <a:graphicData uri="http://schemas.openxmlformats.org/drawingml/2006/table">
            <a:tbl>
              <a:tblPr/>
              <a:tblGrid>
                <a:gridCol w="7272808"/>
              </a:tblGrid>
              <a:tr h="445339">
                <a:tc>
                  <a:txBody>
                    <a:bodyPr/>
                    <a:lstStyle>
                      <a:lvl1pPr marL="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Arial"/>
                          <a:cs typeface="Arial Unicode MS"/>
                        </a:defRPr>
                      </a:lvl1pPr>
                      <a:lvl2pPr marL="4572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Arial"/>
                          <a:cs typeface="Arial Unicode MS"/>
                        </a:defRPr>
                      </a:lvl2pPr>
                      <a:lvl3pPr marL="9144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Arial"/>
                          <a:cs typeface="Arial Unicode MS"/>
                        </a:defRPr>
                      </a:lvl3pPr>
                      <a:lvl4pPr marL="13716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Arial"/>
                          <a:cs typeface="Arial Unicode MS"/>
                        </a:defRPr>
                      </a:lvl4pPr>
                      <a:lvl5pPr marL="18288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Arial"/>
                          <a:cs typeface="Arial Unicode MS"/>
                        </a:defRPr>
                      </a:lvl5pPr>
                      <a:lvl6pPr marL="22860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Arial"/>
                          <a:cs typeface="Arial Unicode MS"/>
                        </a:defRPr>
                      </a:lvl6pPr>
                      <a:lvl7pPr marL="27432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Arial"/>
                          <a:cs typeface="Arial Unicode MS"/>
                        </a:defRPr>
                      </a:lvl7pPr>
                      <a:lvl8pPr marL="32004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Arial"/>
                          <a:cs typeface="Arial Unicode MS"/>
                        </a:defRPr>
                      </a:lvl8pPr>
                      <a:lvl9pPr marL="36576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Arial"/>
                          <a:cs typeface="Arial Unicode MS"/>
                        </a:defRPr>
                      </a:lvl9pPr>
                    </a:lstStyle>
                    <a:p>
                      <a:pPr marL="0" marR="0" lvl="0" indent="0" algn="l" defTabSz="449263" rtl="0" eaLnBrk="1" fontAlgn="base" latinLnBrk="0" hangingPunct="0">
                        <a:lnSpc>
                          <a:spcPct val="93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buNone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  <a:tab pos="5791200" algn="l"/>
                          <a:tab pos="6515100" algn="l"/>
                          <a:tab pos="7239000" algn="l"/>
                          <a:tab pos="7962900" algn="l"/>
                          <a:tab pos="8686800" algn="l"/>
                          <a:tab pos="9410700" algn="l"/>
                        </a:tabLst>
                      </a:pPr>
                      <a:r>
                        <a:rPr kumimoji="0" lang="cs-CZ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ea typeface="Microsoft YaHei" charset="-122"/>
                          <a:cs typeface="Arial Unicode MS" charset="0"/>
                        </a:rPr>
                        <a:t>NÁZEV ŠKOLY:    Základní škola J. E. Purkyně</a:t>
                      </a:r>
                    </a:p>
                    <a:p>
                      <a:pPr marL="0" marR="0" lvl="0" indent="0" algn="l" defTabSz="449263" rtl="0" eaLnBrk="1" fontAlgn="base" latinLnBrk="0" hangingPunct="0">
                        <a:lnSpc>
                          <a:spcPct val="93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buNone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  <a:tab pos="5791200" algn="l"/>
                          <a:tab pos="6515100" algn="l"/>
                          <a:tab pos="7239000" algn="l"/>
                          <a:tab pos="7962900" algn="l"/>
                          <a:tab pos="8686800" algn="l"/>
                          <a:tab pos="9410700" algn="l"/>
                        </a:tabLst>
                      </a:pPr>
                      <a:r>
                        <a:rPr kumimoji="0" lang="cs-CZ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ea typeface="Microsoft YaHei" charset="-122"/>
                          <a:cs typeface="Arial Unicode MS" charset="0"/>
                        </a:rPr>
                        <a:t>                              a ZUŠ Libochovice</a:t>
                      </a:r>
                    </a:p>
                  </a:txBody>
                  <a:tcPr marL="90000" marR="90000" marT="67973" marB="46803" anchor="b" horzOverflow="overflow">
                    <a:lnL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83CAFF"/>
                    </a:solidFill>
                  </a:tcPr>
                </a:tc>
              </a:tr>
              <a:tr h="419618">
                <a:tc>
                  <a:txBody>
                    <a:bodyPr/>
                    <a:lstStyle>
                      <a:lvl1pPr marL="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Arial"/>
                          <a:cs typeface="Arial Unicode MS"/>
                        </a:defRPr>
                      </a:lvl1pPr>
                      <a:lvl2pPr marL="4572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Arial"/>
                          <a:cs typeface="Arial Unicode MS"/>
                        </a:defRPr>
                      </a:lvl2pPr>
                      <a:lvl3pPr marL="9144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Arial"/>
                          <a:cs typeface="Arial Unicode MS"/>
                        </a:defRPr>
                      </a:lvl3pPr>
                      <a:lvl4pPr marL="13716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Arial"/>
                          <a:cs typeface="Arial Unicode MS"/>
                        </a:defRPr>
                      </a:lvl4pPr>
                      <a:lvl5pPr marL="18288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Arial"/>
                          <a:cs typeface="Arial Unicode MS"/>
                        </a:defRPr>
                      </a:lvl5pPr>
                      <a:lvl6pPr marL="22860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Arial"/>
                          <a:cs typeface="Arial Unicode MS"/>
                        </a:defRPr>
                      </a:lvl6pPr>
                      <a:lvl7pPr marL="27432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Arial"/>
                          <a:cs typeface="Arial Unicode MS"/>
                        </a:defRPr>
                      </a:lvl7pPr>
                      <a:lvl8pPr marL="32004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Arial"/>
                          <a:cs typeface="Arial Unicode MS"/>
                        </a:defRPr>
                      </a:lvl8pPr>
                      <a:lvl9pPr marL="36576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Arial"/>
                          <a:cs typeface="Arial Unicode MS"/>
                        </a:defRPr>
                      </a:lvl9pPr>
                    </a:lstStyle>
                    <a:p>
                      <a:pPr marL="0" marR="0" lvl="0" indent="0" algn="l" defTabSz="449263" rtl="0" eaLnBrk="1" fontAlgn="base" latinLnBrk="0" hangingPunct="0">
                        <a:lnSpc>
                          <a:spcPct val="93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buNone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  <a:tab pos="5791200" algn="l"/>
                          <a:tab pos="6515100" algn="l"/>
                          <a:tab pos="7239000" algn="l"/>
                          <a:tab pos="7962900" algn="l"/>
                          <a:tab pos="8686800" algn="l"/>
                          <a:tab pos="9410700" algn="l"/>
                        </a:tabLst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ea typeface="Microsoft YaHei" charset="-122"/>
                          <a:cs typeface="Arial Unicode MS" charset="0"/>
                        </a:rPr>
                        <a:t>AUTOR :               Mgr. Jana Christenová</a:t>
                      </a:r>
                    </a:p>
                  </a:txBody>
                  <a:tcPr marL="90000" marR="90000" marT="67973" marB="46803" horzOverflow="overflow">
                    <a:lnL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0099FF"/>
                    </a:solidFill>
                  </a:tcPr>
                </a:tc>
              </a:tr>
              <a:tr h="391810">
                <a:tc>
                  <a:txBody>
                    <a:bodyPr/>
                    <a:lstStyle>
                      <a:lvl1pPr marL="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Arial"/>
                          <a:cs typeface="Arial Unicode MS"/>
                        </a:defRPr>
                      </a:lvl1pPr>
                      <a:lvl2pPr marL="4572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Arial"/>
                          <a:cs typeface="Arial Unicode MS"/>
                        </a:defRPr>
                      </a:lvl2pPr>
                      <a:lvl3pPr marL="9144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Arial"/>
                          <a:cs typeface="Arial Unicode MS"/>
                        </a:defRPr>
                      </a:lvl3pPr>
                      <a:lvl4pPr marL="13716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Arial"/>
                          <a:cs typeface="Arial Unicode MS"/>
                        </a:defRPr>
                      </a:lvl4pPr>
                      <a:lvl5pPr marL="18288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Arial"/>
                          <a:cs typeface="Arial Unicode MS"/>
                        </a:defRPr>
                      </a:lvl5pPr>
                      <a:lvl6pPr marL="22860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Arial"/>
                          <a:cs typeface="Arial Unicode MS"/>
                        </a:defRPr>
                      </a:lvl6pPr>
                      <a:lvl7pPr marL="27432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Arial"/>
                          <a:cs typeface="Arial Unicode MS"/>
                        </a:defRPr>
                      </a:lvl7pPr>
                      <a:lvl8pPr marL="32004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Arial"/>
                          <a:cs typeface="Arial Unicode MS"/>
                        </a:defRPr>
                      </a:lvl8pPr>
                      <a:lvl9pPr marL="36576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Arial"/>
                          <a:cs typeface="Arial Unicode MS"/>
                        </a:defRPr>
                      </a:lvl9pPr>
                    </a:lstStyle>
                    <a:p>
                      <a:pPr marL="0" marR="0" lvl="0" indent="0" algn="l" defTabSz="449263" rtl="0" eaLnBrk="1" fontAlgn="base" latinLnBrk="0" hangingPunct="0">
                        <a:lnSpc>
                          <a:spcPct val="93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buNone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  <a:tab pos="5791200" algn="l"/>
                          <a:tab pos="6515100" algn="l"/>
                          <a:tab pos="7239000" algn="l"/>
                          <a:tab pos="7962900" algn="l"/>
                          <a:tab pos="8686800" algn="l"/>
                          <a:tab pos="9410700" algn="l"/>
                        </a:tabLst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ea typeface="Microsoft YaHei" charset="-122"/>
                          <a:cs typeface="Arial Unicode MS" charset="0"/>
                        </a:rPr>
                        <a:t>NÁZEV:                 </a:t>
                      </a: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6" charset="0"/>
                        </a:rPr>
                        <a:t>Vy_32_INOVACE_16_Čj_Přímá řeč</a:t>
                      </a:r>
                    </a:p>
                  </a:txBody>
                  <a:tcPr marL="90000" marR="90000" marT="66209" marB="46803" horzOverflow="overflow">
                    <a:lnL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99CCFF"/>
                    </a:solidFill>
                  </a:tcPr>
                </a:tc>
              </a:tr>
              <a:tr h="391810">
                <a:tc>
                  <a:txBody>
                    <a:bodyPr/>
                    <a:lstStyle>
                      <a:lvl1pPr marL="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Arial"/>
                          <a:cs typeface="Arial Unicode MS"/>
                        </a:defRPr>
                      </a:lvl1pPr>
                      <a:lvl2pPr marL="4572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Arial"/>
                          <a:cs typeface="Arial Unicode MS"/>
                        </a:defRPr>
                      </a:lvl2pPr>
                      <a:lvl3pPr marL="9144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Arial"/>
                          <a:cs typeface="Arial Unicode MS"/>
                        </a:defRPr>
                      </a:lvl3pPr>
                      <a:lvl4pPr marL="13716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Arial"/>
                          <a:cs typeface="Arial Unicode MS"/>
                        </a:defRPr>
                      </a:lvl4pPr>
                      <a:lvl5pPr marL="18288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Arial"/>
                          <a:cs typeface="Arial Unicode MS"/>
                        </a:defRPr>
                      </a:lvl5pPr>
                      <a:lvl6pPr marL="22860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Arial"/>
                          <a:cs typeface="Arial Unicode MS"/>
                        </a:defRPr>
                      </a:lvl6pPr>
                      <a:lvl7pPr marL="27432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Arial"/>
                          <a:cs typeface="Arial Unicode MS"/>
                        </a:defRPr>
                      </a:lvl7pPr>
                      <a:lvl8pPr marL="32004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Arial"/>
                          <a:cs typeface="Arial Unicode MS"/>
                        </a:defRPr>
                      </a:lvl8pPr>
                      <a:lvl9pPr marL="36576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Arial"/>
                          <a:cs typeface="Arial Unicode MS"/>
                        </a:defRPr>
                      </a:lvl9pPr>
                    </a:lstStyle>
                    <a:p>
                      <a:pPr marL="0" marR="0" lvl="0" indent="0" algn="l" defTabSz="449263" rtl="0" eaLnBrk="1" fontAlgn="base" latinLnBrk="0" hangingPunct="0">
                        <a:lnSpc>
                          <a:spcPct val="93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buNone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  <a:tab pos="5791200" algn="l"/>
                          <a:tab pos="6515100" algn="l"/>
                          <a:tab pos="7239000" algn="l"/>
                          <a:tab pos="7962900" algn="l"/>
                          <a:tab pos="8686800" algn="l"/>
                          <a:tab pos="9410700" algn="l"/>
                        </a:tabLst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ea typeface="Microsoft YaHei" charset="-122"/>
                          <a:cs typeface="Arial Unicode MS" charset="0"/>
                        </a:rPr>
                        <a:t>TÉMA:                   Přímá řeč</a:t>
                      </a:r>
                    </a:p>
                  </a:txBody>
                  <a:tcPr marL="90000" marR="90000" marT="66209" marB="46803" horzOverflow="overflow">
                    <a:lnL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0099FF"/>
                    </a:solidFill>
                  </a:tcPr>
                </a:tc>
              </a:tr>
              <a:tr h="391810">
                <a:tc>
                  <a:txBody>
                    <a:bodyPr/>
                    <a:lstStyle>
                      <a:lvl1pPr marL="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Arial"/>
                          <a:cs typeface="Arial Unicode MS"/>
                        </a:defRPr>
                      </a:lvl1pPr>
                      <a:lvl2pPr marL="4572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Arial"/>
                          <a:cs typeface="Arial Unicode MS"/>
                        </a:defRPr>
                      </a:lvl2pPr>
                      <a:lvl3pPr marL="9144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Arial"/>
                          <a:cs typeface="Arial Unicode MS"/>
                        </a:defRPr>
                      </a:lvl3pPr>
                      <a:lvl4pPr marL="13716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Arial"/>
                          <a:cs typeface="Arial Unicode MS"/>
                        </a:defRPr>
                      </a:lvl4pPr>
                      <a:lvl5pPr marL="18288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Arial"/>
                          <a:cs typeface="Arial Unicode MS"/>
                        </a:defRPr>
                      </a:lvl5pPr>
                      <a:lvl6pPr marL="22860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Arial"/>
                          <a:cs typeface="Arial Unicode MS"/>
                        </a:defRPr>
                      </a:lvl6pPr>
                      <a:lvl7pPr marL="27432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Arial"/>
                          <a:cs typeface="Arial Unicode MS"/>
                        </a:defRPr>
                      </a:lvl7pPr>
                      <a:lvl8pPr marL="32004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Arial"/>
                          <a:cs typeface="Arial Unicode MS"/>
                        </a:defRPr>
                      </a:lvl8pPr>
                      <a:lvl9pPr marL="36576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Arial"/>
                          <a:cs typeface="Arial Unicode MS"/>
                        </a:defRPr>
                      </a:lvl9pPr>
                    </a:lstStyle>
                    <a:p>
                      <a:pPr marL="0" marR="0" lvl="0" indent="0" algn="l" defTabSz="449263" rtl="0" eaLnBrk="1" fontAlgn="base" latinLnBrk="0" hangingPunct="0">
                        <a:lnSpc>
                          <a:spcPct val="93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buNone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  <a:tab pos="5791200" algn="l"/>
                          <a:tab pos="6515100" algn="l"/>
                          <a:tab pos="7239000" algn="l"/>
                          <a:tab pos="7962900" algn="l"/>
                          <a:tab pos="8686800" algn="l"/>
                          <a:tab pos="9410700" algn="l"/>
                        </a:tabLst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ea typeface="Microsoft YaHei" charset="-122"/>
                          <a:cs typeface="Arial Unicode MS" charset="0"/>
                        </a:rPr>
                        <a:t>ČÍSLO PROJEKTU:  </a:t>
                      </a: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6" charset="0"/>
                        </a:rPr>
                        <a:t>CZ.1.07/1.4.00/21.2803</a:t>
                      </a:r>
                    </a:p>
                  </a:txBody>
                  <a:tcPr marL="90000" marR="90000" marT="66209" marB="46803" horzOverflow="overflow">
                    <a:lnL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99CCFF"/>
                    </a:solidFill>
                  </a:tcPr>
                </a:tc>
              </a:tr>
            </a:tbl>
          </a:graphicData>
        </a:graphic>
      </p:graphicFrame>
      <p:pic>
        <p:nvPicPr>
          <p:cNvPr id="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59632" y="3645024"/>
            <a:ext cx="5759450" cy="12604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blipFill dpi="0" rotWithShape="0">
                  <a:blip/>
                  <a:srcRect/>
                  <a:stretch>
                    <a:fillRect/>
                  </a:stretch>
                </a:blip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6824128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Objekt 1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1660507084"/>
              </p:ext>
            </p:extLst>
          </p:nvPr>
        </p:nvGraphicFramePr>
        <p:xfrm>
          <a:off x="539552" y="1700808"/>
          <a:ext cx="7077075" cy="382905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034" name="Dokument" r:id="rId4" imgW="7164211" imgH="3869423" progId="Word.Document.12">
                  <p:embed/>
                </p:oleObj>
              </mc:Choice>
              <mc:Fallback>
                <p:oleObj name="Dokument" r:id="rId4" imgW="7164211" imgH="3869423" progId="Word.Document.12">
                  <p:embed/>
                  <p:pic>
                    <p:nvPicPr>
                      <p:cNvPr id="0" name=""/>
                      <p:cNvPicPr/>
                      <p:nvPr/>
                    </p:nvPicPr>
                    <p:blipFill>
                      <a:blip r:embed="rId5"/>
                      <a:stretch>
                        <a:fillRect/>
                      </a:stretch>
                    </p:blipFill>
                    <p:spPr>
                      <a:xfrm>
                        <a:off x="539552" y="1700808"/>
                        <a:ext cx="7077075" cy="3829050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</p:spTree>
    <p:extLst>
      <p:ext uri="{BB962C8B-B14F-4D97-AF65-F5344CB8AC3E}">
        <p14:creationId xmlns:p14="http://schemas.microsoft.com/office/powerpoint/2010/main" val="275266628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23528" y="3284984"/>
            <a:ext cx="7686700" cy="1143008"/>
          </a:xfrm>
        </p:spPr>
        <p:txBody>
          <a:bodyPr>
            <a:noAutofit/>
          </a:bodyPr>
          <a:lstStyle/>
          <a:p>
            <a:pPr algn="ctr"/>
            <a:r>
              <a:rPr lang="cs-CZ" sz="4400" dirty="0" smtClean="0"/>
              <a:t/>
            </a:r>
            <a:br>
              <a:rPr lang="cs-CZ" sz="4400" dirty="0" smtClean="0"/>
            </a:br>
            <a:r>
              <a:rPr lang="cs-CZ" sz="4400" dirty="0"/>
              <a:t/>
            </a:r>
            <a:br>
              <a:rPr lang="cs-CZ" sz="4400" dirty="0"/>
            </a:br>
            <a:r>
              <a:rPr lang="cs-CZ" sz="4400" dirty="0" smtClean="0"/>
              <a:t/>
            </a:r>
            <a:br>
              <a:rPr lang="cs-CZ" sz="4400" dirty="0" smtClean="0"/>
            </a:br>
            <a:r>
              <a:rPr lang="cs-CZ" sz="4400" dirty="0"/>
              <a:t/>
            </a:r>
            <a:br>
              <a:rPr lang="cs-CZ" sz="4400" dirty="0"/>
            </a:br>
            <a:r>
              <a:rPr lang="cs-CZ" sz="4400" dirty="0" smtClean="0"/>
              <a:t>           </a:t>
            </a:r>
            <a:br>
              <a:rPr lang="cs-CZ" sz="4400" dirty="0" smtClean="0"/>
            </a:br>
            <a:r>
              <a:rPr lang="cs-CZ" sz="4400" dirty="0"/>
              <a:t/>
            </a:r>
            <a:br>
              <a:rPr lang="cs-CZ" sz="4400" dirty="0"/>
            </a:br>
            <a:r>
              <a:rPr lang="cs-CZ" sz="6600" dirty="0" smtClean="0">
                <a:solidFill>
                  <a:schemeClr val="bg2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Řeč přímá</a:t>
            </a:r>
            <a:br>
              <a:rPr lang="cs-CZ" sz="6600" dirty="0" smtClean="0">
                <a:solidFill>
                  <a:schemeClr val="bg2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</a:br>
            <a:r>
              <a:rPr lang="cs-CZ" sz="6600" dirty="0" smtClean="0">
                <a:solidFill>
                  <a:schemeClr val="bg2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a</a:t>
            </a:r>
            <a:br>
              <a:rPr lang="cs-CZ" sz="6600" dirty="0" smtClean="0">
                <a:solidFill>
                  <a:schemeClr val="bg2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</a:br>
            <a:r>
              <a:rPr lang="cs-CZ" sz="6600" dirty="0" smtClean="0">
                <a:solidFill>
                  <a:schemeClr val="bg2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ŘEČ nepřímá</a:t>
            </a:r>
            <a:endParaRPr lang="cs-CZ" sz="6600" dirty="0">
              <a:solidFill>
                <a:schemeClr val="bg2">
                  <a:lumMod val="75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2051" name="Picture 3" descr="C:\Program Files (x86)\Microsoft Office\MEDIA\CAGCAT10\j0299125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76256" y="260648"/>
            <a:ext cx="1100023" cy="180502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714348" y="785794"/>
            <a:ext cx="6786610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ŘEČ PŘÍMÁ</a:t>
            </a:r>
          </a:p>
          <a:p>
            <a:endParaRPr lang="cs-CZ" dirty="0" smtClean="0"/>
          </a:p>
          <a:p>
            <a:pPr lvl="0"/>
            <a:r>
              <a:rPr lang="cs-CZ" b="1" dirty="0" smtClean="0"/>
              <a:t>1)  V</a:t>
            </a:r>
            <a:r>
              <a:rPr lang="cs-CZ" u="wavy" dirty="0" smtClean="0"/>
              <a:t>  -------------------</a:t>
            </a:r>
            <a:r>
              <a:rPr lang="cs-CZ" dirty="0" smtClean="0"/>
              <a:t>: </a:t>
            </a:r>
            <a:r>
              <a:rPr lang="cs-CZ" b="1" dirty="0" smtClean="0">
                <a:solidFill>
                  <a:srgbClr val="7030A0"/>
                </a:solidFill>
              </a:rPr>
              <a:t>„ V</a:t>
            </a:r>
            <a:r>
              <a:rPr lang="cs-CZ" b="1" u="wavy" dirty="0" smtClean="0">
                <a:solidFill>
                  <a:srgbClr val="7030A0"/>
                </a:solidFill>
              </a:rPr>
              <a:t>-------------------</a:t>
            </a:r>
            <a:r>
              <a:rPr lang="cs-CZ" b="1" dirty="0" smtClean="0">
                <a:solidFill>
                  <a:srgbClr val="7030A0"/>
                </a:solidFill>
              </a:rPr>
              <a:t>. </a:t>
            </a:r>
            <a:r>
              <a:rPr lang="cs-CZ" dirty="0" smtClean="0"/>
              <a:t>n</a:t>
            </a:r>
            <a:r>
              <a:rPr lang="cs-CZ" i="1" dirty="0" smtClean="0"/>
              <a:t>ebo</a:t>
            </a:r>
            <a:r>
              <a:rPr lang="cs-CZ" b="1" i="1" dirty="0" smtClean="0">
                <a:solidFill>
                  <a:srgbClr val="7030A0"/>
                </a:solidFill>
              </a:rPr>
              <a:t> </a:t>
            </a:r>
            <a:r>
              <a:rPr lang="cs-CZ" b="1" dirty="0" smtClean="0">
                <a:solidFill>
                  <a:srgbClr val="7030A0"/>
                </a:solidFill>
              </a:rPr>
              <a:t>!</a:t>
            </a:r>
            <a:r>
              <a:rPr lang="cs-CZ" b="1" i="1" dirty="0" smtClean="0">
                <a:solidFill>
                  <a:srgbClr val="7030A0"/>
                </a:solidFill>
              </a:rPr>
              <a:t>  </a:t>
            </a:r>
            <a:r>
              <a:rPr lang="cs-CZ" i="1" dirty="0" smtClean="0"/>
              <a:t>nebo</a:t>
            </a:r>
            <a:r>
              <a:rPr lang="cs-CZ" i="1" dirty="0" smtClean="0">
                <a:solidFill>
                  <a:srgbClr val="7030A0"/>
                </a:solidFill>
              </a:rPr>
              <a:t> </a:t>
            </a:r>
            <a:r>
              <a:rPr lang="cs-CZ" b="1" dirty="0" smtClean="0">
                <a:solidFill>
                  <a:srgbClr val="7030A0"/>
                </a:solidFill>
              </a:rPr>
              <a:t>?“</a:t>
            </a:r>
            <a:endParaRPr lang="cs-CZ" dirty="0" smtClean="0">
              <a:solidFill>
                <a:srgbClr val="7030A0"/>
              </a:solidFill>
            </a:endParaRPr>
          </a:p>
          <a:p>
            <a:r>
              <a:rPr lang="cs-CZ" i="1" dirty="0" smtClean="0"/>
              <a:t>                 </a:t>
            </a:r>
          </a:p>
          <a:p>
            <a:r>
              <a:rPr lang="cs-CZ" i="1" dirty="0" smtClean="0"/>
              <a:t> </a:t>
            </a:r>
            <a:r>
              <a:rPr lang="cs-CZ" sz="1200" i="1" dirty="0" smtClean="0"/>
              <a:t>uvozovací věta	</a:t>
            </a:r>
            <a:r>
              <a:rPr lang="cs-CZ" i="1" dirty="0" smtClean="0"/>
              <a:t>	</a:t>
            </a:r>
            <a:r>
              <a:rPr lang="cs-CZ" sz="1200" i="1" dirty="0" smtClean="0"/>
              <a:t>přímá řeč</a:t>
            </a:r>
          </a:p>
          <a:p>
            <a:endParaRPr lang="cs-CZ" dirty="0"/>
          </a:p>
        </p:txBody>
      </p:sp>
      <p:cxnSp>
        <p:nvCxnSpPr>
          <p:cNvPr id="4" name="Přímá spojovací šipka 3"/>
          <p:cNvCxnSpPr/>
          <p:nvPr/>
        </p:nvCxnSpPr>
        <p:spPr>
          <a:xfrm flipV="1">
            <a:off x="1643042" y="1714488"/>
            <a:ext cx="500066" cy="285752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" name="Přímá spojovací šipka 5"/>
          <p:cNvCxnSpPr/>
          <p:nvPr/>
        </p:nvCxnSpPr>
        <p:spPr>
          <a:xfrm flipV="1">
            <a:off x="4071934" y="1643050"/>
            <a:ext cx="500066" cy="35719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" name="TextovéPole 6"/>
          <p:cNvSpPr txBox="1"/>
          <p:nvPr/>
        </p:nvSpPr>
        <p:spPr>
          <a:xfrm>
            <a:off x="714348" y="2428868"/>
            <a:ext cx="664373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2) </a:t>
            </a:r>
            <a:r>
              <a:rPr lang="cs-CZ" b="1" dirty="0" smtClean="0">
                <a:solidFill>
                  <a:srgbClr val="7030A0"/>
                </a:solidFill>
              </a:rPr>
              <a:t>„ V</a:t>
            </a:r>
            <a:r>
              <a:rPr lang="cs-CZ" b="1" u="wavy" dirty="0" smtClean="0">
                <a:solidFill>
                  <a:srgbClr val="7030A0"/>
                </a:solidFill>
              </a:rPr>
              <a:t>--------------------</a:t>
            </a:r>
            <a:r>
              <a:rPr lang="cs-CZ" b="1" dirty="0" smtClean="0">
                <a:solidFill>
                  <a:srgbClr val="7030A0"/>
                </a:solidFill>
              </a:rPr>
              <a:t>. </a:t>
            </a:r>
            <a:r>
              <a:rPr lang="cs-CZ" dirty="0" smtClean="0"/>
              <a:t>n</a:t>
            </a:r>
            <a:r>
              <a:rPr lang="cs-CZ" i="1" dirty="0" smtClean="0"/>
              <a:t>ebo</a:t>
            </a:r>
            <a:r>
              <a:rPr lang="cs-CZ" b="1" i="1" dirty="0" smtClean="0">
                <a:solidFill>
                  <a:srgbClr val="7030A0"/>
                </a:solidFill>
              </a:rPr>
              <a:t> </a:t>
            </a:r>
            <a:r>
              <a:rPr lang="cs-CZ" b="1" dirty="0" smtClean="0">
                <a:solidFill>
                  <a:srgbClr val="7030A0"/>
                </a:solidFill>
              </a:rPr>
              <a:t>!</a:t>
            </a:r>
            <a:r>
              <a:rPr lang="cs-CZ" b="1" i="1" dirty="0" smtClean="0">
                <a:solidFill>
                  <a:srgbClr val="7030A0"/>
                </a:solidFill>
              </a:rPr>
              <a:t> </a:t>
            </a:r>
            <a:r>
              <a:rPr lang="cs-CZ" i="1" dirty="0" smtClean="0"/>
              <a:t>nebo</a:t>
            </a:r>
            <a:r>
              <a:rPr lang="cs-CZ" i="1" dirty="0" smtClean="0">
                <a:solidFill>
                  <a:srgbClr val="7030A0"/>
                </a:solidFill>
              </a:rPr>
              <a:t> </a:t>
            </a:r>
            <a:r>
              <a:rPr lang="cs-CZ" b="1" dirty="0" smtClean="0">
                <a:solidFill>
                  <a:srgbClr val="7030A0"/>
                </a:solidFill>
              </a:rPr>
              <a:t>?“ </a:t>
            </a:r>
            <a:r>
              <a:rPr lang="cs-CZ" b="1" dirty="0" smtClean="0"/>
              <a:t>m</a:t>
            </a:r>
            <a:r>
              <a:rPr lang="cs-CZ" dirty="0" smtClean="0"/>
              <a:t> </a:t>
            </a:r>
            <a:r>
              <a:rPr lang="cs-CZ" u="wavy" dirty="0" smtClean="0"/>
              <a:t> --------------------</a:t>
            </a:r>
            <a:r>
              <a:rPr lang="cs-CZ" b="1" dirty="0" smtClean="0"/>
              <a:t>.</a:t>
            </a:r>
            <a:endParaRPr lang="cs-CZ" dirty="0"/>
          </a:p>
        </p:txBody>
      </p:sp>
      <p:sp>
        <p:nvSpPr>
          <p:cNvPr id="9" name="TextovéPole 8"/>
          <p:cNvSpPr txBox="1"/>
          <p:nvPr/>
        </p:nvSpPr>
        <p:spPr>
          <a:xfrm>
            <a:off x="785786" y="3857628"/>
            <a:ext cx="650085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0"/>
            <a:r>
              <a:rPr lang="cs-CZ" b="1" dirty="0" smtClean="0"/>
              <a:t>3)</a:t>
            </a:r>
            <a:r>
              <a:rPr lang="cs-CZ" b="1" dirty="0" smtClean="0">
                <a:solidFill>
                  <a:srgbClr val="7030A0"/>
                </a:solidFill>
              </a:rPr>
              <a:t> „ V</a:t>
            </a:r>
            <a:r>
              <a:rPr lang="cs-CZ" b="1" u="wavy" dirty="0" smtClean="0">
                <a:solidFill>
                  <a:srgbClr val="7030A0"/>
                </a:solidFill>
              </a:rPr>
              <a:t>-------------</a:t>
            </a:r>
            <a:r>
              <a:rPr lang="cs-CZ" b="1" dirty="0" smtClean="0">
                <a:solidFill>
                  <a:srgbClr val="7030A0"/>
                </a:solidFill>
              </a:rPr>
              <a:t>,“ </a:t>
            </a:r>
            <a:r>
              <a:rPr lang="cs-CZ" b="1" dirty="0" smtClean="0"/>
              <a:t>m</a:t>
            </a:r>
            <a:r>
              <a:rPr lang="cs-CZ" u="wavy" dirty="0" smtClean="0"/>
              <a:t>------------</a:t>
            </a:r>
            <a:r>
              <a:rPr lang="cs-CZ" dirty="0" smtClean="0"/>
              <a:t> </a:t>
            </a:r>
            <a:r>
              <a:rPr lang="cs-CZ" b="1" dirty="0" smtClean="0"/>
              <a:t>, </a:t>
            </a:r>
            <a:r>
              <a:rPr lang="cs-CZ" b="1" dirty="0" smtClean="0">
                <a:solidFill>
                  <a:srgbClr val="7030A0"/>
                </a:solidFill>
              </a:rPr>
              <a:t>„m</a:t>
            </a:r>
            <a:r>
              <a:rPr lang="cs-CZ" b="1" u="wavy" dirty="0" smtClean="0">
                <a:solidFill>
                  <a:srgbClr val="7030A0"/>
                </a:solidFill>
              </a:rPr>
              <a:t>---------</a:t>
            </a:r>
            <a:r>
              <a:rPr lang="cs-CZ" b="1" dirty="0" smtClean="0">
                <a:solidFill>
                  <a:srgbClr val="7030A0"/>
                </a:solidFill>
              </a:rPr>
              <a:t>. </a:t>
            </a:r>
            <a:r>
              <a:rPr lang="cs-CZ" dirty="0" smtClean="0"/>
              <a:t>n</a:t>
            </a:r>
            <a:r>
              <a:rPr lang="cs-CZ" i="1" dirty="0" smtClean="0"/>
              <a:t>ebo</a:t>
            </a:r>
            <a:r>
              <a:rPr lang="cs-CZ" b="1" i="1" dirty="0" smtClean="0">
                <a:solidFill>
                  <a:srgbClr val="7030A0"/>
                </a:solidFill>
              </a:rPr>
              <a:t> </a:t>
            </a:r>
            <a:r>
              <a:rPr lang="cs-CZ" b="1" dirty="0" smtClean="0">
                <a:solidFill>
                  <a:srgbClr val="7030A0"/>
                </a:solidFill>
              </a:rPr>
              <a:t>!</a:t>
            </a:r>
            <a:r>
              <a:rPr lang="cs-CZ" b="1" i="1" dirty="0" smtClean="0">
                <a:solidFill>
                  <a:srgbClr val="7030A0"/>
                </a:solidFill>
              </a:rPr>
              <a:t> </a:t>
            </a:r>
            <a:r>
              <a:rPr lang="cs-CZ" i="1" dirty="0" smtClean="0"/>
              <a:t>nebo</a:t>
            </a:r>
            <a:r>
              <a:rPr lang="cs-CZ" i="1" dirty="0" smtClean="0">
                <a:solidFill>
                  <a:srgbClr val="7030A0"/>
                </a:solidFill>
              </a:rPr>
              <a:t> </a:t>
            </a:r>
            <a:r>
              <a:rPr lang="cs-CZ" b="1" dirty="0" smtClean="0">
                <a:solidFill>
                  <a:srgbClr val="7030A0"/>
                </a:solidFill>
              </a:rPr>
              <a:t>?“</a:t>
            </a:r>
            <a:endParaRPr lang="cs-CZ" dirty="0" smtClean="0">
              <a:solidFill>
                <a:srgbClr val="7030A0"/>
              </a:solidFill>
            </a:endParaRPr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0" y="2000240"/>
            <a:ext cx="8316416" cy="67710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/>
            <a:r>
              <a:rPr lang="cs-CZ" sz="2000" b="1" dirty="0" smtClean="0"/>
              <a:t>V</a:t>
            </a:r>
            <a:r>
              <a:rPr lang="cs-CZ" sz="2000" b="1" u="wavy" dirty="0" smtClean="0"/>
              <a:t>  ----------------------------</a:t>
            </a:r>
            <a:r>
              <a:rPr lang="cs-CZ" sz="2000" b="1" dirty="0" smtClean="0"/>
              <a:t>: </a:t>
            </a:r>
            <a:r>
              <a:rPr lang="cs-CZ" sz="2000" b="1" dirty="0" smtClean="0">
                <a:solidFill>
                  <a:srgbClr val="7030A0"/>
                </a:solidFill>
              </a:rPr>
              <a:t>„ V</a:t>
            </a:r>
            <a:r>
              <a:rPr lang="cs-CZ" sz="2000" b="1" u="wavy" dirty="0" smtClean="0">
                <a:solidFill>
                  <a:srgbClr val="7030A0"/>
                </a:solidFill>
              </a:rPr>
              <a:t>----------------------</a:t>
            </a:r>
            <a:r>
              <a:rPr lang="cs-CZ" sz="2000" b="1" dirty="0" smtClean="0">
                <a:solidFill>
                  <a:srgbClr val="7030A0"/>
                </a:solidFill>
              </a:rPr>
              <a:t>. </a:t>
            </a:r>
            <a:r>
              <a:rPr lang="cs-CZ" sz="2000" b="1" dirty="0" smtClean="0"/>
              <a:t>n</a:t>
            </a:r>
            <a:r>
              <a:rPr lang="cs-CZ" sz="2000" b="1" i="1" dirty="0" smtClean="0"/>
              <a:t>ebo</a:t>
            </a:r>
            <a:r>
              <a:rPr lang="cs-CZ" sz="2000" b="1" i="1" dirty="0" smtClean="0">
                <a:solidFill>
                  <a:srgbClr val="7030A0"/>
                </a:solidFill>
              </a:rPr>
              <a:t> </a:t>
            </a:r>
            <a:r>
              <a:rPr lang="cs-CZ" sz="2000" b="1" dirty="0" smtClean="0">
                <a:solidFill>
                  <a:srgbClr val="7030A0"/>
                </a:solidFill>
              </a:rPr>
              <a:t>!</a:t>
            </a:r>
            <a:r>
              <a:rPr lang="cs-CZ" sz="2000" b="1" i="1" dirty="0" smtClean="0">
                <a:solidFill>
                  <a:srgbClr val="7030A0"/>
                </a:solidFill>
              </a:rPr>
              <a:t>  </a:t>
            </a:r>
            <a:r>
              <a:rPr lang="cs-CZ" sz="2000" b="1" i="1" dirty="0" smtClean="0"/>
              <a:t>nebo</a:t>
            </a:r>
            <a:r>
              <a:rPr lang="cs-CZ" sz="2000" b="1" i="1" dirty="0" smtClean="0">
                <a:solidFill>
                  <a:srgbClr val="7030A0"/>
                </a:solidFill>
              </a:rPr>
              <a:t> </a:t>
            </a:r>
            <a:r>
              <a:rPr lang="cs-CZ" sz="2000" b="1" dirty="0" smtClean="0">
                <a:solidFill>
                  <a:srgbClr val="7030A0"/>
                </a:solidFill>
              </a:rPr>
              <a:t>?“</a:t>
            </a:r>
          </a:p>
          <a:p>
            <a:r>
              <a:rPr lang="cs-CZ" sz="1200" i="1" dirty="0" smtClean="0"/>
              <a:t>	</a:t>
            </a:r>
            <a:r>
              <a:rPr lang="cs-CZ" i="1" dirty="0" smtClean="0"/>
              <a:t>	</a:t>
            </a:r>
            <a:endParaRPr lang="cs-CZ" sz="1200" i="1" dirty="0" smtClean="0"/>
          </a:p>
        </p:txBody>
      </p:sp>
      <p:sp>
        <p:nvSpPr>
          <p:cNvPr id="3" name="TextovéPole 2"/>
          <p:cNvSpPr txBox="1"/>
          <p:nvPr/>
        </p:nvSpPr>
        <p:spPr>
          <a:xfrm>
            <a:off x="750066" y="3318048"/>
            <a:ext cx="7350325" cy="215443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Vyber správné:</a:t>
            </a:r>
          </a:p>
          <a:p>
            <a:endParaRPr lang="cs-CZ" dirty="0" smtClean="0"/>
          </a:p>
          <a:p>
            <a:r>
              <a:rPr lang="cs-CZ" dirty="0" smtClean="0"/>
              <a:t>            </a:t>
            </a:r>
            <a:r>
              <a:rPr lang="cs-CZ" sz="2000" b="1" dirty="0" smtClean="0"/>
              <a:t>Zavolal na nás: „ v kolik hodin půjdete domů?“</a:t>
            </a:r>
          </a:p>
          <a:p>
            <a:endParaRPr lang="cs-CZ" sz="2000" b="1" dirty="0" smtClean="0"/>
          </a:p>
          <a:p>
            <a:r>
              <a:rPr lang="cs-CZ" dirty="0"/>
              <a:t> </a:t>
            </a:r>
            <a:r>
              <a:rPr lang="cs-CZ" dirty="0" smtClean="0"/>
              <a:t>           </a:t>
            </a:r>
            <a:r>
              <a:rPr lang="cs-CZ" sz="2000" b="1" dirty="0" smtClean="0"/>
              <a:t>V kolik hodin půjdete domů?“ zavolal na nás.</a:t>
            </a:r>
          </a:p>
          <a:p>
            <a:r>
              <a:rPr lang="cs-CZ" dirty="0" smtClean="0"/>
              <a:t>            </a:t>
            </a:r>
          </a:p>
          <a:p>
            <a:r>
              <a:rPr lang="cs-CZ" dirty="0"/>
              <a:t> </a:t>
            </a:r>
            <a:r>
              <a:rPr lang="cs-CZ" dirty="0" smtClean="0"/>
              <a:t>           </a:t>
            </a:r>
            <a:r>
              <a:rPr lang="cs-CZ" sz="2000" b="1" dirty="0" smtClean="0"/>
              <a:t>Zavolal na nás: „V kolik hodin půjdete domů?“</a:t>
            </a:r>
            <a:endParaRPr lang="cs-CZ" sz="2000" b="1" dirty="0"/>
          </a:p>
        </p:txBody>
      </p:sp>
      <p:sp>
        <p:nvSpPr>
          <p:cNvPr id="4" name="Zaoblený obdélník 3">
            <a:hlinkClick r:id="rId2" action="ppaction://hlinkpres?slideindex=1&amp;slidetitle="/>
          </p:cNvPr>
          <p:cNvSpPr/>
          <p:nvPr/>
        </p:nvSpPr>
        <p:spPr>
          <a:xfrm>
            <a:off x="811650" y="3896229"/>
            <a:ext cx="591998" cy="357190"/>
          </a:xfrm>
          <a:prstGeom prst="roundRect">
            <a:avLst/>
          </a:prstGeom>
          <a:gradFill flip="none" rotWithShape="1">
            <a:gsLst>
              <a:gs pos="0">
                <a:schemeClr val="accent1">
                  <a:tint val="66000"/>
                  <a:satMod val="160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lin ang="5400000" scaled="1"/>
            <a:tileRect/>
          </a:gradFill>
          <a:ln>
            <a:solidFill>
              <a:schemeClr val="bg1"/>
            </a:solidFill>
          </a:ln>
          <a:effectLst>
            <a:innerShdw blurRad="63500" dist="50800" dir="18900000">
              <a:prstClr val="black">
                <a:alpha val="50000"/>
              </a:prstClr>
            </a:inn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rgbClr val="0070C0"/>
                </a:solidFill>
                <a:hlinkClick r:id="rId3" action="ppaction://hlinksldjump"/>
              </a:rPr>
              <a:t>a)</a:t>
            </a:r>
            <a:endParaRPr lang="cs-CZ" b="1" dirty="0">
              <a:solidFill>
                <a:srgbClr val="0070C0"/>
              </a:solidFill>
            </a:endParaRPr>
          </a:p>
        </p:txBody>
      </p:sp>
      <p:sp>
        <p:nvSpPr>
          <p:cNvPr id="5" name="Zaoblený obdélník 4"/>
          <p:cNvSpPr/>
          <p:nvPr/>
        </p:nvSpPr>
        <p:spPr>
          <a:xfrm>
            <a:off x="811650" y="4378306"/>
            <a:ext cx="591998" cy="357190"/>
          </a:xfrm>
          <a:prstGeom prst="roundRect">
            <a:avLst/>
          </a:prstGeom>
          <a:gradFill flip="none" rotWithShape="1">
            <a:gsLst>
              <a:gs pos="0">
                <a:schemeClr val="accent1">
                  <a:tint val="66000"/>
                  <a:satMod val="160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lin ang="5400000" scaled="1"/>
            <a:tileRect/>
          </a:gradFill>
          <a:ln>
            <a:solidFill>
              <a:schemeClr val="bg1"/>
            </a:solidFill>
          </a:ln>
          <a:effectLst>
            <a:innerShdw blurRad="63500" dist="50800" dir="18900000">
              <a:prstClr val="black">
                <a:alpha val="50000"/>
              </a:prstClr>
            </a:inn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rgbClr val="FF0000"/>
                </a:solidFill>
                <a:hlinkClick r:id="rId4" action="ppaction://hlinksldjump"/>
              </a:rPr>
              <a:t>b)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6" name="Zaoblený obdélník 5"/>
          <p:cNvSpPr/>
          <p:nvPr/>
        </p:nvSpPr>
        <p:spPr>
          <a:xfrm>
            <a:off x="811700" y="4961715"/>
            <a:ext cx="591998" cy="357190"/>
          </a:xfrm>
          <a:prstGeom prst="roundRect">
            <a:avLst/>
          </a:prstGeom>
          <a:gradFill flip="none" rotWithShape="1">
            <a:gsLst>
              <a:gs pos="0">
                <a:schemeClr val="accent1">
                  <a:tint val="66000"/>
                  <a:satMod val="160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lin ang="5400000" scaled="1"/>
            <a:tileRect/>
          </a:gradFill>
          <a:ln>
            <a:solidFill>
              <a:schemeClr val="bg1"/>
            </a:solidFill>
          </a:ln>
          <a:effectLst>
            <a:innerShdw blurRad="63500" dist="50800" dir="18900000">
              <a:prstClr val="black">
                <a:alpha val="50000"/>
              </a:prstClr>
            </a:inn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rgbClr val="0070C0"/>
                </a:solidFill>
                <a:hlinkClick r:id="rId5" action="ppaction://hlinksldjump"/>
              </a:rPr>
              <a:t>c)</a:t>
            </a:r>
            <a:endParaRPr lang="cs-CZ" b="1" dirty="0">
              <a:solidFill>
                <a:srgbClr val="0070C0"/>
              </a:solidFill>
            </a:endParaRPr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785786" y="1428736"/>
            <a:ext cx="7215238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b="1" dirty="0" smtClean="0">
                <a:solidFill>
                  <a:srgbClr val="7030A0"/>
                </a:solidFill>
              </a:rPr>
              <a:t>„ V</a:t>
            </a:r>
            <a:r>
              <a:rPr lang="cs-CZ" b="1" u="wavy" dirty="0" smtClean="0">
                <a:solidFill>
                  <a:srgbClr val="7030A0"/>
                </a:solidFill>
              </a:rPr>
              <a:t>--------------------</a:t>
            </a:r>
            <a:r>
              <a:rPr lang="cs-CZ" b="1" dirty="0" smtClean="0">
                <a:solidFill>
                  <a:srgbClr val="7030A0"/>
                </a:solidFill>
              </a:rPr>
              <a:t>. </a:t>
            </a:r>
            <a:r>
              <a:rPr lang="cs-CZ" dirty="0" smtClean="0"/>
              <a:t>n</a:t>
            </a:r>
            <a:r>
              <a:rPr lang="cs-CZ" i="1" dirty="0" smtClean="0"/>
              <a:t>ebo</a:t>
            </a:r>
            <a:r>
              <a:rPr lang="cs-CZ" b="1" i="1" dirty="0" smtClean="0">
                <a:solidFill>
                  <a:srgbClr val="7030A0"/>
                </a:solidFill>
              </a:rPr>
              <a:t> </a:t>
            </a:r>
            <a:r>
              <a:rPr lang="cs-CZ" b="1" dirty="0" smtClean="0">
                <a:solidFill>
                  <a:srgbClr val="7030A0"/>
                </a:solidFill>
              </a:rPr>
              <a:t>!</a:t>
            </a:r>
            <a:r>
              <a:rPr lang="cs-CZ" b="1" i="1" dirty="0" smtClean="0">
                <a:solidFill>
                  <a:srgbClr val="7030A0"/>
                </a:solidFill>
              </a:rPr>
              <a:t> </a:t>
            </a:r>
            <a:r>
              <a:rPr lang="cs-CZ" i="1" dirty="0" smtClean="0"/>
              <a:t>nebo</a:t>
            </a:r>
            <a:r>
              <a:rPr lang="cs-CZ" i="1" dirty="0" smtClean="0">
                <a:solidFill>
                  <a:srgbClr val="7030A0"/>
                </a:solidFill>
              </a:rPr>
              <a:t> </a:t>
            </a:r>
            <a:r>
              <a:rPr lang="cs-CZ" b="1" dirty="0" smtClean="0">
                <a:solidFill>
                  <a:srgbClr val="7030A0"/>
                </a:solidFill>
              </a:rPr>
              <a:t>?“ </a:t>
            </a:r>
            <a:r>
              <a:rPr lang="cs-CZ" b="1" dirty="0" smtClean="0"/>
              <a:t>m</a:t>
            </a:r>
            <a:r>
              <a:rPr lang="cs-CZ" dirty="0" smtClean="0"/>
              <a:t> </a:t>
            </a:r>
            <a:r>
              <a:rPr lang="cs-CZ" u="wavy" dirty="0" smtClean="0"/>
              <a:t> --------------------</a:t>
            </a:r>
            <a:r>
              <a:rPr lang="cs-CZ" b="1" dirty="0" smtClean="0"/>
              <a:t>.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857224" y="2214554"/>
            <a:ext cx="6572296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Zaškrtni správný příklad:</a:t>
            </a:r>
          </a:p>
          <a:p>
            <a:pPr marL="342900" indent="-342900">
              <a:buAutoNum type="alphaLcParenR"/>
            </a:pPr>
            <a:r>
              <a:rPr lang="cs-CZ" dirty="0" smtClean="0"/>
              <a:t>„Už přijeli?“ zeptal se Pepa. </a:t>
            </a:r>
          </a:p>
          <a:p>
            <a:pPr marL="342900" indent="-342900">
              <a:buAutoNum type="alphaLcParenR"/>
            </a:pPr>
            <a:r>
              <a:rPr lang="cs-CZ" dirty="0" smtClean="0"/>
              <a:t>  Už přijeli? „ zeptal se Pepa.“</a:t>
            </a:r>
          </a:p>
          <a:p>
            <a:pPr marL="342900" lvl="0" indent="-342900">
              <a:buFontTx/>
              <a:buAutoNum type="alphaLcParenR"/>
            </a:pPr>
            <a:r>
              <a:rPr lang="cs-CZ" dirty="0" smtClean="0"/>
              <a:t>„Už přijeli?“ Zeptal se Pepa.</a:t>
            </a:r>
          </a:p>
          <a:p>
            <a:pPr marL="342900" indent="-342900">
              <a:buAutoNum type="alphaLcParenR"/>
            </a:pPr>
            <a:endParaRPr lang="cs-CZ" dirty="0"/>
          </a:p>
        </p:txBody>
      </p:sp>
      <p:sp>
        <p:nvSpPr>
          <p:cNvPr id="4" name="Zaoblený obdélník 3"/>
          <p:cNvSpPr/>
          <p:nvPr/>
        </p:nvSpPr>
        <p:spPr>
          <a:xfrm>
            <a:off x="5857884" y="5643578"/>
            <a:ext cx="1500198" cy="357190"/>
          </a:xfrm>
          <a:prstGeom prst="roundRect">
            <a:avLst/>
          </a:prstGeom>
          <a:gradFill flip="none" rotWithShape="1">
            <a:gsLst>
              <a:gs pos="0">
                <a:schemeClr val="accent1">
                  <a:tint val="66000"/>
                  <a:satMod val="160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lin ang="5400000" scaled="1"/>
            <a:tileRect/>
          </a:gradFill>
          <a:ln>
            <a:solidFill>
              <a:schemeClr val="bg1"/>
            </a:solidFill>
          </a:ln>
          <a:effectLst>
            <a:innerShdw blurRad="63500" dist="50800" dir="18900000">
              <a:prstClr val="black">
                <a:alpha val="50000"/>
              </a:prstClr>
            </a:inn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bg2">
                    <a:lumMod val="75000"/>
                  </a:schemeClr>
                </a:solidFill>
                <a:hlinkClick r:id="rId2" action="ppaction://hlinksldjump"/>
              </a:rPr>
              <a:t>řešení</a:t>
            </a:r>
            <a:endParaRPr lang="cs-CZ" dirty="0">
              <a:solidFill>
                <a:schemeClr val="bg2">
                  <a:lumMod val="75000"/>
                </a:schemeClr>
              </a:solidFill>
            </a:endParaRPr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500034" y="1142985"/>
            <a:ext cx="7286676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/>
            <a:r>
              <a:rPr lang="cs-CZ" b="1" dirty="0" smtClean="0">
                <a:solidFill>
                  <a:srgbClr val="7030A0"/>
                </a:solidFill>
              </a:rPr>
              <a:t>„ V</a:t>
            </a:r>
            <a:r>
              <a:rPr lang="cs-CZ" b="1" u="wavy" dirty="0" smtClean="0">
                <a:solidFill>
                  <a:srgbClr val="7030A0"/>
                </a:solidFill>
              </a:rPr>
              <a:t>------------------</a:t>
            </a:r>
            <a:r>
              <a:rPr lang="cs-CZ" b="1" dirty="0" smtClean="0">
                <a:solidFill>
                  <a:srgbClr val="7030A0"/>
                </a:solidFill>
              </a:rPr>
              <a:t>,“ </a:t>
            </a:r>
            <a:r>
              <a:rPr lang="cs-CZ" b="1" dirty="0" smtClean="0"/>
              <a:t>m</a:t>
            </a:r>
            <a:r>
              <a:rPr lang="cs-CZ" u="wavy" dirty="0" smtClean="0"/>
              <a:t>-------------</a:t>
            </a:r>
            <a:r>
              <a:rPr lang="cs-CZ" dirty="0" smtClean="0"/>
              <a:t> </a:t>
            </a:r>
            <a:r>
              <a:rPr lang="cs-CZ" b="1" dirty="0" smtClean="0"/>
              <a:t>, </a:t>
            </a:r>
            <a:r>
              <a:rPr lang="cs-CZ" b="1" dirty="0" smtClean="0">
                <a:solidFill>
                  <a:srgbClr val="7030A0"/>
                </a:solidFill>
              </a:rPr>
              <a:t>„m</a:t>
            </a:r>
            <a:r>
              <a:rPr lang="cs-CZ" b="1" u="wavy" dirty="0" smtClean="0">
                <a:solidFill>
                  <a:srgbClr val="7030A0"/>
                </a:solidFill>
              </a:rPr>
              <a:t>------------</a:t>
            </a:r>
            <a:r>
              <a:rPr lang="cs-CZ" b="1" dirty="0" smtClean="0">
                <a:solidFill>
                  <a:srgbClr val="7030A0"/>
                </a:solidFill>
              </a:rPr>
              <a:t>. </a:t>
            </a:r>
            <a:r>
              <a:rPr lang="cs-CZ" dirty="0" smtClean="0"/>
              <a:t>n</a:t>
            </a:r>
            <a:r>
              <a:rPr lang="cs-CZ" i="1" dirty="0" smtClean="0"/>
              <a:t>ebo</a:t>
            </a:r>
            <a:r>
              <a:rPr lang="cs-CZ" b="1" i="1" dirty="0" smtClean="0">
                <a:solidFill>
                  <a:srgbClr val="7030A0"/>
                </a:solidFill>
              </a:rPr>
              <a:t> </a:t>
            </a:r>
            <a:r>
              <a:rPr lang="cs-CZ" b="1" dirty="0" smtClean="0">
                <a:solidFill>
                  <a:srgbClr val="7030A0"/>
                </a:solidFill>
              </a:rPr>
              <a:t>!</a:t>
            </a:r>
            <a:r>
              <a:rPr lang="cs-CZ" b="1" i="1" dirty="0" smtClean="0">
                <a:solidFill>
                  <a:srgbClr val="7030A0"/>
                </a:solidFill>
              </a:rPr>
              <a:t> </a:t>
            </a:r>
            <a:r>
              <a:rPr lang="cs-CZ" i="1" dirty="0" smtClean="0"/>
              <a:t>nebo</a:t>
            </a:r>
            <a:r>
              <a:rPr lang="cs-CZ" i="1" dirty="0" smtClean="0">
                <a:solidFill>
                  <a:srgbClr val="7030A0"/>
                </a:solidFill>
              </a:rPr>
              <a:t> </a:t>
            </a:r>
            <a:r>
              <a:rPr lang="cs-CZ" b="1" dirty="0" smtClean="0">
                <a:solidFill>
                  <a:srgbClr val="7030A0"/>
                </a:solidFill>
              </a:rPr>
              <a:t>?“</a:t>
            </a:r>
            <a:endParaRPr lang="cs-CZ" dirty="0" smtClean="0">
              <a:solidFill>
                <a:srgbClr val="7030A0"/>
              </a:solidFill>
            </a:endParaRPr>
          </a:p>
        </p:txBody>
      </p:sp>
      <p:sp>
        <p:nvSpPr>
          <p:cNvPr id="3" name="Zaoblený obdélník 2"/>
          <p:cNvSpPr/>
          <p:nvPr/>
        </p:nvSpPr>
        <p:spPr>
          <a:xfrm>
            <a:off x="5857884" y="5643578"/>
            <a:ext cx="1500198" cy="357190"/>
          </a:xfrm>
          <a:prstGeom prst="roundRect">
            <a:avLst/>
          </a:prstGeom>
          <a:gradFill flip="none" rotWithShape="1">
            <a:gsLst>
              <a:gs pos="0">
                <a:schemeClr val="accent1">
                  <a:tint val="66000"/>
                  <a:satMod val="160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lin ang="5400000" scaled="1"/>
            <a:tileRect/>
          </a:gradFill>
          <a:ln>
            <a:solidFill>
              <a:schemeClr val="bg1"/>
            </a:solidFill>
          </a:ln>
          <a:effectLst>
            <a:innerShdw blurRad="63500" dist="50800" dir="18900000">
              <a:prstClr val="black">
                <a:alpha val="50000"/>
              </a:prstClr>
            </a:inn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bg2">
                    <a:lumMod val="75000"/>
                  </a:schemeClr>
                </a:solidFill>
                <a:hlinkClick r:id="rId2" action="ppaction://hlinksldjump"/>
              </a:rPr>
              <a:t>řešení</a:t>
            </a:r>
            <a:endParaRPr lang="cs-CZ" dirty="0">
              <a:solidFill>
                <a:schemeClr val="bg2">
                  <a:lumMod val="75000"/>
                </a:schemeClr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714348" y="1714488"/>
            <a:ext cx="6858048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r>
              <a:rPr lang="cs-CZ" dirty="0" smtClean="0"/>
              <a:t>Doplň interpunkční znaménka:</a:t>
            </a:r>
          </a:p>
          <a:p>
            <a:endParaRPr lang="cs-CZ" dirty="0" smtClean="0"/>
          </a:p>
          <a:p>
            <a:r>
              <a:rPr lang="cs-CZ" dirty="0" smtClean="0"/>
              <a:t>Půjdeme  domů   brebentil  starý  pán  rozčileně   je mi zima.</a:t>
            </a:r>
            <a:endParaRPr lang="cs-CZ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827584" y="3105835"/>
            <a:ext cx="7488832" cy="40011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000" b="1" strike="sngStrike" dirty="0"/>
              <a:t>a) Zavolal na nás: „ v kolik hodin půjdete domů?“</a:t>
            </a:r>
          </a:p>
        </p:txBody>
      </p:sp>
      <p:sp>
        <p:nvSpPr>
          <p:cNvPr id="5" name="Zaoblený obdélník 4"/>
          <p:cNvSpPr/>
          <p:nvPr/>
        </p:nvSpPr>
        <p:spPr>
          <a:xfrm>
            <a:off x="5857884" y="5643578"/>
            <a:ext cx="1500198" cy="357190"/>
          </a:xfrm>
          <a:prstGeom prst="roundRect">
            <a:avLst/>
          </a:prstGeom>
          <a:gradFill flip="none" rotWithShape="1">
            <a:gsLst>
              <a:gs pos="0">
                <a:schemeClr val="accent1">
                  <a:tint val="66000"/>
                  <a:satMod val="160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lin ang="5400000" scaled="1"/>
            <a:tileRect/>
          </a:gradFill>
          <a:ln>
            <a:solidFill>
              <a:schemeClr val="bg1"/>
            </a:solidFill>
          </a:ln>
          <a:effectLst>
            <a:innerShdw blurRad="63500" dist="50800" dir="18900000">
              <a:prstClr val="black">
                <a:alpha val="50000"/>
              </a:prstClr>
            </a:inn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bg2">
                    <a:lumMod val="75000"/>
                  </a:schemeClr>
                </a:solidFill>
                <a:hlinkClick r:id="rId3" action="ppaction://hlinksldjump"/>
              </a:rPr>
              <a:t>zpět</a:t>
            </a:r>
            <a:endParaRPr lang="cs-CZ" dirty="0">
              <a:solidFill>
                <a:schemeClr val="bg2">
                  <a:lumMod val="7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56621180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:sndAc>
          <p:stSnd>
            <p:snd r:embed="rId2" name="explode.wav"/>
          </p:stSnd>
        </p:sndAc>
      </p:transition>
    </mc:Choice>
    <mc:Fallback xmlns="">
      <p:transition spd="slow">
        <p:sndAc>
          <p:stSnd>
            <p:snd r:embed="rId4" name="explode.wav"/>
          </p:stSnd>
        </p:sndAc>
      </p:transition>
    </mc:Fallback>
  </mc:AlternateContent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611560" y="2967335"/>
            <a:ext cx="7704856" cy="67710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000" b="1" strike="sngStrike" dirty="0"/>
              <a:t>b) V kolik hodin půjdete domů?“ zavolal na nás.</a:t>
            </a:r>
          </a:p>
          <a:p>
            <a:endParaRPr lang="cs-CZ" b="1" strike="sngStrike" dirty="0"/>
          </a:p>
        </p:txBody>
      </p:sp>
      <p:sp>
        <p:nvSpPr>
          <p:cNvPr id="3" name="Zaoblený obdélník 2"/>
          <p:cNvSpPr/>
          <p:nvPr/>
        </p:nvSpPr>
        <p:spPr>
          <a:xfrm>
            <a:off x="5857884" y="5643578"/>
            <a:ext cx="1500198" cy="357190"/>
          </a:xfrm>
          <a:prstGeom prst="roundRect">
            <a:avLst/>
          </a:prstGeom>
          <a:gradFill flip="none" rotWithShape="1">
            <a:gsLst>
              <a:gs pos="0">
                <a:schemeClr val="accent1">
                  <a:tint val="66000"/>
                  <a:satMod val="160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lin ang="5400000" scaled="1"/>
            <a:tileRect/>
          </a:gradFill>
          <a:ln>
            <a:solidFill>
              <a:schemeClr val="bg1"/>
            </a:solidFill>
          </a:ln>
          <a:effectLst>
            <a:innerShdw blurRad="63500" dist="50800" dir="18900000">
              <a:prstClr val="black">
                <a:alpha val="50000"/>
              </a:prstClr>
            </a:inn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bg2">
                    <a:lumMod val="75000"/>
                  </a:schemeClr>
                </a:solidFill>
                <a:hlinkClick r:id="rId3" action="ppaction://hlinksldjump"/>
              </a:rPr>
              <a:t>zpět</a:t>
            </a:r>
            <a:endParaRPr lang="cs-CZ" dirty="0">
              <a:solidFill>
                <a:schemeClr val="bg2">
                  <a:lumMod val="7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53404310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:sndAc>
          <p:stSnd>
            <p:snd r:embed="rId2" name="explode.wav"/>
          </p:stSnd>
        </p:sndAc>
      </p:transition>
    </mc:Choice>
    <mc:Fallback xmlns="">
      <p:transition spd="slow">
        <p:sndAc>
          <p:stSnd>
            <p:snd r:embed="rId4" name="explode.wav"/>
          </p:stSnd>
        </p:sndAc>
      </p:transition>
    </mc:Fallback>
  </mc:AlternateContent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aoblený obdélník 2"/>
          <p:cNvSpPr/>
          <p:nvPr/>
        </p:nvSpPr>
        <p:spPr>
          <a:xfrm>
            <a:off x="5857884" y="5643578"/>
            <a:ext cx="1500198" cy="357190"/>
          </a:xfrm>
          <a:prstGeom prst="roundRect">
            <a:avLst/>
          </a:prstGeom>
          <a:gradFill flip="none" rotWithShape="1">
            <a:gsLst>
              <a:gs pos="0">
                <a:schemeClr val="accent1">
                  <a:tint val="66000"/>
                  <a:satMod val="160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lin ang="5400000" scaled="1"/>
            <a:tileRect/>
          </a:gradFill>
          <a:ln>
            <a:solidFill>
              <a:schemeClr val="bg1"/>
            </a:solidFill>
          </a:ln>
          <a:effectLst>
            <a:innerShdw blurRad="63500" dist="50800" dir="18900000">
              <a:prstClr val="black">
                <a:alpha val="50000"/>
              </a:prstClr>
            </a:inn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bg2">
                    <a:lumMod val="75000"/>
                  </a:schemeClr>
                </a:solidFill>
                <a:hlinkClick r:id="rId3" action="ppaction://hlinksldjump"/>
              </a:rPr>
              <a:t>zpět</a:t>
            </a:r>
            <a:endParaRPr lang="cs-CZ" dirty="0">
              <a:solidFill>
                <a:schemeClr val="bg2">
                  <a:lumMod val="75000"/>
                </a:schemeClr>
              </a:solidFill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928662" y="1928802"/>
            <a:ext cx="6811690" cy="193899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endParaRPr lang="cs-CZ" sz="2000" b="1" dirty="0" smtClean="0"/>
          </a:p>
          <a:p>
            <a:r>
              <a:rPr lang="cs-CZ" sz="2000" b="1" strike="sngStrike" dirty="0" smtClean="0"/>
              <a:t>a) Zavolal na nás: „ v kolik hodin půjdete domů?“</a:t>
            </a:r>
          </a:p>
          <a:p>
            <a:endParaRPr lang="cs-CZ" sz="2000" b="1" strike="sngStrike" dirty="0" smtClean="0"/>
          </a:p>
          <a:p>
            <a:r>
              <a:rPr lang="cs-CZ" sz="2000" b="1" strike="sngStrike" dirty="0" smtClean="0"/>
              <a:t>b) V kolik hodin půjdete domů?“ zavolal na nás.</a:t>
            </a:r>
          </a:p>
          <a:p>
            <a:endParaRPr lang="cs-CZ" sz="2000" b="1" strike="sngStrike" dirty="0" smtClean="0"/>
          </a:p>
          <a:p>
            <a:r>
              <a:rPr lang="cs-CZ" sz="2000" b="1" dirty="0" smtClean="0">
                <a:solidFill>
                  <a:srgbClr val="7030A0"/>
                </a:solidFill>
              </a:rPr>
              <a:t>c) Zavolal na nás: „V kolik hodin půjdete domů?“</a:t>
            </a:r>
            <a:endParaRPr lang="cs-CZ" sz="2000" b="1" dirty="0">
              <a:solidFill>
                <a:srgbClr val="7030A0"/>
              </a:solidFill>
            </a:endParaRPr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:sndAc>
          <p:stSnd>
            <p:snd r:embed="rId2" name="applause.wav"/>
          </p:stSnd>
        </p:sndAc>
      </p:transition>
    </mc:Choice>
    <mc:Fallback xmlns="">
      <p:transition spd="slow">
        <p:sndAc>
          <p:stSnd>
            <p:snd r:embed="rId4" name="applause.wav"/>
          </p:stSnd>
        </p:sndAc>
      </p:transition>
    </mc:Fallback>
  </mc:AlternateContent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Vývojový diagram: spojka 7"/>
          <p:cNvSpPr/>
          <p:nvPr/>
        </p:nvSpPr>
        <p:spPr>
          <a:xfrm>
            <a:off x="1643042" y="3000372"/>
            <a:ext cx="214314" cy="285752"/>
          </a:xfrm>
          <a:prstGeom prst="flowChartConnector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3" name="Obdélník 2"/>
          <p:cNvSpPr/>
          <p:nvPr/>
        </p:nvSpPr>
        <p:spPr>
          <a:xfrm>
            <a:off x="1571604" y="2690336"/>
            <a:ext cx="5643602" cy="147732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/>
              <a:t>Zaškrtni správný příklad:</a:t>
            </a:r>
          </a:p>
          <a:p>
            <a:pPr marL="342900" indent="-342900">
              <a:buAutoNum type="alphaLcParenR"/>
            </a:pPr>
            <a:r>
              <a:rPr lang="cs-CZ" dirty="0" smtClean="0"/>
              <a:t>„Už přijeli?“ zeptal se Pepa.  </a:t>
            </a:r>
          </a:p>
          <a:p>
            <a:pPr marL="342900" indent="-342900">
              <a:buAutoNum type="alphaLcParenR"/>
            </a:pPr>
            <a:r>
              <a:rPr lang="cs-CZ" dirty="0" smtClean="0"/>
              <a:t>  Už přijeli? „ zeptal se Pepa.“</a:t>
            </a:r>
          </a:p>
          <a:p>
            <a:pPr marL="342900" lvl="0" indent="-342900">
              <a:buFontTx/>
              <a:buAutoNum type="alphaLcParenR"/>
            </a:pPr>
            <a:r>
              <a:rPr lang="cs-CZ" dirty="0" smtClean="0"/>
              <a:t>„Už přijeli?“ Zeptal se Pepa.</a:t>
            </a:r>
          </a:p>
          <a:p>
            <a:pPr marL="342900" indent="-342900">
              <a:buAutoNum type="alphaLcParenR"/>
            </a:pPr>
            <a:endParaRPr lang="cs-CZ" dirty="0"/>
          </a:p>
        </p:txBody>
      </p:sp>
      <p:sp>
        <p:nvSpPr>
          <p:cNvPr id="7" name="Zaoblený obdélník 6"/>
          <p:cNvSpPr/>
          <p:nvPr/>
        </p:nvSpPr>
        <p:spPr>
          <a:xfrm>
            <a:off x="5857884" y="5643578"/>
            <a:ext cx="1500198" cy="357190"/>
          </a:xfrm>
          <a:prstGeom prst="roundRect">
            <a:avLst/>
          </a:prstGeom>
          <a:gradFill flip="none" rotWithShape="1">
            <a:gsLst>
              <a:gs pos="0">
                <a:schemeClr val="accent1">
                  <a:tint val="66000"/>
                  <a:satMod val="160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lin ang="5400000" scaled="1"/>
            <a:tileRect/>
          </a:gradFill>
          <a:ln>
            <a:solidFill>
              <a:schemeClr val="bg1"/>
            </a:solidFill>
          </a:ln>
          <a:effectLst>
            <a:innerShdw blurRad="63500" dist="50800" dir="18900000">
              <a:prstClr val="black">
                <a:alpha val="50000"/>
              </a:prstClr>
            </a:inn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bg2">
                    <a:lumMod val="75000"/>
                  </a:schemeClr>
                </a:solidFill>
                <a:hlinkClick r:id="rId2" action="ppaction://hlinksldjump"/>
              </a:rPr>
              <a:t>zpět</a:t>
            </a:r>
            <a:endParaRPr lang="cs-CZ" dirty="0">
              <a:solidFill>
                <a:schemeClr val="bg2">
                  <a:lumMod val="75000"/>
                </a:schemeClr>
              </a:solidFill>
            </a:endParaRPr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aoblený obdélník 1"/>
          <p:cNvSpPr/>
          <p:nvPr/>
        </p:nvSpPr>
        <p:spPr>
          <a:xfrm>
            <a:off x="5857884" y="5643578"/>
            <a:ext cx="1500198" cy="357190"/>
          </a:xfrm>
          <a:prstGeom prst="roundRect">
            <a:avLst/>
          </a:prstGeom>
          <a:gradFill flip="none" rotWithShape="1">
            <a:gsLst>
              <a:gs pos="0">
                <a:schemeClr val="accent1">
                  <a:tint val="66000"/>
                  <a:satMod val="160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lin ang="5400000" scaled="1"/>
            <a:tileRect/>
          </a:gradFill>
          <a:ln>
            <a:solidFill>
              <a:schemeClr val="bg1"/>
            </a:solidFill>
          </a:ln>
          <a:effectLst>
            <a:innerShdw blurRad="63500" dist="50800" dir="18900000">
              <a:prstClr val="black">
                <a:alpha val="50000"/>
              </a:prstClr>
            </a:inn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bg2">
                    <a:lumMod val="75000"/>
                  </a:schemeClr>
                </a:solidFill>
                <a:hlinkClick r:id="rId2" action="ppaction://hlinksldjump"/>
              </a:rPr>
              <a:t>shrnutí</a:t>
            </a:r>
            <a:endParaRPr lang="cs-CZ" dirty="0">
              <a:solidFill>
                <a:schemeClr val="bg2">
                  <a:lumMod val="75000"/>
                </a:schemeClr>
              </a:solidFill>
            </a:endParaRPr>
          </a:p>
        </p:txBody>
      </p:sp>
      <p:sp>
        <p:nvSpPr>
          <p:cNvPr id="3" name="Obdélník 2"/>
          <p:cNvSpPr/>
          <p:nvPr/>
        </p:nvSpPr>
        <p:spPr>
          <a:xfrm>
            <a:off x="928662" y="3105834"/>
            <a:ext cx="6715172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/>
              <a:t>„Půjdeme domů ,“ brebentil starý pán rozčileně , „je mi zima.“</a:t>
            </a:r>
            <a:endParaRPr lang="cs-CZ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" name="TextovéPole 17"/>
          <p:cNvSpPr txBox="1"/>
          <p:nvPr/>
        </p:nvSpPr>
        <p:spPr>
          <a:xfrm>
            <a:off x="357158" y="571480"/>
            <a:ext cx="7643866" cy="59093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ŘEČ PŘÍMÁ</a:t>
            </a:r>
            <a:endParaRPr lang="cs-CZ" dirty="0" smtClean="0"/>
          </a:p>
          <a:p>
            <a:pPr lvl="0"/>
            <a:r>
              <a:rPr lang="cs-CZ" b="1" dirty="0" smtClean="0"/>
              <a:t>1)  V</a:t>
            </a:r>
            <a:r>
              <a:rPr lang="cs-CZ" u="wavy" dirty="0" smtClean="0"/>
              <a:t>  ----------------------------</a:t>
            </a:r>
            <a:r>
              <a:rPr lang="cs-CZ" dirty="0" smtClean="0"/>
              <a:t>: </a:t>
            </a:r>
            <a:r>
              <a:rPr lang="cs-CZ" b="1" dirty="0" smtClean="0">
                <a:solidFill>
                  <a:srgbClr val="7030A0"/>
                </a:solidFill>
              </a:rPr>
              <a:t>„ V</a:t>
            </a:r>
            <a:r>
              <a:rPr lang="cs-CZ" b="1" u="wavy" dirty="0" smtClean="0">
                <a:solidFill>
                  <a:srgbClr val="7030A0"/>
                </a:solidFill>
              </a:rPr>
              <a:t>----------------------</a:t>
            </a:r>
            <a:r>
              <a:rPr lang="cs-CZ" b="1" dirty="0" smtClean="0">
                <a:solidFill>
                  <a:srgbClr val="7030A0"/>
                </a:solidFill>
              </a:rPr>
              <a:t>. </a:t>
            </a:r>
            <a:r>
              <a:rPr lang="cs-CZ" dirty="0" smtClean="0"/>
              <a:t>n</a:t>
            </a:r>
            <a:r>
              <a:rPr lang="cs-CZ" i="1" dirty="0" smtClean="0"/>
              <a:t>ebo</a:t>
            </a:r>
            <a:r>
              <a:rPr lang="cs-CZ" b="1" i="1" dirty="0" smtClean="0">
                <a:solidFill>
                  <a:srgbClr val="7030A0"/>
                </a:solidFill>
              </a:rPr>
              <a:t> </a:t>
            </a:r>
            <a:r>
              <a:rPr lang="cs-CZ" b="1" dirty="0" smtClean="0">
                <a:solidFill>
                  <a:srgbClr val="7030A0"/>
                </a:solidFill>
              </a:rPr>
              <a:t>!</a:t>
            </a:r>
            <a:r>
              <a:rPr lang="cs-CZ" b="1" i="1" dirty="0" smtClean="0">
                <a:solidFill>
                  <a:srgbClr val="7030A0"/>
                </a:solidFill>
              </a:rPr>
              <a:t>  </a:t>
            </a:r>
            <a:r>
              <a:rPr lang="cs-CZ" i="1" dirty="0" smtClean="0"/>
              <a:t>nebo</a:t>
            </a:r>
            <a:r>
              <a:rPr lang="cs-CZ" i="1" dirty="0" smtClean="0">
                <a:solidFill>
                  <a:srgbClr val="7030A0"/>
                </a:solidFill>
              </a:rPr>
              <a:t> </a:t>
            </a:r>
            <a:r>
              <a:rPr lang="cs-CZ" b="1" dirty="0" smtClean="0">
                <a:solidFill>
                  <a:srgbClr val="7030A0"/>
                </a:solidFill>
              </a:rPr>
              <a:t>?“</a:t>
            </a:r>
            <a:endParaRPr lang="cs-CZ" dirty="0" smtClean="0">
              <a:solidFill>
                <a:srgbClr val="7030A0"/>
              </a:solidFill>
            </a:endParaRPr>
          </a:p>
          <a:p>
            <a:r>
              <a:rPr lang="cs-CZ" i="1" dirty="0" smtClean="0"/>
              <a:t>                  </a:t>
            </a:r>
            <a:r>
              <a:rPr lang="cs-CZ" sz="1200" i="1" dirty="0" smtClean="0"/>
              <a:t>uvozovací věta	</a:t>
            </a:r>
            <a:r>
              <a:rPr lang="cs-CZ" i="1" dirty="0" smtClean="0"/>
              <a:t>	</a:t>
            </a:r>
            <a:r>
              <a:rPr lang="cs-CZ" sz="1200" i="1" dirty="0" smtClean="0"/>
              <a:t>přímá řeč</a:t>
            </a:r>
          </a:p>
          <a:p>
            <a:endParaRPr lang="cs-CZ" dirty="0" smtClean="0"/>
          </a:p>
          <a:p>
            <a:r>
              <a:rPr lang="cs-CZ" b="1" dirty="0" smtClean="0"/>
              <a:t>Maminka volala: </a:t>
            </a:r>
            <a:r>
              <a:rPr lang="cs-CZ" b="1" dirty="0" smtClean="0">
                <a:solidFill>
                  <a:srgbClr val="7030A0"/>
                </a:solidFill>
              </a:rPr>
              <a:t>„Pojďte domů!“</a:t>
            </a:r>
          </a:p>
          <a:p>
            <a:endParaRPr lang="cs-CZ" b="1" dirty="0" smtClean="0"/>
          </a:p>
          <a:p>
            <a:endParaRPr lang="cs-CZ" dirty="0" smtClean="0"/>
          </a:p>
          <a:p>
            <a:pPr lvl="0"/>
            <a:r>
              <a:rPr lang="cs-CZ" b="1" dirty="0" smtClean="0"/>
              <a:t>2) </a:t>
            </a:r>
            <a:r>
              <a:rPr lang="cs-CZ" b="1" dirty="0" smtClean="0">
                <a:solidFill>
                  <a:srgbClr val="7030A0"/>
                </a:solidFill>
              </a:rPr>
              <a:t>„ V</a:t>
            </a:r>
            <a:r>
              <a:rPr lang="cs-CZ" b="1" u="wavy" dirty="0" smtClean="0">
                <a:solidFill>
                  <a:srgbClr val="7030A0"/>
                </a:solidFill>
              </a:rPr>
              <a:t>----------------------</a:t>
            </a:r>
            <a:r>
              <a:rPr lang="cs-CZ" b="1" dirty="0" smtClean="0">
                <a:solidFill>
                  <a:srgbClr val="7030A0"/>
                </a:solidFill>
              </a:rPr>
              <a:t>. </a:t>
            </a:r>
            <a:r>
              <a:rPr lang="cs-CZ" dirty="0" smtClean="0"/>
              <a:t>n</a:t>
            </a:r>
            <a:r>
              <a:rPr lang="cs-CZ" i="1" dirty="0" smtClean="0"/>
              <a:t>ebo</a:t>
            </a:r>
            <a:r>
              <a:rPr lang="cs-CZ" b="1" i="1" dirty="0" smtClean="0">
                <a:solidFill>
                  <a:srgbClr val="7030A0"/>
                </a:solidFill>
              </a:rPr>
              <a:t> </a:t>
            </a:r>
            <a:r>
              <a:rPr lang="cs-CZ" b="1" dirty="0" smtClean="0">
                <a:solidFill>
                  <a:srgbClr val="7030A0"/>
                </a:solidFill>
              </a:rPr>
              <a:t>!</a:t>
            </a:r>
            <a:r>
              <a:rPr lang="cs-CZ" b="1" i="1" dirty="0" smtClean="0">
                <a:solidFill>
                  <a:srgbClr val="7030A0"/>
                </a:solidFill>
              </a:rPr>
              <a:t> </a:t>
            </a:r>
            <a:r>
              <a:rPr lang="cs-CZ" i="1" dirty="0" smtClean="0"/>
              <a:t>nebo</a:t>
            </a:r>
            <a:r>
              <a:rPr lang="cs-CZ" i="1" dirty="0" smtClean="0">
                <a:solidFill>
                  <a:srgbClr val="7030A0"/>
                </a:solidFill>
              </a:rPr>
              <a:t> </a:t>
            </a:r>
            <a:r>
              <a:rPr lang="cs-CZ" b="1" dirty="0" smtClean="0">
                <a:solidFill>
                  <a:srgbClr val="7030A0"/>
                </a:solidFill>
              </a:rPr>
              <a:t>?“ </a:t>
            </a:r>
            <a:r>
              <a:rPr lang="cs-CZ" b="1" dirty="0" smtClean="0"/>
              <a:t>m</a:t>
            </a:r>
            <a:r>
              <a:rPr lang="cs-CZ" dirty="0" smtClean="0"/>
              <a:t> </a:t>
            </a:r>
            <a:r>
              <a:rPr lang="cs-CZ" u="wavy" dirty="0" smtClean="0"/>
              <a:t> ----------------------------</a:t>
            </a:r>
            <a:r>
              <a:rPr lang="cs-CZ" b="1" dirty="0" smtClean="0"/>
              <a:t>.</a:t>
            </a:r>
            <a:endParaRPr lang="cs-CZ" dirty="0" smtClean="0"/>
          </a:p>
          <a:p>
            <a:r>
              <a:rPr lang="cs-CZ" b="1" dirty="0" smtClean="0">
                <a:solidFill>
                  <a:srgbClr val="7030A0"/>
                </a:solidFill>
              </a:rPr>
              <a:t>     „Pojďte domů!“ </a:t>
            </a:r>
            <a:r>
              <a:rPr lang="cs-CZ" b="1" dirty="0" smtClean="0"/>
              <a:t>volala maminka.</a:t>
            </a:r>
          </a:p>
          <a:p>
            <a:endParaRPr lang="cs-CZ" b="1" dirty="0" smtClean="0"/>
          </a:p>
          <a:p>
            <a:endParaRPr lang="cs-CZ" dirty="0" smtClean="0"/>
          </a:p>
          <a:p>
            <a:pPr lvl="0"/>
            <a:r>
              <a:rPr lang="cs-CZ" b="1" dirty="0" smtClean="0"/>
              <a:t>3)</a:t>
            </a:r>
            <a:r>
              <a:rPr lang="cs-CZ" b="1" dirty="0" smtClean="0">
                <a:solidFill>
                  <a:srgbClr val="7030A0"/>
                </a:solidFill>
              </a:rPr>
              <a:t> „ V</a:t>
            </a:r>
            <a:r>
              <a:rPr lang="cs-CZ" b="1" u="wavy" dirty="0" smtClean="0">
                <a:solidFill>
                  <a:srgbClr val="7030A0"/>
                </a:solidFill>
              </a:rPr>
              <a:t>---------------</a:t>
            </a:r>
            <a:r>
              <a:rPr lang="cs-CZ" b="1" dirty="0" smtClean="0">
                <a:solidFill>
                  <a:srgbClr val="7030A0"/>
                </a:solidFill>
              </a:rPr>
              <a:t>,“ </a:t>
            </a:r>
            <a:r>
              <a:rPr lang="cs-CZ" b="1" dirty="0" smtClean="0"/>
              <a:t>m</a:t>
            </a:r>
            <a:r>
              <a:rPr lang="cs-CZ" u="wavy" dirty="0" smtClean="0"/>
              <a:t>---------------</a:t>
            </a:r>
            <a:r>
              <a:rPr lang="cs-CZ" dirty="0" smtClean="0"/>
              <a:t> </a:t>
            </a:r>
            <a:r>
              <a:rPr lang="cs-CZ" b="1" dirty="0" smtClean="0"/>
              <a:t>, </a:t>
            </a:r>
            <a:r>
              <a:rPr lang="cs-CZ" b="1" dirty="0" smtClean="0">
                <a:solidFill>
                  <a:srgbClr val="7030A0"/>
                </a:solidFill>
              </a:rPr>
              <a:t>„m</a:t>
            </a:r>
            <a:r>
              <a:rPr lang="cs-CZ" b="1" u="wavy" dirty="0" smtClean="0">
                <a:solidFill>
                  <a:srgbClr val="7030A0"/>
                </a:solidFill>
              </a:rPr>
              <a:t>----------------</a:t>
            </a:r>
            <a:r>
              <a:rPr lang="cs-CZ" b="1" dirty="0" smtClean="0">
                <a:solidFill>
                  <a:srgbClr val="7030A0"/>
                </a:solidFill>
              </a:rPr>
              <a:t>. </a:t>
            </a:r>
            <a:r>
              <a:rPr lang="cs-CZ" dirty="0" smtClean="0"/>
              <a:t>n</a:t>
            </a:r>
            <a:r>
              <a:rPr lang="cs-CZ" i="1" dirty="0" smtClean="0"/>
              <a:t>ebo</a:t>
            </a:r>
            <a:r>
              <a:rPr lang="cs-CZ" b="1" i="1" dirty="0" smtClean="0">
                <a:solidFill>
                  <a:srgbClr val="7030A0"/>
                </a:solidFill>
              </a:rPr>
              <a:t> </a:t>
            </a:r>
            <a:r>
              <a:rPr lang="cs-CZ" b="1" dirty="0" smtClean="0">
                <a:solidFill>
                  <a:srgbClr val="7030A0"/>
                </a:solidFill>
              </a:rPr>
              <a:t>!</a:t>
            </a:r>
            <a:r>
              <a:rPr lang="cs-CZ" b="1" i="1" dirty="0" smtClean="0">
                <a:solidFill>
                  <a:srgbClr val="7030A0"/>
                </a:solidFill>
              </a:rPr>
              <a:t> </a:t>
            </a:r>
            <a:r>
              <a:rPr lang="cs-CZ" i="1" dirty="0" smtClean="0"/>
              <a:t>nebo</a:t>
            </a:r>
            <a:r>
              <a:rPr lang="cs-CZ" i="1" dirty="0" smtClean="0">
                <a:solidFill>
                  <a:srgbClr val="7030A0"/>
                </a:solidFill>
              </a:rPr>
              <a:t> </a:t>
            </a:r>
            <a:r>
              <a:rPr lang="cs-CZ" b="1" dirty="0" smtClean="0">
                <a:solidFill>
                  <a:srgbClr val="7030A0"/>
                </a:solidFill>
              </a:rPr>
              <a:t>?“</a:t>
            </a:r>
            <a:endParaRPr lang="cs-CZ" dirty="0" smtClean="0">
              <a:solidFill>
                <a:srgbClr val="7030A0"/>
              </a:solidFill>
            </a:endParaRPr>
          </a:p>
          <a:p>
            <a:r>
              <a:rPr lang="cs-CZ" b="1" dirty="0" smtClean="0">
                <a:solidFill>
                  <a:srgbClr val="7030A0"/>
                </a:solidFill>
              </a:rPr>
              <a:t>                    „Děti,“ </a:t>
            </a:r>
            <a:r>
              <a:rPr lang="cs-CZ" b="1" dirty="0" smtClean="0"/>
              <a:t>volala maminka, </a:t>
            </a:r>
            <a:r>
              <a:rPr lang="cs-CZ" b="1" dirty="0" smtClean="0">
                <a:solidFill>
                  <a:srgbClr val="7030A0"/>
                </a:solidFill>
              </a:rPr>
              <a:t>„ pojďte domů!“</a:t>
            </a:r>
          </a:p>
          <a:p>
            <a:endParaRPr lang="cs-CZ" b="1" dirty="0" smtClean="0">
              <a:solidFill>
                <a:srgbClr val="7030A0"/>
              </a:solidFill>
            </a:endParaRPr>
          </a:p>
          <a:p>
            <a:endParaRPr lang="cs-CZ" b="1" dirty="0" smtClean="0">
              <a:solidFill>
                <a:srgbClr val="7030A0"/>
              </a:solidFill>
            </a:endParaRPr>
          </a:p>
          <a:p>
            <a:endParaRPr lang="cs-CZ" b="1" dirty="0" smtClean="0">
              <a:solidFill>
                <a:srgbClr val="7030A0"/>
              </a:solidFill>
            </a:endParaRPr>
          </a:p>
          <a:p>
            <a:endParaRPr lang="cs-CZ" b="1" dirty="0" smtClean="0">
              <a:solidFill>
                <a:srgbClr val="7030A0"/>
              </a:solidFill>
            </a:endParaRPr>
          </a:p>
          <a:p>
            <a:endParaRPr lang="cs-CZ" b="1" dirty="0" smtClean="0">
              <a:solidFill>
                <a:srgbClr val="7030A0"/>
              </a:solidFill>
            </a:endParaRPr>
          </a:p>
          <a:p>
            <a:endParaRPr lang="cs-CZ" dirty="0" smtClean="0">
              <a:solidFill>
                <a:srgbClr val="7030A0"/>
              </a:solidFill>
            </a:endParaRPr>
          </a:p>
          <a:p>
            <a:r>
              <a:rPr lang="cs-CZ" b="1" dirty="0" smtClean="0"/>
              <a:t> </a:t>
            </a:r>
            <a:endParaRPr lang="cs-CZ" dirty="0" smtClean="0"/>
          </a:p>
          <a:p>
            <a:endParaRPr lang="cs-CZ" dirty="0"/>
          </a:p>
        </p:txBody>
      </p:sp>
      <p:cxnSp>
        <p:nvCxnSpPr>
          <p:cNvPr id="20" name="Přímá spojovací šipka 19"/>
          <p:cNvCxnSpPr/>
          <p:nvPr/>
        </p:nvCxnSpPr>
        <p:spPr>
          <a:xfrm flipV="1">
            <a:off x="2571736" y="1214422"/>
            <a:ext cx="286546" cy="71438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24" name="Přímá spojovací šipka 23"/>
          <p:cNvCxnSpPr/>
          <p:nvPr/>
        </p:nvCxnSpPr>
        <p:spPr>
          <a:xfrm flipV="1">
            <a:off x="4857752" y="1214422"/>
            <a:ext cx="286546" cy="71438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2059" name="Rectangle 11"/>
          <p:cNvSpPr>
            <a:spLocks noChangeArrowheads="1"/>
          </p:cNvSpPr>
          <p:nvPr/>
        </p:nvSpPr>
        <p:spPr bwMode="auto">
          <a:xfrm>
            <a:off x="0" y="0"/>
            <a:ext cx="9144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 dirty="0"/>
          </a:p>
        </p:txBody>
      </p:sp>
      <p:sp>
        <p:nvSpPr>
          <p:cNvPr id="2060" name="Rectangle 12"/>
          <p:cNvSpPr>
            <a:spLocks noChangeArrowheads="1"/>
          </p:cNvSpPr>
          <p:nvPr/>
        </p:nvSpPr>
        <p:spPr bwMode="auto">
          <a:xfrm>
            <a:off x="357158" y="4714884"/>
            <a:ext cx="9144000" cy="92333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>
                <a:tab pos="1362075" algn="l"/>
              </a:tabLst>
            </a:pPr>
            <a:r>
              <a:rPr kumimoji="0" lang="cs-CZ" b="1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ea typeface="Times New Roman" pitchFamily="18" charset="0"/>
              </a:rPr>
              <a:t>ŘEČ PŘÍMÁ</a:t>
            </a:r>
            <a:r>
              <a:rPr kumimoji="0" lang="cs-CZ" b="1" u="none" strike="noStrike" cap="none" normalizeH="0" dirty="0" smtClean="0">
                <a:ln>
                  <a:noFill/>
                </a:ln>
                <a:solidFill>
                  <a:schemeClr val="tx1"/>
                </a:solidFill>
                <a:effectLst/>
                <a:ea typeface="Times New Roman" pitchFamily="18" charset="0"/>
              </a:rPr>
              <a:t>  </a:t>
            </a:r>
            <a:r>
              <a:rPr kumimoji="0" lang="cs-CZ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ea typeface="Times New Roman" pitchFamily="18" charset="0"/>
              </a:rPr>
              <a:t>→</a:t>
            </a:r>
            <a:r>
              <a:rPr kumimoji="0" lang="cs-CZ" b="1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ea typeface="Times New Roman" pitchFamily="18" charset="0"/>
              </a:rPr>
              <a:t> 	ŘEČ </a:t>
            </a:r>
            <a:r>
              <a:rPr kumimoji="0" lang="cs-CZ" b="1" u="sng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ea typeface="Times New Roman" pitchFamily="18" charset="0"/>
              </a:rPr>
              <a:t>NEPŘÍMÁ</a:t>
            </a:r>
          </a:p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>
                <a:tab pos="1362075" algn="l"/>
              </a:tabLst>
            </a:pPr>
            <a:endParaRPr kumimoji="0" lang="cs-CZ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ea typeface="Times New Roman" pitchFamily="18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>
                <a:tab pos="1362075" algn="l"/>
              </a:tabLst>
            </a:pPr>
            <a:r>
              <a:rPr kumimoji="0" lang="cs-CZ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ea typeface="Times New Roman" pitchFamily="18" charset="0"/>
              </a:rPr>
              <a:t>                                Maminka volala, </a:t>
            </a:r>
            <a:r>
              <a:rPr kumimoji="0" lang="cs-CZ" b="1" i="0" u="sng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ea typeface="Times New Roman" pitchFamily="18" charset="0"/>
              </a:rPr>
              <a:t>aby</a:t>
            </a:r>
            <a:r>
              <a:rPr kumimoji="0" lang="cs-CZ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ea typeface="Times New Roman" pitchFamily="18" charset="0"/>
              </a:rPr>
              <a:t> děti šly domů</a:t>
            </a:r>
            <a:endParaRPr kumimoji="0" lang="cs-CZ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</a:endParaRPr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 rot="20702863">
            <a:off x="694474" y="812262"/>
            <a:ext cx="7127272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400" b="1" dirty="0"/>
              <a:t>Maminka </a:t>
            </a:r>
            <a:r>
              <a:rPr lang="cs-CZ" sz="2400" b="1" dirty="0" smtClean="0"/>
              <a:t>se zeptala: </a:t>
            </a:r>
            <a:r>
              <a:rPr lang="cs-CZ" sz="2400" b="1" dirty="0" smtClean="0">
                <a:solidFill>
                  <a:srgbClr val="00B050"/>
                </a:solidFill>
              </a:rPr>
              <a:t>„Umíš už přímou řeč?“</a:t>
            </a:r>
            <a:endParaRPr lang="cs-CZ" sz="2400" b="1" dirty="0">
              <a:solidFill>
                <a:srgbClr val="00B050"/>
              </a:solidFill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1259632" y="2204864"/>
            <a:ext cx="5742278" cy="64633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3600" dirty="0" smtClean="0">
                <a:solidFill>
                  <a:srgbClr val="00B050"/>
                </a:solidFill>
              </a:rPr>
              <a:t>„</a:t>
            </a:r>
            <a:r>
              <a:rPr lang="cs-CZ" sz="3600" b="1" dirty="0" smtClean="0">
                <a:solidFill>
                  <a:srgbClr val="00B050"/>
                </a:solidFill>
              </a:rPr>
              <a:t>Ještě ne.“</a:t>
            </a:r>
            <a:r>
              <a:rPr lang="cs-CZ" sz="3600" b="1" dirty="0" smtClean="0"/>
              <a:t>povzdychl si.</a:t>
            </a:r>
            <a:endParaRPr lang="cs-CZ" sz="3600" b="1" dirty="0"/>
          </a:p>
        </p:txBody>
      </p:sp>
      <p:sp>
        <p:nvSpPr>
          <p:cNvPr id="7" name="Obdélník 6"/>
          <p:cNvSpPr/>
          <p:nvPr/>
        </p:nvSpPr>
        <p:spPr>
          <a:xfrm>
            <a:off x="0" y="3573016"/>
            <a:ext cx="8172400" cy="95410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000" dirty="0" smtClean="0">
                <a:solidFill>
                  <a:srgbClr val="00B050"/>
                </a:solidFill>
              </a:rPr>
              <a:t>„</a:t>
            </a:r>
            <a:r>
              <a:rPr lang="cs-CZ" sz="2800" b="1" dirty="0" smtClean="0">
                <a:solidFill>
                  <a:srgbClr val="00B050"/>
                </a:solidFill>
              </a:rPr>
              <a:t>Tak se na to podíváme,“ </a:t>
            </a:r>
            <a:r>
              <a:rPr lang="cs-CZ" sz="2800" b="1" dirty="0"/>
              <a:t>pousmál </a:t>
            </a:r>
            <a:r>
              <a:rPr lang="cs-CZ" sz="2800" b="1" dirty="0" smtClean="0"/>
              <a:t>se tatínek, </a:t>
            </a:r>
            <a:r>
              <a:rPr lang="cs-CZ" sz="2800" b="1" dirty="0" smtClean="0">
                <a:solidFill>
                  <a:srgbClr val="00B050"/>
                </a:solidFill>
              </a:rPr>
              <a:t>„jinak to bude zase výbuch.</a:t>
            </a:r>
            <a:endParaRPr lang="cs-CZ" sz="2800" b="1" dirty="0">
              <a:solidFill>
                <a:srgbClr val="00B05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81613813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" presetClass="entr" presetSubtype="10" fill="hold" grpId="0" nodeType="click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4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6" grpId="0"/>
      <p:bldP spid="7" grpId="0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23528" y="2276872"/>
            <a:ext cx="7242048" cy="2223120"/>
          </a:xfrm>
        </p:spPr>
        <p:txBody>
          <a:bodyPr>
            <a:normAutofit fontScale="90000"/>
          </a:bodyPr>
          <a:lstStyle/>
          <a:p>
            <a:pPr lvl="0" algn="ctr">
              <a:spcBef>
                <a:spcPts val="0"/>
              </a:spcBef>
            </a:pPr>
            <a:r>
              <a:rPr lang="cs-CZ" sz="3200" b="0" cap="none" dirty="0" smtClean="0">
                <a:ln>
                  <a:noFill/>
                </a:ln>
                <a:solidFill>
                  <a:prstClr val="black"/>
                </a:solidFill>
                <a:ea typeface="+mn-ea"/>
                <a:cs typeface="+mn-cs"/>
              </a:rPr>
              <a:t>Zpracovala Mgr. Jana Christenová </a:t>
            </a:r>
            <a:br>
              <a:rPr lang="cs-CZ" sz="3200" b="0" cap="none" dirty="0" smtClean="0">
                <a:ln>
                  <a:noFill/>
                </a:ln>
                <a:solidFill>
                  <a:prstClr val="black"/>
                </a:solidFill>
                <a:ea typeface="+mn-ea"/>
                <a:cs typeface="+mn-cs"/>
              </a:rPr>
            </a:br>
            <a:r>
              <a:rPr lang="cs-CZ" sz="3200" b="0" cap="none" dirty="0" smtClean="0">
                <a:ln>
                  <a:noFill/>
                </a:ln>
                <a:solidFill>
                  <a:prstClr val="black"/>
                </a:solidFill>
                <a:ea typeface="+mn-ea"/>
                <a:cs typeface="+mn-cs"/>
              </a:rPr>
              <a:t>v </a:t>
            </a:r>
            <a:r>
              <a:rPr lang="cs-CZ" sz="3200" b="0" cap="none" dirty="0">
                <a:ln>
                  <a:noFill/>
                </a:ln>
                <a:solidFill>
                  <a:prstClr val="black"/>
                </a:solidFill>
                <a:ea typeface="+mn-ea"/>
                <a:cs typeface="+mn-cs"/>
              </a:rPr>
              <a:t>programu PowerPoint</a:t>
            </a:r>
            <a:br>
              <a:rPr lang="cs-CZ" sz="3200" b="0" cap="none" dirty="0">
                <a:ln>
                  <a:noFill/>
                </a:ln>
                <a:solidFill>
                  <a:prstClr val="black"/>
                </a:solidFill>
                <a:ea typeface="+mn-ea"/>
                <a:cs typeface="+mn-cs"/>
              </a:rPr>
            </a:br>
            <a:r>
              <a:rPr lang="cs-CZ" sz="3200" b="0" cap="none" dirty="0">
                <a:ln>
                  <a:noFill/>
                </a:ln>
                <a:solidFill>
                  <a:prstClr val="black"/>
                </a:solidFill>
                <a:ea typeface="+mn-ea"/>
                <a:cs typeface="+mn-cs"/>
              </a:rPr>
              <a:t>Ilustrace www.office.microsoft.com</a:t>
            </a:r>
            <a:br>
              <a:rPr lang="cs-CZ" sz="3200" b="0" cap="none" dirty="0">
                <a:ln>
                  <a:noFill/>
                </a:ln>
                <a:solidFill>
                  <a:prstClr val="black"/>
                </a:solidFill>
                <a:ea typeface="+mn-ea"/>
                <a:cs typeface="+mn-cs"/>
              </a:rPr>
            </a:br>
            <a:r>
              <a:rPr lang="cs-CZ" sz="3200" b="0" cap="none" dirty="0" smtClean="0">
                <a:ln>
                  <a:noFill/>
                </a:ln>
                <a:solidFill>
                  <a:prstClr val="black"/>
                </a:solidFill>
                <a:ea typeface="+mn-ea"/>
                <a:cs typeface="+mn-cs"/>
              </a:rPr>
              <a:t/>
            </a:r>
            <a:br>
              <a:rPr lang="cs-CZ" sz="3200" b="0" cap="none" dirty="0" smtClean="0">
                <a:ln>
                  <a:noFill/>
                </a:ln>
                <a:solidFill>
                  <a:prstClr val="black"/>
                </a:solidFill>
                <a:ea typeface="+mn-ea"/>
                <a:cs typeface="+mn-cs"/>
              </a:rPr>
            </a:br>
            <a:endParaRPr lang="cs-CZ" dirty="0"/>
          </a:p>
        </p:txBody>
      </p:sp>
      <p:pic>
        <p:nvPicPr>
          <p:cNvPr id="8" name="Picture 6" descr="C:\Users\Škola\AppData\Local\Microsoft\Windows\Temporary Internet Files\Content.IE5\EU0ZTCC9\MP900439385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88024" y="3789040"/>
            <a:ext cx="2016224" cy="201622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11961024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1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Bohatý">
  <a:themeElements>
    <a:clrScheme name="Administrativní">
      <a:dk1>
        <a:sysClr val="windowText" lastClr="000000"/>
      </a:dk1>
      <a:lt1>
        <a:sysClr val="window" lastClr="FFFFFF"/>
      </a:lt1>
      <a:dk2>
        <a:srgbClr val="646B86"/>
      </a:dk2>
      <a:lt2>
        <a:srgbClr val="C5D1D7"/>
      </a:lt2>
      <a:accent1>
        <a:srgbClr val="D16349"/>
      </a:accent1>
      <a:accent2>
        <a:srgbClr val="CCB400"/>
      </a:accent2>
      <a:accent3>
        <a:srgbClr val="8CADAE"/>
      </a:accent3>
      <a:accent4>
        <a:srgbClr val="8C7B70"/>
      </a:accent4>
      <a:accent5>
        <a:srgbClr val="8FB08C"/>
      </a:accent5>
      <a:accent6>
        <a:srgbClr val="D19049"/>
      </a:accent6>
      <a:hlink>
        <a:srgbClr val="00A3D6"/>
      </a:hlink>
      <a:folHlink>
        <a:srgbClr val="694F07"/>
      </a:folHlink>
    </a:clrScheme>
    <a:fontScheme name="Administrativní">
      <a:majorFont>
        <a:latin typeface="Georgia"/>
        <a:ea typeface=""/>
        <a:cs typeface=""/>
        <a:font script="Jpan" typeface="ＭＳ Ｐゴシック"/>
        <a:font script="Hang" typeface="돋움"/>
        <a:font script="Hans" typeface="方正舒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Georgia"/>
        <a:ea typeface=""/>
        <a:cs typeface=""/>
        <a:font script="Jpan" typeface="ＭＳ Ｐ明朝"/>
        <a:font script="Hang" typeface="바탕"/>
        <a:font script="Hans" typeface="方正舒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Bohatý">
      <a:fillStyleLst>
        <a:solidFill>
          <a:schemeClr val="phClr"/>
        </a:solidFill>
        <a:gradFill rotWithShape="1">
          <a:gsLst>
            <a:gs pos="0">
              <a:schemeClr val="phClr">
                <a:tint val="15000"/>
                <a:satMod val="250000"/>
              </a:schemeClr>
            </a:gs>
            <a:gs pos="49000">
              <a:schemeClr val="phClr">
                <a:tint val="50000"/>
                <a:satMod val="200000"/>
              </a:schemeClr>
            </a:gs>
            <a:gs pos="49100">
              <a:schemeClr val="phClr">
                <a:tint val="64000"/>
                <a:satMod val="160000"/>
              </a:schemeClr>
            </a:gs>
            <a:gs pos="92000">
              <a:schemeClr val="phClr">
                <a:tint val="50000"/>
                <a:satMod val="200000"/>
              </a:schemeClr>
            </a:gs>
            <a:gs pos="100000">
              <a:schemeClr val="phClr">
                <a:tint val="43000"/>
                <a:satMod val="19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4000"/>
              </a:schemeClr>
            </a:gs>
            <a:gs pos="49000">
              <a:schemeClr val="phClr">
                <a:tint val="96000"/>
                <a:shade val="84000"/>
                <a:satMod val="110000"/>
              </a:schemeClr>
            </a:gs>
            <a:gs pos="49100">
              <a:schemeClr val="phClr">
                <a:shade val="55000"/>
                <a:satMod val="150000"/>
              </a:schemeClr>
            </a:gs>
            <a:gs pos="92000">
              <a:schemeClr val="phClr">
                <a:tint val="98000"/>
                <a:shade val="90000"/>
                <a:satMod val="128000"/>
              </a:schemeClr>
            </a:gs>
            <a:gs pos="100000">
              <a:schemeClr val="phClr">
                <a:tint val="90000"/>
                <a:shade val="97000"/>
                <a:satMod val="128000"/>
              </a:schemeClr>
            </a:gs>
          </a:gsLst>
          <a:lin ang="5400000" scaled="1"/>
        </a:gradFill>
      </a:fillStyleLst>
      <a:lnStyleLst>
        <a:ln w="11430" cap="flat" cmpd="sng" algn="ctr">
          <a:solidFill>
            <a:schemeClr val="phClr"/>
          </a:solidFill>
          <a:prstDash val="solid"/>
        </a:ln>
        <a:ln w="40000" cap="flat" cmpd="sng" algn="ctr">
          <a:solidFill>
            <a:schemeClr val="phClr"/>
          </a:solidFill>
          <a:prstDash val="solid"/>
        </a:ln>
        <a:ln w="318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000" dir="5400000" rotWithShape="0">
              <a:schemeClr val="phClr">
                <a:shade val="30000"/>
                <a:satMod val="150000"/>
                <a:alpha val="38000"/>
              </a:schemeClr>
            </a:outerShdw>
          </a:effectLst>
        </a:effectStyle>
        <a:effectStyle>
          <a:effectLst>
            <a:outerShdw blurRad="39000" dist="25400" dir="5400000" rotWithShape="0">
              <a:schemeClr val="phClr">
                <a:shade val="33000"/>
                <a:alpha val="83000"/>
              </a:schemeClr>
            </a:outerShdw>
          </a:effectLst>
        </a:effectStyle>
        <a:effectStyle>
          <a:effectLst>
            <a:outerShdw blurRad="39000" dist="25400" dir="5400000" rotWithShape="0">
              <a:schemeClr val="phClr">
                <a:shade val="33000"/>
                <a:alpha val="83000"/>
              </a:schemeClr>
            </a:outerShdw>
          </a:effectLst>
          <a:scene3d>
            <a:camera prst="orthographicFront" fov="0">
              <a:rot lat="0" lon="0" rev="0"/>
            </a:camera>
            <a:lightRig rig="contrasting" dir="t">
              <a:rot lat="0" lon="0" rev="1500000"/>
            </a:lightRig>
          </a:scene3d>
          <a:sp3d extrusionH="127000" prstMaterial="powder">
            <a:bevelT w="50800" h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78000"/>
                <a:satMod val="220000"/>
              </a:schemeClr>
            </a:gs>
            <a:gs pos="100000">
              <a:schemeClr val="phClr">
                <a:shade val="35000"/>
                <a:satMod val="155000"/>
              </a:schemeClr>
            </a:gs>
          </a:gsLst>
          <a:path path="circle">
            <a:fillToRect l="50000" t="50000" r="50000" b="50000"/>
          </a:path>
        </a:gradFill>
        <a:blipFill>
          <a:blip xmlns:r="http://schemas.openxmlformats.org/officeDocument/2006/relationships" r:embed="rId1">
            <a:duotone>
              <a:schemeClr val="phClr">
                <a:shade val="60000"/>
                <a:satMod val="180000"/>
              </a:schemeClr>
              <a:schemeClr val="phClr">
                <a:tint val="500"/>
                <a:satMod val="150000"/>
              </a:schemeClr>
            </a:duotone>
          </a:blip>
          <a:tile tx="0" ty="0" sx="50000" sy="5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Opulent</Template>
  <TotalTime>283</TotalTime>
  <Words>367</Words>
  <Application>Microsoft Office PowerPoint</Application>
  <PresentationFormat>Předvádění na obrazovce (4:3)</PresentationFormat>
  <Paragraphs>86</Paragraphs>
  <Slides>15</Slides>
  <Notes>1</Notes>
  <HiddenSlides>0</HiddenSlides>
  <MMClips>0</MMClips>
  <ScaleCrop>false</ScaleCrop>
  <HeadingPairs>
    <vt:vector size="6" baseType="variant">
      <vt:variant>
        <vt:lpstr>Motiv</vt:lpstr>
      </vt:variant>
      <vt:variant>
        <vt:i4>1</vt:i4>
      </vt:variant>
      <vt:variant>
        <vt:lpstr>Vložené servery OLE</vt:lpstr>
      </vt:variant>
      <vt:variant>
        <vt:i4>1</vt:i4>
      </vt:variant>
      <vt:variant>
        <vt:lpstr>Nadpisy snímků</vt:lpstr>
      </vt:variant>
      <vt:variant>
        <vt:i4>15</vt:i4>
      </vt:variant>
    </vt:vector>
  </HeadingPairs>
  <TitlesOfParts>
    <vt:vector size="17" baseType="lpstr">
      <vt:lpstr>Bohatý</vt:lpstr>
      <vt:lpstr>Dokument</vt:lpstr>
      <vt:lpstr>Prezentace aplikace PowerPoint</vt:lpstr>
      <vt:lpstr>Prezentace aplikace PowerPoint</vt:lpstr>
      <vt:lpstr>                 Řeč přímá  a ŘEČ nepřímá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Zpracovala Mgr. Jana Christenová  v programu PowerPoint Ilustrace www.office.microsoft.com  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Řeč přímá a nepřímá</dc:title>
  <dc:creator>Škola</dc:creator>
  <cp:lastModifiedBy>Jana Christenová</cp:lastModifiedBy>
  <cp:revision>40</cp:revision>
  <dcterms:modified xsi:type="dcterms:W3CDTF">2012-05-04T18:35:43Z</dcterms:modified>
</cp:coreProperties>
</file>