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7" r:id="rId3"/>
    <p:sldId id="259" r:id="rId4"/>
    <p:sldId id="269" r:id="rId5"/>
    <p:sldId id="260" r:id="rId6"/>
    <p:sldId id="262" r:id="rId7"/>
    <p:sldId id="263" r:id="rId8"/>
    <p:sldId id="264" r:id="rId9"/>
    <p:sldId id="265" r:id="rId10"/>
    <p:sldId id="272" r:id="rId11"/>
    <p:sldId id="266" r:id="rId12"/>
    <p:sldId id="267" r:id="rId13"/>
    <p:sldId id="270" r:id="rId14"/>
    <p:sldId id="268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65A22"/>
    <a:srgbClr val="FF9900"/>
    <a:srgbClr val="007434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54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CFAD8-AD78-4369-A72D-FD8868CE9F92}" type="datetimeFigureOut">
              <a:rPr lang="cs-CZ" smtClean="0"/>
              <a:pPr/>
              <a:t>12.11.2012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34DA10-BF2D-4EFA-8AFC-8D79940C8AD5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CFAD8-AD78-4369-A72D-FD8868CE9F92}" type="datetimeFigureOut">
              <a:rPr lang="cs-CZ" smtClean="0"/>
              <a:pPr/>
              <a:t>12.11.2012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34DA10-BF2D-4EFA-8AFC-8D79940C8AD5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CFAD8-AD78-4369-A72D-FD8868CE9F92}" type="datetimeFigureOut">
              <a:rPr lang="cs-CZ" smtClean="0"/>
              <a:pPr/>
              <a:t>12.11.2012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34DA10-BF2D-4EFA-8AFC-8D79940C8AD5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CFAD8-AD78-4369-A72D-FD8868CE9F92}" type="datetimeFigureOut">
              <a:rPr lang="cs-CZ" smtClean="0"/>
              <a:pPr/>
              <a:t>12.11.2012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34DA10-BF2D-4EFA-8AFC-8D79940C8AD5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CFAD8-AD78-4369-A72D-FD8868CE9F92}" type="datetimeFigureOut">
              <a:rPr lang="cs-CZ" smtClean="0"/>
              <a:pPr/>
              <a:t>12.11.2012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34DA10-BF2D-4EFA-8AFC-8D79940C8AD5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CFAD8-AD78-4369-A72D-FD8868CE9F92}" type="datetimeFigureOut">
              <a:rPr lang="cs-CZ" smtClean="0"/>
              <a:pPr/>
              <a:t>12.11.2012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34DA10-BF2D-4EFA-8AFC-8D79940C8AD5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CFAD8-AD78-4369-A72D-FD8868CE9F92}" type="datetimeFigureOut">
              <a:rPr lang="cs-CZ" smtClean="0"/>
              <a:pPr/>
              <a:t>12.11.2012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34DA10-BF2D-4EFA-8AFC-8D79940C8AD5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CFAD8-AD78-4369-A72D-FD8868CE9F92}" type="datetimeFigureOut">
              <a:rPr lang="cs-CZ" smtClean="0"/>
              <a:pPr/>
              <a:t>12.11.2012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34DA10-BF2D-4EFA-8AFC-8D79940C8AD5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CFAD8-AD78-4369-A72D-FD8868CE9F92}" type="datetimeFigureOut">
              <a:rPr lang="cs-CZ" smtClean="0"/>
              <a:pPr/>
              <a:t>12.11.2012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34DA10-BF2D-4EFA-8AFC-8D79940C8AD5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CFAD8-AD78-4369-A72D-FD8868CE9F92}" type="datetimeFigureOut">
              <a:rPr lang="cs-CZ" smtClean="0"/>
              <a:pPr/>
              <a:t>12.11.2012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34DA10-BF2D-4EFA-8AFC-8D79940C8AD5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CFAD8-AD78-4369-A72D-FD8868CE9F92}" type="datetimeFigureOut">
              <a:rPr lang="cs-CZ" smtClean="0"/>
              <a:pPr/>
              <a:t>12.11.2012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34DA10-BF2D-4EFA-8AFC-8D79940C8AD5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DCFAD8-AD78-4369-A72D-FD8868CE9F92}" type="datetimeFigureOut">
              <a:rPr lang="cs-CZ" smtClean="0"/>
              <a:pPr/>
              <a:t>12.11.2012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34DA10-BF2D-4EFA-8AFC-8D79940C8AD5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wm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w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openxmlformats.org/officeDocument/2006/relationships/image" Target="../media/image5.w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w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5.wmf"/><Relationship Id="rId4" Type="http://schemas.openxmlformats.org/officeDocument/2006/relationships/image" Target="../media/image11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143108" y="3429000"/>
            <a:ext cx="514350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7030A0"/>
                </a:solidFill>
              </a:rPr>
              <a:t> Rýsování kolmic</a:t>
            </a:r>
            <a:endParaRPr lang="cs-CZ" sz="5400" b="1" dirty="0">
              <a:solidFill>
                <a:srgbClr val="7030A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642910" y="5786454"/>
            <a:ext cx="9156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2012</a:t>
            </a:r>
            <a:endParaRPr lang="cs-CZ" sz="28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714348" y="5214950"/>
            <a:ext cx="327365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Matematika 4. ročník</a:t>
            </a:r>
            <a:endParaRPr lang="cs-CZ" sz="2800" dirty="0"/>
          </a:p>
        </p:txBody>
      </p:sp>
      <p:pic>
        <p:nvPicPr>
          <p:cNvPr id="2054" name="Picture 6" descr="C:\Documents and Settings\Jery\Local Settings\Temporary Internet Files\Content.IE5\0JHFYQRD\MC900233966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56275" y="576263"/>
            <a:ext cx="2355850" cy="1917700"/>
          </a:xfrm>
          <a:prstGeom prst="rect">
            <a:avLst/>
          </a:prstGeom>
          <a:noFill/>
        </p:spPr>
      </p:pic>
      <p:pic>
        <p:nvPicPr>
          <p:cNvPr id="2055" name="Picture 7" descr="C:\Documents and Settings\Jery\Local Settings\Temporary Internet Files\Content.IE5\APB05G7A\MC900370900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89025" y="795338"/>
            <a:ext cx="1836738" cy="1554162"/>
          </a:xfrm>
          <a:prstGeom prst="rect">
            <a:avLst/>
          </a:prstGeom>
          <a:noFill/>
        </p:spPr>
      </p:pic>
      <p:pic>
        <p:nvPicPr>
          <p:cNvPr id="2056" name="Picture 8" descr="C:\Documents and Settings\Jery\Local Settings\Temporary Internet Files\Content.IE5\1NRJTLSE\MC900325664[1].wm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59175" y="677863"/>
            <a:ext cx="1849438" cy="1219200"/>
          </a:xfrm>
          <a:prstGeom prst="rect">
            <a:avLst/>
          </a:prstGeom>
          <a:noFill/>
        </p:spPr>
      </p:pic>
      <p:sp>
        <p:nvSpPr>
          <p:cNvPr id="13" name="Obdélník 12"/>
          <p:cNvSpPr/>
          <p:nvPr/>
        </p:nvSpPr>
        <p:spPr>
          <a:xfrm>
            <a:off x="6072198" y="5286388"/>
            <a:ext cx="237007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dirty="0" smtClean="0"/>
              <a:t>Lenka Blažková</a:t>
            </a:r>
            <a:endParaRPr lang="cs-CZ" sz="2800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7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214290"/>
            <a:ext cx="8143932" cy="63367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42910" y="1714488"/>
            <a:ext cx="8001056" cy="36625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7030A0"/>
                </a:solidFill>
              </a:rPr>
              <a:t>Anotace</a:t>
            </a:r>
          </a:p>
          <a:p>
            <a:endParaRPr lang="cs-CZ" sz="2800" dirty="0" smtClean="0"/>
          </a:p>
          <a:p>
            <a:r>
              <a:rPr lang="cs-CZ" sz="2800" dirty="0" smtClean="0"/>
              <a:t>Seznámit žáky 4. tříd s postupem rýsování kolmic a kolmic, které procházejí daným bodem.</a:t>
            </a:r>
          </a:p>
          <a:p>
            <a:endParaRPr lang="cs-CZ" sz="2800" dirty="0" smtClean="0"/>
          </a:p>
          <a:p>
            <a:r>
              <a:rPr lang="cs-CZ" sz="2800" dirty="0" smtClean="0"/>
              <a:t>Obrázek                   značí, že žáci pracují do sešitu </a:t>
            </a:r>
          </a:p>
          <a:p>
            <a:r>
              <a:rPr lang="cs-CZ" sz="2800" dirty="0" smtClean="0"/>
              <a:t>			a </a:t>
            </a:r>
            <a:r>
              <a:rPr lang="cs-CZ" sz="2800" dirty="0" smtClean="0"/>
              <a:t>postup </a:t>
            </a:r>
            <a:r>
              <a:rPr lang="cs-CZ" sz="2800" dirty="0" smtClean="0"/>
              <a:t>práce </a:t>
            </a:r>
            <a:r>
              <a:rPr lang="cs-CZ" sz="2800" dirty="0" smtClean="0"/>
              <a:t>si překontrolují</a:t>
            </a:r>
          </a:p>
          <a:p>
            <a:r>
              <a:rPr lang="cs-CZ" sz="2800" dirty="0" smtClean="0"/>
              <a:t>                                  s prezentací.</a:t>
            </a:r>
          </a:p>
        </p:txBody>
      </p:sp>
      <p:pic>
        <p:nvPicPr>
          <p:cNvPr id="3" name="Picture 2" descr="C:\Documents and Settings\Jery\Local Settings\Temporary Internet Files\Content.IE5\0JHFYQRD\MC900199355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28794" y="3929066"/>
            <a:ext cx="1428759" cy="933154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28596" y="357166"/>
            <a:ext cx="302903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solidFill>
                  <a:srgbClr val="7030A0"/>
                </a:solidFill>
              </a:rPr>
              <a:t>Potřebujeme:</a:t>
            </a:r>
            <a:endParaRPr lang="cs-CZ" sz="4000" dirty="0">
              <a:solidFill>
                <a:srgbClr val="7030A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928662" y="1714488"/>
            <a:ext cx="343895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chemeClr val="tx2"/>
                </a:solidFill>
              </a:rPr>
              <a:t>trojúhelník s ryskou</a:t>
            </a:r>
            <a:endParaRPr lang="cs-CZ" sz="3200" dirty="0">
              <a:solidFill>
                <a:schemeClr val="tx2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000100" y="4786322"/>
            <a:ext cx="341734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E65A22"/>
                </a:solidFill>
              </a:rPr>
              <a:t>ořezanou tužku č. 3</a:t>
            </a:r>
            <a:endParaRPr lang="cs-CZ" sz="3200" dirty="0">
              <a:solidFill>
                <a:srgbClr val="E65A22"/>
              </a:solidFill>
            </a:endParaRPr>
          </a:p>
        </p:txBody>
      </p:sp>
      <p:pic>
        <p:nvPicPr>
          <p:cNvPr id="6" name="Picture 2" descr="http://www.lumanator.cz/public/products/max/C1120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002037">
            <a:off x="4327954" y="575329"/>
            <a:ext cx="4583306" cy="3946097"/>
          </a:xfrm>
          <a:prstGeom prst="rect">
            <a:avLst/>
          </a:prstGeom>
          <a:noFill/>
        </p:spPr>
      </p:pic>
      <p:pic>
        <p:nvPicPr>
          <p:cNvPr id="7" name="Picture 5" descr="C:\Documents and Settings\Jery\Local Settings\Temporary Internet Files\Content.IE5\1NRJTLSE\MC900441732[1]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43438" y="4500570"/>
            <a:ext cx="1928826" cy="1928826"/>
          </a:xfrm>
          <a:prstGeom prst="rect">
            <a:avLst/>
          </a:prstGeom>
          <a:noFill/>
        </p:spPr>
      </p:pic>
      <p:cxnSp>
        <p:nvCxnSpPr>
          <p:cNvPr id="9" name="Přímá spojovací šipka 8"/>
          <p:cNvCxnSpPr/>
          <p:nvPr/>
        </p:nvCxnSpPr>
        <p:spPr>
          <a:xfrm rot="10800000" flipV="1">
            <a:off x="6384998" y="1500174"/>
            <a:ext cx="928694" cy="714380"/>
          </a:xfrm>
          <a:prstGeom prst="straightConnector1">
            <a:avLst/>
          </a:prstGeom>
          <a:ln w="47625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7286644" y="1285860"/>
            <a:ext cx="9714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C00000"/>
                </a:solidFill>
              </a:rPr>
              <a:t>ryska</a:t>
            </a:r>
            <a:endParaRPr lang="cs-CZ" sz="2800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" descr="http://www.lumanator.cz/public/products/max/C1120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1789395">
            <a:off x="2465351" y="2073665"/>
            <a:ext cx="2584597" cy="2225265"/>
          </a:xfrm>
          <a:prstGeom prst="rect">
            <a:avLst/>
          </a:prstGeom>
          <a:noFill/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5572140"/>
            <a:ext cx="8124825" cy="1771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3" name="Picture 2" descr="http://www.lumanator.cz/public/products/max/C1120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7178481">
            <a:off x="3120641" y="1476135"/>
            <a:ext cx="2584597" cy="2225265"/>
          </a:xfrm>
          <a:prstGeom prst="rect">
            <a:avLst/>
          </a:prstGeom>
          <a:noFill/>
        </p:spPr>
      </p:pic>
      <p:sp>
        <p:nvSpPr>
          <p:cNvPr id="2" name="TextovéPole 1"/>
          <p:cNvSpPr txBox="1"/>
          <p:nvPr/>
        </p:nvSpPr>
        <p:spPr>
          <a:xfrm>
            <a:off x="2285984" y="285728"/>
            <a:ext cx="427040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7030A0"/>
                </a:solidFill>
              </a:rPr>
              <a:t>RÝSOVÁNÍ  KOLMIC</a:t>
            </a:r>
            <a:endParaRPr lang="cs-CZ" sz="4000" b="1" dirty="0">
              <a:solidFill>
                <a:srgbClr val="7030A0"/>
              </a:solidFill>
            </a:endParaRPr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2214546" y="2714620"/>
            <a:ext cx="3714776" cy="1588"/>
          </a:xfrm>
          <a:prstGeom prst="line">
            <a:avLst/>
          </a:prstGeom>
          <a:ln w="222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ovéPole 15"/>
          <p:cNvSpPr txBox="1"/>
          <p:nvPr/>
        </p:nvSpPr>
        <p:spPr>
          <a:xfrm>
            <a:off x="4857752" y="1071546"/>
            <a:ext cx="27283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i="1" dirty="0" smtClean="0">
                <a:solidFill>
                  <a:schemeClr val="tx2"/>
                </a:solidFill>
              </a:rPr>
              <a:t>r</a:t>
            </a:r>
            <a:endParaRPr lang="cs-CZ" sz="2000" i="1" dirty="0">
              <a:solidFill>
                <a:schemeClr val="tx2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5643570" y="2643182"/>
            <a:ext cx="31611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i="1" dirty="0" smtClean="0">
                <a:solidFill>
                  <a:schemeClr val="tx2"/>
                </a:solidFill>
              </a:rPr>
              <a:t>p</a:t>
            </a:r>
            <a:endParaRPr lang="cs-CZ" sz="2000" i="1" dirty="0">
              <a:solidFill>
                <a:schemeClr val="tx2"/>
              </a:solidFill>
            </a:endParaRPr>
          </a:p>
        </p:txBody>
      </p:sp>
      <p:cxnSp>
        <p:nvCxnSpPr>
          <p:cNvPr id="20" name="Přímá spojovací čára 19"/>
          <p:cNvCxnSpPr/>
          <p:nvPr/>
        </p:nvCxnSpPr>
        <p:spPr>
          <a:xfrm rot="5400000">
            <a:off x="3215472" y="2785264"/>
            <a:ext cx="3286148" cy="1588"/>
          </a:xfrm>
          <a:prstGeom prst="line">
            <a:avLst/>
          </a:prstGeom>
          <a:ln w="2222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ovéPole 21"/>
          <p:cNvSpPr txBox="1"/>
          <p:nvPr/>
        </p:nvSpPr>
        <p:spPr>
          <a:xfrm>
            <a:off x="0" y="4572008"/>
            <a:ext cx="296055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/>
            <a:r>
              <a:rPr lang="cs-CZ" sz="2400" dirty="0" smtClean="0"/>
              <a:t>Narýsujeme přímku </a:t>
            </a:r>
            <a:r>
              <a:rPr lang="cs-CZ" sz="2400" i="1" dirty="0" smtClean="0">
                <a:solidFill>
                  <a:schemeClr val="tx2"/>
                </a:solidFill>
              </a:rPr>
              <a:t>p</a:t>
            </a:r>
          </a:p>
          <a:p>
            <a:pPr marL="457200" indent="-457200"/>
            <a:r>
              <a:rPr lang="cs-CZ" sz="2400" dirty="0" smtClean="0"/>
              <a:t>(</a:t>
            </a:r>
            <a:r>
              <a:rPr lang="cs-CZ" sz="2400" dirty="0" smtClean="0">
                <a:solidFill>
                  <a:srgbClr val="00B050"/>
                </a:solidFill>
              </a:rPr>
              <a:t>podle nejdelší strany</a:t>
            </a:r>
          </a:p>
          <a:p>
            <a:pPr marL="457200" indent="-457200"/>
            <a:r>
              <a:rPr lang="cs-CZ" sz="2400" dirty="0" smtClean="0">
                <a:solidFill>
                  <a:srgbClr val="00B050"/>
                </a:solidFill>
              </a:rPr>
              <a:t>trojúhelníku</a:t>
            </a:r>
            <a:r>
              <a:rPr lang="cs-CZ" sz="2400" dirty="0" smtClean="0"/>
              <a:t>).     </a:t>
            </a:r>
            <a:endParaRPr lang="cs-CZ" sz="2400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3214678" y="4572008"/>
            <a:ext cx="2742226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/>
            <a:r>
              <a:rPr lang="cs-CZ" sz="2400" dirty="0" smtClean="0"/>
              <a:t>K přímce </a:t>
            </a:r>
            <a:r>
              <a:rPr lang="cs-CZ" sz="2400" i="1" dirty="0" smtClean="0">
                <a:solidFill>
                  <a:schemeClr val="tx2"/>
                </a:solidFill>
              </a:rPr>
              <a:t>p</a:t>
            </a:r>
            <a:r>
              <a:rPr lang="cs-CZ" sz="2400" dirty="0" smtClean="0"/>
              <a:t> přiložíme</a:t>
            </a:r>
          </a:p>
          <a:p>
            <a:pPr marL="457200" indent="-457200"/>
            <a:r>
              <a:rPr lang="cs-CZ" sz="2400" dirty="0" smtClean="0"/>
              <a:t>trojúhelník tak, aby </a:t>
            </a:r>
          </a:p>
          <a:p>
            <a:pPr marL="457200" indent="-457200"/>
            <a:r>
              <a:rPr lang="cs-CZ" sz="2400" dirty="0" smtClean="0"/>
              <a:t>se </a:t>
            </a:r>
            <a:r>
              <a:rPr lang="cs-CZ" sz="2400" dirty="0" smtClean="0">
                <a:solidFill>
                  <a:srgbClr val="00B050"/>
                </a:solidFill>
              </a:rPr>
              <a:t>ryska kryla s na-</a:t>
            </a:r>
          </a:p>
          <a:p>
            <a:pPr marL="457200" indent="-457200"/>
            <a:r>
              <a:rPr lang="cs-CZ" sz="2400" dirty="0" smtClean="0">
                <a:solidFill>
                  <a:srgbClr val="00B050"/>
                </a:solidFill>
              </a:rPr>
              <a:t>rýsovanou přímkou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6215074" y="4643446"/>
            <a:ext cx="2753511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/>
            <a:r>
              <a:rPr lang="cs-CZ" sz="2400" dirty="0" smtClean="0"/>
              <a:t>Podle </a:t>
            </a:r>
            <a:r>
              <a:rPr lang="cs-CZ" sz="2400" dirty="0" smtClean="0">
                <a:solidFill>
                  <a:srgbClr val="00B050"/>
                </a:solidFill>
              </a:rPr>
              <a:t>nejdelší strany</a:t>
            </a:r>
          </a:p>
          <a:p>
            <a:pPr marL="457200" indent="-457200"/>
            <a:r>
              <a:rPr lang="cs-CZ" sz="2400" dirty="0" smtClean="0"/>
              <a:t>trojúhelníku narýsu-</a:t>
            </a:r>
          </a:p>
          <a:p>
            <a:pPr marL="457200" indent="-457200"/>
            <a:r>
              <a:rPr lang="cs-CZ" sz="2400" dirty="0" smtClean="0"/>
              <a:t>jeme přímku </a:t>
            </a:r>
            <a:r>
              <a:rPr lang="cs-CZ" sz="2400" i="1" dirty="0" smtClean="0">
                <a:solidFill>
                  <a:schemeClr val="tx2"/>
                </a:solidFill>
              </a:rPr>
              <a:t>r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pic>
        <p:nvPicPr>
          <p:cNvPr id="1029" name="Picture 5" descr="C:\Documents and Settings\Jery\Local Settings\Temporary Internet Files\Content.IE5\1NRJTLSE\MC900441732[1]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822240" y="3143248"/>
            <a:ext cx="928694" cy="928694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2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3" dur="2000" fill="hold"/>
                                        <p:tgtEl>
                                          <p:spTgt spid="103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6" grpId="0"/>
      <p:bldP spid="17" grpId="0"/>
      <p:bldP spid="22" grpId="0"/>
      <p:bldP spid="23" grpId="0"/>
      <p:bldP spid="2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/>
          <p:cNvSpPr/>
          <p:nvPr/>
        </p:nvSpPr>
        <p:spPr>
          <a:xfrm>
            <a:off x="7715272" y="2714620"/>
            <a:ext cx="428628" cy="2857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pic>
        <p:nvPicPr>
          <p:cNvPr id="23" name="Picture 2" descr="http://www.lumanator.cz/public/products/max/C1120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7205630">
            <a:off x="3619987" y="2392526"/>
            <a:ext cx="2584597" cy="2225265"/>
          </a:xfrm>
          <a:prstGeom prst="rect">
            <a:avLst/>
          </a:prstGeom>
          <a:noFill/>
        </p:spPr>
      </p:pic>
      <p:pic>
        <p:nvPicPr>
          <p:cNvPr id="21" name="Picture 2" descr="http://www.lumanator.cz/public/products/max/C1120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7205630">
            <a:off x="1905300" y="2383474"/>
            <a:ext cx="2584597" cy="2225265"/>
          </a:xfrm>
          <a:prstGeom prst="rect">
            <a:avLst/>
          </a:prstGeom>
          <a:noFill/>
        </p:spPr>
      </p:pic>
      <p:pic>
        <p:nvPicPr>
          <p:cNvPr id="19" name="Picture 2" descr="http://www.lumanator.cz/public/products/max/C1120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1782316">
            <a:off x="2690080" y="2988964"/>
            <a:ext cx="2584597" cy="2225265"/>
          </a:xfrm>
          <a:prstGeom prst="rect">
            <a:avLst/>
          </a:prstGeom>
          <a:noFill/>
        </p:spPr>
      </p:pic>
      <p:pic>
        <p:nvPicPr>
          <p:cNvPr id="5" name="Picture 2" descr="http://www.lumanator.cz/public/products/max/C1120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7205630">
            <a:off x="405277" y="2392527"/>
            <a:ext cx="2584597" cy="2225265"/>
          </a:xfrm>
          <a:prstGeom prst="rect">
            <a:avLst/>
          </a:prstGeom>
          <a:noFill/>
        </p:spPr>
      </p:pic>
      <p:sp>
        <p:nvSpPr>
          <p:cNvPr id="2" name="TextovéPole 1"/>
          <p:cNvSpPr txBox="1"/>
          <p:nvPr/>
        </p:nvSpPr>
        <p:spPr>
          <a:xfrm>
            <a:off x="2000232" y="142852"/>
            <a:ext cx="692948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Narýsuj do sešitu přímku </a:t>
            </a:r>
            <a:r>
              <a:rPr lang="cs-CZ" sz="2400" i="1" dirty="0" smtClean="0">
                <a:solidFill>
                  <a:srgbClr val="7030A0"/>
                </a:solidFill>
              </a:rPr>
              <a:t>p</a:t>
            </a:r>
            <a:r>
              <a:rPr lang="cs-CZ" sz="2400" dirty="0" smtClean="0"/>
              <a:t>. Pomocí trojúhelníku s ryskou narýsuj tři přímky, které jsou </a:t>
            </a:r>
            <a:r>
              <a:rPr lang="cs-CZ" sz="2400" b="1" dirty="0" smtClean="0">
                <a:solidFill>
                  <a:srgbClr val="00B050"/>
                </a:solidFill>
              </a:rPr>
              <a:t>kolmé</a:t>
            </a:r>
            <a:r>
              <a:rPr lang="cs-CZ" sz="2400" dirty="0" smtClean="0"/>
              <a:t> k přímce </a:t>
            </a:r>
            <a:r>
              <a:rPr lang="cs-CZ" sz="2400" i="1" dirty="0" smtClean="0">
                <a:solidFill>
                  <a:srgbClr val="7030A0"/>
                </a:solidFill>
              </a:rPr>
              <a:t>p</a:t>
            </a:r>
            <a:r>
              <a:rPr lang="cs-CZ" sz="2400" dirty="0" smtClean="0"/>
              <a:t>. Označ je </a:t>
            </a:r>
            <a:r>
              <a:rPr lang="cs-CZ" sz="2400" dirty="0" smtClean="0">
                <a:solidFill>
                  <a:srgbClr val="7030A0"/>
                </a:solidFill>
              </a:rPr>
              <a:t>a, b, c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cxnSp>
        <p:nvCxnSpPr>
          <p:cNvPr id="4" name="Přímá spojovací čára 3"/>
          <p:cNvCxnSpPr/>
          <p:nvPr/>
        </p:nvCxnSpPr>
        <p:spPr>
          <a:xfrm>
            <a:off x="357158" y="3643314"/>
            <a:ext cx="5286412" cy="1588"/>
          </a:xfrm>
          <a:prstGeom prst="line">
            <a:avLst/>
          </a:prstGeom>
          <a:ln w="2222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Přímá spojovací čára 5"/>
          <p:cNvCxnSpPr/>
          <p:nvPr/>
        </p:nvCxnSpPr>
        <p:spPr>
          <a:xfrm rot="5400000">
            <a:off x="500034" y="3571876"/>
            <a:ext cx="3286148" cy="1588"/>
          </a:xfrm>
          <a:prstGeom prst="line">
            <a:avLst/>
          </a:prstGeom>
          <a:ln w="2222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ovací čára 6"/>
          <p:cNvCxnSpPr/>
          <p:nvPr/>
        </p:nvCxnSpPr>
        <p:spPr>
          <a:xfrm rot="5400000">
            <a:off x="2001026" y="3713958"/>
            <a:ext cx="3286148" cy="1588"/>
          </a:xfrm>
          <a:prstGeom prst="line">
            <a:avLst/>
          </a:prstGeom>
          <a:ln w="2222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ovací čára 7"/>
          <p:cNvCxnSpPr/>
          <p:nvPr/>
        </p:nvCxnSpPr>
        <p:spPr>
          <a:xfrm rot="5400000">
            <a:off x="3715538" y="3713958"/>
            <a:ext cx="3286148" cy="1588"/>
          </a:xfrm>
          <a:prstGeom prst="line">
            <a:avLst/>
          </a:prstGeom>
          <a:ln w="2222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ovéPole 8"/>
          <p:cNvSpPr txBox="1"/>
          <p:nvPr/>
        </p:nvSpPr>
        <p:spPr>
          <a:xfrm>
            <a:off x="6286512" y="2571744"/>
            <a:ext cx="2247731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Zapiš: a      p</a:t>
            </a:r>
          </a:p>
          <a:p>
            <a:r>
              <a:rPr lang="cs-CZ" sz="3200" dirty="0" smtClean="0"/>
              <a:t>            b     p</a:t>
            </a:r>
          </a:p>
          <a:p>
            <a:r>
              <a:rPr lang="cs-CZ" sz="3200" dirty="0" smtClean="0"/>
              <a:t>            c      p</a:t>
            </a:r>
            <a:endParaRPr lang="cs-CZ" sz="3200" dirty="0"/>
          </a:p>
        </p:txBody>
      </p:sp>
      <p:sp>
        <p:nvSpPr>
          <p:cNvPr id="11" name="Obdélník 10"/>
          <p:cNvSpPr/>
          <p:nvPr/>
        </p:nvSpPr>
        <p:spPr>
          <a:xfrm>
            <a:off x="7715272" y="3214686"/>
            <a:ext cx="428628" cy="2857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2" name="Obdélník 11"/>
          <p:cNvSpPr/>
          <p:nvPr/>
        </p:nvSpPr>
        <p:spPr>
          <a:xfrm>
            <a:off x="7715272" y="3714752"/>
            <a:ext cx="428628" cy="2857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pic>
        <p:nvPicPr>
          <p:cNvPr id="18434" name="Picture 2" descr="C:\Documents and Settings\Jery\Local Settings\Temporary Internet Files\Content.IE5\0JHFYQRD\MC900199355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2845" y="214290"/>
            <a:ext cx="1750068" cy="1143008"/>
          </a:xfrm>
          <a:prstGeom prst="rect">
            <a:avLst/>
          </a:prstGeom>
          <a:noFill/>
        </p:spPr>
      </p:pic>
      <p:sp>
        <p:nvSpPr>
          <p:cNvPr id="15" name="TextovéPole 14"/>
          <p:cNvSpPr txBox="1"/>
          <p:nvPr/>
        </p:nvSpPr>
        <p:spPr>
          <a:xfrm>
            <a:off x="5286380" y="3571876"/>
            <a:ext cx="31611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i="1" dirty="0" smtClean="0">
                <a:solidFill>
                  <a:schemeClr val="tx2"/>
                </a:solidFill>
              </a:rPr>
              <a:t>p</a:t>
            </a:r>
            <a:endParaRPr lang="cs-CZ" sz="2000" i="1" dirty="0">
              <a:solidFill>
                <a:schemeClr val="tx2"/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2143108" y="1785926"/>
            <a:ext cx="31611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000" i="1" dirty="0" smtClean="0">
                <a:solidFill>
                  <a:schemeClr val="tx2"/>
                </a:solidFill>
              </a:rPr>
              <a:t>a</a:t>
            </a:r>
            <a:endParaRPr lang="cs-CZ" sz="2000" i="1" dirty="0">
              <a:solidFill>
                <a:schemeClr val="tx2"/>
              </a:solidFill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3643306" y="1857364"/>
            <a:ext cx="31611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000" i="1" dirty="0" smtClean="0">
                <a:solidFill>
                  <a:schemeClr val="tx2"/>
                </a:solidFill>
              </a:rPr>
              <a:t>b</a:t>
            </a:r>
            <a:endParaRPr lang="cs-CZ" sz="2000" i="1" dirty="0">
              <a:solidFill>
                <a:schemeClr val="tx2"/>
              </a:solidFill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5357818" y="1857364"/>
            <a:ext cx="29206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000" i="1" dirty="0" smtClean="0">
                <a:solidFill>
                  <a:schemeClr val="tx2"/>
                </a:solidFill>
              </a:rPr>
              <a:t>c</a:t>
            </a:r>
            <a:endParaRPr lang="cs-CZ" sz="2000" i="1" dirty="0">
              <a:solidFill>
                <a:schemeClr val="tx2"/>
              </a:solidFill>
            </a:endParaRPr>
          </a:p>
        </p:txBody>
      </p:sp>
      <p:pic>
        <p:nvPicPr>
          <p:cNvPr id="20" name="Picture 5" descr="C:\Documents and Settings\Jery\Local Settings\Temporary Internet Files\Content.IE5\1NRJTLSE\MC900441732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607094" y="2428868"/>
            <a:ext cx="714380" cy="714380"/>
          </a:xfrm>
          <a:prstGeom prst="rect">
            <a:avLst/>
          </a:prstGeom>
          <a:noFill/>
        </p:spPr>
      </p:pic>
      <p:pic>
        <p:nvPicPr>
          <p:cNvPr id="24" name="Picture 5" descr="C:\Documents and Settings\Jery\Local Settings\Temporary Internet Files\Content.IE5\1NRJTLSE\MC900441732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31184" y="2357430"/>
            <a:ext cx="714380" cy="714380"/>
          </a:xfrm>
          <a:prstGeom prst="rect">
            <a:avLst/>
          </a:prstGeom>
          <a:noFill/>
        </p:spPr>
      </p:pic>
      <p:pic>
        <p:nvPicPr>
          <p:cNvPr id="25" name="Picture 5" descr="C:\Documents and Settings\Jery\Local Settings\Temporary Internet Files\Content.IE5\1NRJTLSE\MC900441732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15949" y="2285992"/>
            <a:ext cx="714380" cy="714380"/>
          </a:xfrm>
          <a:prstGeom prst="rect">
            <a:avLst/>
          </a:prstGeom>
          <a:noFill/>
        </p:spPr>
      </p:pic>
      <p:cxnSp>
        <p:nvCxnSpPr>
          <p:cNvPr id="27" name="Přímá spojovací čára 26"/>
          <p:cNvCxnSpPr>
            <a:stCxn id="10" idx="0"/>
            <a:endCxn id="10" idx="2"/>
          </p:cNvCxnSpPr>
          <p:nvPr/>
        </p:nvCxnSpPr>
        <p:spPr>
          <a:xfrm rot="16200000" flipH="1">
            <a:off x="7786710" y="2857496"/>
            <a:ext cx="285752" cy="1588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ovací čára 28"/>
          <p:cNvCxnSpPr/>
          <p:nvPr/>
        </p:nvCxnSpPr>
        <p:spPr>
          <a:xfrm rot="16200000" flipH="1">
            <a:off x="7787504" y="3356768"/>
            <a:ext cx="285752" cy="1588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Přímá spojovací čára 29"/>
          <p:cNvCxnSpPr/>
          <p:nvPr/>
        </p:nvCxnSpPr>
        <p:spPr>
          <a:xfrm rot="16200000" flipH="1">
            <a:off x="7787504" y="3856834"/>
            <a:ext cx="285752" cy="1588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Přímá spojovací čára 30"/>
          <p:cNvCxnSpPr/>
          <p:nvPr/>
        </p:nvCxnSpPr>
        <p:spPr>
          <a:xfrm>
            <a:off x="7822636" y="3000372"/>
            <a:ext cx="215902" cy="1588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Přímá spojovací čára 32"/>
          <p:cNvCxnSpPr/>
          <p:nvPr/>
        </p:nvCxnSpPr>
        <p:spPr>
          <a:xfrm>
            <a:off x="7822222" y="3500438"/>
            <a:ext cx="215902" cy="1588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Přímá spojovací čára 33"/>
          <p:cNvCxnSpPr/>
          <p:nvPr/>
        </p:nvCxnSpPr>
        <p:spPr>
          <a:xfrm>
            <a:off x="7822222" y="4000504"/>
            <a:ext cx="215902" cy="1588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5" grpId="0"/>
      <p:bldP spid="16" grpId="0"/>
      <p:bldP spid="17" grpId="0"/>
      <p:bldP spid="1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2" descr="http://www.lumanator.cz/public/products/max/C1120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9501440">
            <a:off x="6534327" y="2416594"/>
            <a:ext cx="2584597" cy="2225265"/>
          </a:xfrm>
          <a:prstGeom prst="rect">
            <a:avLst/>
          </a:prstGeom>
          <a:noFill/>
        </p:spPr>
      </p:pic>
      <p:pic>
        <p:nvPicPr>
          <p:cNvPr id="15" name="Picture 2" descr="http://www.lumanator.cz/public/products/max/C1120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969870">
            <a:off x="3824131" y="1494669"/>
            <a:ext cx="2584597" cy="2225265"/>
          </a:xfrm>
          <a:prstGeom prst="rect">
            <a:avLst/>
          </a:prstGeom>
          <a:noFill/>
        </p:spPr>
      </p:pic>
      <p:pic>
        <p:nvPicPr>
          <p:cNvPr id="14" name="Picture 2" descr="http://www.lumanator.cz/public/products/max/C1120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0767967">
            <a:off x="467982" y="1761956"/>
            <a:ext cx="2584597" cy="2225265"/>
          </a:xfrm>
          <a:prstGeom prst="rect">
            <a:avLst/>
          </a:prstGeom>
          <a:noFill/>
        </p:spPr>
      </p:pic>
      <p:pic>
        <p:nvPicPr>
          <p:cNvPr id="2" name="Picture 2" descr="C:\Documents and Settings\Jery\Local Settings\Temporary Internet Files\Content.IE5\0JHFYQRD\MC900199355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2845" y="214290"/>
            <a:ext cx="1750068" cy="1143008"/>
          </a:xfrm>
          <a:prstGeom prst="rect">
            <a:avLst/>
          </a:prstGeom>
          <a:noFill/>
        </p:spPr>
      </p:pic>
      <p:sp>
        <p:nvSpPr>
          <p:cNvPr id="3" name="Obdélník 2"/>
          <p:cNvSpPr/>
          <p:nvPr/>
        </p:nvSpPr>
        <p:spPr>
          <a:xfrm>
            <a:off x="1928794" y="214290"/>
            <a:ext cx="707236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 smtClean="0"/>
              <a:t>Rýsuj navzájem kolmé přímky podle obrázku (přímky rýsuj v různých polohách).</a:t>
            </a:r>
            <a:endParaRPr lang="cs-CZ" sz="2400" dirty="0"/>
          </a:p>
        </p:txBody>
      </p:sp>
      <p:cxnSp>
        <p:nvCxnSpPr>
          <p:cNvPr id="5" name="Přímá spojovací čára 4"/>
          <p:cNvCxnSpPr/>
          <p:nvPr/>
        </p:nvCxnSpPr>
        <p:spPr>
          <a:xfrm flipV="1">
            <a:off x="571472" y="2571744"/>
            <a:ext cx="2571768" cy="1500198"/>
          </a:xfrm>
          <a:prstGeom prst="line">
            <a:avLst/>
          </a:prstGeom>
          <a:ln w="222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ovací čára 7"/>
          <p:cNvCxnSpPr/>
          <p:nvPr/>
        </p:nvCxnSpPr>
        <p:spPr>
          <a:xfrm>
            <a:off x="3500430" y="2071678"/>
            <a:ext cx="2500330" cy="1644662"/>
          </a:xfrm>
          <a:prstGeom prst="line">
            <a:avLst/>
          </a:prstGeom>
          <a:ln w="222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ovací čára 9"/>
          <p:cNvCxnSpPr/>
          <p:nvPr/>
        </p:nvCxnSpPr>
        <p:spPr>
          <a:xfrm flipV="1">
            <a:off x="6500826" y="2214554"/>
            <a:ext cx="2286016" cy="1784362"/>
          </a:xfrm>
          <a:prstGeom prst="line">
            <a:avLst/>
          </a:prstGeom>
          <a:ln w="222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ovací čára 11"/>
          <p:cNvCxnSpPr/>
          <p:nvPr/>
        </p:nvCxnSpPr>
        <p:spPr>
          <a:xfrm rot="5400000">
            <a:off x="4178297" y="1822439"/>
            <a:ext cx="1787538" cy="1143008"/>
          </a:xfrm>
          <a:prstGeom prst="line">
            <a:avLst/>
          </a:prstGeom>
          <a:ln w="222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ovací čára 21"/>
          <p:cNvCxnSpPr/>
          <p:nvPr/>
        </p:nvCxnSpPr>
        <p:spPr>
          <a:xfrm rot="16200000" flipH="1">
            <a:off x="731724" y="2456296"/>
            <a:ext cx="1939938" cy="1170702"/>
          </a:xfrm>
          <a:prstGeom prst="line">
            <a:avLst/>
          </a:prstGeom>
          <a:ln w="222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ovací čára 25"/>
          <p:cNvCxnSpPr/>
          <p:nvPr/>
        </p:nvCxnSpPr>
        <p:spPr>
          <a:xfrm rot="16200000" flipV="1">
            <a:off x="6965173" y="2678901"/>
            <a:ext cx="2071702" cy="1714512"/>
          </a:xfrm>
          <a:prstGeom prst="line">
            <a:avLst/>
          </a:prstGeom>
          <a:ln w="222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Obdélník 29"/>
          <p:cNvSpPr/>
          <p:nvPr/>
        </p:nvSpPr>
        <p:spPr>
          <a:xfrm>
            <a:off x="3000364" y="2571744"/>
            <a:ext cx="31611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000" i="1" dirty="0" smtClean="0">
                <a:solidFill>
                  <a:schemeClr val="tx2"/>
                </a:solidFill>
              </a:rPr>
              <a:t>a</a:t>
            </a:r>
            <a:endParaRPr lang="cs-CZ" sz="2000" i="1" dirty="0">
              <a:solidFill>
                <a:schemeClr val="tx2"/>
              </a:solidFill>
            </a:endParaRPr>
          </a:p>
        </p:txBody>
      </p:sp>
      <p:sp>
        <p:nvSpPr>
          <p:cNvPr id="33" name="TextovéPole 32"/>
          <p:cNvSpPr txBox="1"/>
          <p:nvPr/>
        </p:nvSpPr>
        <p:spPr>
          <a:xfrm>
            <a:off x="1928794" y="3857628"/>
            <a:ext cx="31611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i="1" dirty="0" smtClean="0">
                <a:solidFill>
                  <a:schemeClr val="tx2"/>
                </a:solidFill>
              </a:rPr>
              <a:t>b</a:t>
            </a:r>
            <a:endParaRPr lang="cs-CZ" sz="2000" i="1" dirty="0">
              <a:solidFill>
                <a:schemeClr val="tx2"/>
              </a:solidFill>
            </a:endParaRPr>
          </a:p>
        </p:txBody>
      </p:sp>
      <p:sp>
        <p:nvSpPr>
          <p:cNvPr id="34" name="TextovéPole 33"/>
          <p:cNvSpPr txBox="1"/>
          <p:nvPr/>
        </p:nvSpPr>
        <p:spPr>
          <a:xfrm>
            <a:off x="5572132" y="3571876"/>
            <a:ext cx="29206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i="1" dirty="0" smtClean="0">
                <a:solidFill>
                  <a:schemeClr val="tx2"/>
                </a:solidFill>
              </a:rPr>
              <a:t>c</a:t>
            </a:r>
            <a:endParaRPr lang="cs-CZ" sz="2000" i="1" dirty="0">
              <a:solidFill>
                <a:schemeClr val="tx2"/>
              </a:solidFill>
            </a:endParaRPr>
          </a:p>
        </p:txBody>
      </p:sp>
      <p:sp>
        <p:nvSpPr>
          <p:cNvPr id="35" name="TextovéPole 34"/>
          <p:cNvSpPr txBox="1"/>
          <p:nvPr/>
        </p:nvSpPr>
        <p:spPr>
          <a:xfrm>
            <a:off x="5572132" y="1428736"/>
            <a:ext cx="31611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i="1" dirty="0" smtClean="0">
                <a:solidFill>
                  <a:schemeClr val="tx2"/>
                </a:solidFill>
              </a:rPr>
              <a:t>d</a:t>
            </a:r>
            <a:endParaRPr lang="cs-CZ" sz="2000" i="1" dirty="0">
              <a:solidFill>
                <a:schemeClr val="tx2"/>
              </a:solidFill>
            </a:endParaRPr>
          </a:p>
        </p:txBody>
      </p:sp>
      <p:sp>
        <p:nvSpPr>
          <p:cNvPr id="36" name="TextovéPole 35"/>
          <p:cNvSpPr txBox="1"/>
          <p:nvPr/>
        </p:nvSpPr>
        <p:spPr>
          <a:xfrm>
            <a:off x="8572528" y="4500570"/>
            <a:ext cx="38824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i="1" dirty="0" smtClean="0">
                <a:solidFill>
                  <a:schemeClr val="tx2"/>
                </a:solidFill>
              </a:rPr>
              <a:t>m</a:t>
            </a:r>
            <a:endParaRPr lang="cs-CZ" sz="2000" i="1" dirty="0">
              <a:solidFill>
                <a:schemeClr val="tx2"/>
              </a:solidFill>
            </a:endParaRPr>
          </a:p>
        </p:txBody>
      </p:sp>
      <p:sp>
        <p:nvSpPr>
          <p:cNvPr id="37" name="TextovéPole 36"/>
          <p:cNvSpPr txBox="1"/>
          <p:nvPr/>
        </p:nvSpPr>
        <p:spPr>
          <a:xfrm>
            <a:off x="8429652" y="1928802"/>
            <a:ext cx="31611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i="1" dirty="0" smtClean="0">
                <a:solidFill>
                  <a:schemeClr val="tx2"/>
                </a:solidFill>
              </a:rPr>
              <a:t>n</a:t>
            </a:r>
            <a:endParaRPr lang="cs-CZ" sz="2000" i="1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 descr="http://www.lumanator.cz/public/products/max/C1120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7178481">
            <a:off x="2915204" y="1466842"/>
            <a:ext cx="2584597" cy="2225265"/>
          </a:xfrm>
          <a:prstGeom prst="rect">
            <a:avLst/>
          </a:prstGeom>
          <a:noFill/>
        </p:spPr>
      </p:pic>
      <p:sp>
        <p:nvSpPr>
          <p:cNvPr id="2" name="TextovéPole 1"/>
          <p:cNvSpPr txBox="1"/>
          <p:nvPr/>
        </p:nvSpPr>
        <p:spPr>
          <a:xfrm>
            <a:off x="214282" y="357166"/>
            <a:ext cx="864399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rgbClr val="7030A0"/>
                </a:solidFill>
              </a:rPr>
              <a:t>RÝSOVÁNÍ  KOLMIC, KTERÉ PROCHÁZEJÍ DANÝM BODEM</a:t>
            </a:r>
            <a:endParaRPr lang="cs-CZ" sz="4000" b="1" dirty="0">
              <a:solidFill>
                <a:srgbClr val="7030A0"/>
              </a:solidFill>
            </a:endParaRPr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2214546" y="2714620"/>
            <a:ext cx="3714776" cy="1588"/>
          </a:xfrm>
          <a:prstGeom prst="line">
            <a:avLst/>
          </a:prstGeom>
          <a:ln w="222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ovéPole 15"/>
          <p:cNvSpPr txBox="1"/>
          <p:nvPr/>
        </p:nvSpPr>
        <p:spPr>
          <a:xfrm flipH="1">
            <a:off x="4643438" y="1000108"/>
            <a:ext cx="2857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i="1" dirty="0" smtClean="0">
                <a:solidFill>
                  <a:schemeClr val="tx2"/>
                </a:solidFill>
              </a:rPr>
              <a:t>r</a:t>
            </a:r>
            <a:endParaRPr lang="cs-CZ" sz="2000" i="1" dirty="0">
              <a:solidFill>
                <a:schemeClr val="tx2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5643570" y="2643182"/>
            <a:ext cx="31611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i="1" dirty="0" smtClean="0">
                <a:solidFill>
                  <a:schemeClr val="tx2"/>
                </a:solidFill>
              </a:rPr>
              <a:t>p</a:t>
            </a:r>
            <a:endParaRPr lang="cs-CZ" sz="2000" i="1" dirty="0">
              <a:solidFill>
                <a:schemeClr val="tx2"/>
              </a:solidFill>
            </a:endParaRPr>
          </a:p>
        </p:txBody>
      </p:sp>
      <p:cxnSp>
        <p:nvCxnSpPr>
          <p:cNvPr id="20" name="Přímá spojovací čára 19"/>
          <p:cNvCxnSpPr/>
          <p:nvPr/>
        </p:nvCxnSpPr>
        <p:spPr>
          <a:xfrm rot="5400000">
            <a:off x="3001158" y="2785264"/>
            <a:ext cx="3286148" cy="1588"/>
          </a:xfrm>
          <a:prstGeom prst="line">
            <a:avLst/>
          </a:prstGeom>
          <a:ln w="2222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ovéPole 21"/>
          <p:cNvSpPr txBox="1"/>
          <p:nvPr/>
        </p:nvSpPr>
        <p:spPr>
          <a:xfrm>
            <a:off x="0" y="4357694"/>
            <a:ext cx="293330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/>
            <a:r>
              <a:rPr lang="cs-CZ" sz="2400" dirty="0" smtClean="0"/>
              <a:t>Narýsujeme přímku </a:t>
            </a:r>
            <a:r>
              <a:rPr lang="cs-CZ" sz="2400" i="1" dirty="0" smtClean="0">
                <a:solidFill>
                  <a:schemeClr val="tx2"/>
                </a:solidFill>
              </a:rPr>
              <a:t>p </a:t>
            </a:r>
          </a:p>
          <a:p>
            <a:pPr marL="457200" indent="-457200"/>
            <a:r>
              <a:rPr lang="cs-CZ" sz="2400" dirty="0" smtClean="0"/>
              <a:t>a na ní zvolíme bod </a:t>
            </a:r>
            <a:r>
              <a:rPr lang="cs-CZ" sz="2400" dirty="0" smtClean="0">
                <a:solidFill>
                  <a:schemeClr val="accent1"/>
                </a:solidFill>
              </a:rPr>
              <a:t>A</a:t>
            </a:r>
            <a:r>
              <a:rPr lang="cs-CZ" sz="2400" i="1" dirty="0" smtClean="0">
                <a:solidFill>
                  <a:schemeClr val="tx2"/>
                </a:solidFill>
              </a:rPr>
              <a:t>.</a:t>
            </a:r>
          </a:p>
        </p:txBody>
      </p:sp>
      <p:sp>
        <p:nvSpPr>
          <p:cNvPr id="23" name="TextovéPole 22"/>
          <p:cNvSpPr txBox="1"/>
          <p:nvPr/>
        </p:nvSpPr>
        <p:spPr>
          <a:xfrm>
            <a:off x="3000364" y="4357694"/>
            <a:ext cx="3086551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/>
            <a:r>
              <a:rPr lang="cs-CZ" sz="2400" dirty="0" smtClean="0"/>
              <a:t>Trojúhelník přiložíme</a:t>
            </a:r>
          </a:p>
          <a:p>
            <a:pPr marL="457200" indent="-457200"/>
            <a:r>
              <a:rPr lang="cs-CZ" sz="2400" dirty="0" smtClean="0"/>
              <a:t>k přímce </a:t>
            </a:r>
            <a:r>
              <a:rPr lang="cs-CZ" sz="2400" i="1" dirty="0" smtClean="0">
                <a:solidFill>
                  <a:schemeClr val="accent1"/>
                </a:solidFill>
              </a:rPr>
              <a:t>p</a:t>
            </a:r>
            <a:r>
              <a:rPr lang="cs-CZ" sz="2400" dirty="0" smtClean="0"/>
              <a:t> tak, aby se</a:t>
            </a:r>
          </a:p>
          <a:p>
            <a:pPr marL="457200" indent="-457200"/>
            <a:r>
              <a:rPr lang="cs-CZ" sz="2400" dirty="0" smtClean="0">
                <a:solidFill>
                  <a:srgbClr val="00B050"/>
                </a:solidFill>
              </a:rPr>
              <a:t>ryska kryla s přímkou </a:t>
            </a:r>
            <a:r>
              <a:rPr lang="cs-CZ" sz="2400" dirty="0" smtClean="0">
                <a:solidFill>
                  <a:schemeClr val="accent1"/>
                </a:solidFill>
              </a:rPr>
              <a:t>p</a:t>
            </a:r>
          </a:p>
          <a:p>
            <a:pPr marL="457200" indent="-457200"/>
            <a:r>
              <a:rPr lang="cs-CZ" sz="2400" dirty="0" smtClean="0"/>
              <a:t>a </a:t>
            </a:r>
            <a:r>
              <a:rPr lang="cs-CZ" sz="2400" dirty="0" smtClean="0">
                <a:solidFill>
                  <a:srgbClr val="00B050"/>
                </a:solidFill>
              </a:rPr>
              <a:t>nejdelší strana trojú-</a:t>
            </a:r>
          </a:p>
          <a:p>
            <a:pPr marL="457200" indent="-457200"/>
            <a:r>
              <a:rPr lang="cs-CZ" sz="2400" dirty="0" smtClean="0">
                <a:solidFill>
                  <a:srgbClr val="00B050"/>
                </a:solidFill>
              </a:rPr>
              <a:t>helníku procházela</a:t>
            </a:r>
          </a:p>
          <a:p>
            <a:pPr marL="457200" indent="-457200"/>
            <a:r>
              <a:rPr lang="cs-CZ" sz="2400" dirty="0" smtClean="0">
                <a:solidFill>
                  <a:srgbClr val="00B050"/>
                </a:solidFill>
              </a:rPr>
              <a:t>bodem </a:t>
            </a:r>
            <a:r>
              <a:rPr lang="cs-CZ" sz="2400" dirty="0" smtClean="0">
                <a:solidFill>
                  <a:schemeClr val="accent1"/>
                </a:solidFill>
              </a:rPr>
              <a:t>A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6286512" y="4500570"/>
            <a:ext cx="2753511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/>
            <a:r>
              <a:rPr lang="cs-CZ" sz="2400" dirty="0" smtClean="0"/>
              <a:t>Podle </a:t>
            </a:r>
            <a:r>
              <a:rPr lang="cs-CZ" sz="2400" dirty="0" smtClean="0">
                <a:solidFill>
                  <a:srgbClr val="00B050"/>
                </a:solidFill>
              </a:rPr>
              <a:t>nejdelší strany</a:t>
            </a:r>
          </a:p>
          <a:p>
            <a:pPr marL="457200" indent="-457200"/>
            <a:r>
              <a:rPr lang="cs-CZ" sz="2400" dirty="0" smtClean="0"/>
              <a:t>trojúhelníku narýsu-</a:t>
            </a:r>
          </a:p>
          <a:p>
            <a:pPr marL="457200" indent="-457200"/>
            <a:r>
              <a:rPr lang="cs-CZ" sz="2400" dirty="0" smtClean="0"/>
              <a:t>jeme přímku </a:t>
            </a:r>
            <a:r>
              <a:rPr lang="cs-CZ" sz="2400" i="1" dirty="0" smtClean="0">
                <a:solidFill>
                  <a:schemeClr val="tx2"/>
                </a:solidFill>
              </a:rPr>
              <a:t>r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pic>
        <p:nvPicPr>
          <p:cNvPr id="1029" name="Picture 5" descr="C:\Documents and Settings\Jery\Local Settings\Temporary Internet Files\Content.IE5\1NRJTLSE\MC90044173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07512" y="3071810"/>
            <a:ext cx="785818" cy="785818"/>
          </a:xfrm>
          <a:prstGeom prst="rect">
            <a:avLst/>
          </a:prstGeom>
          <a:noFill/>
        </p:spPr>
      </p:pic>
      <p:cxnSp>
        <p:nvCxnSpPr>
          <p:cNvPr id="25" name="Přímá spojovací čára 24"/>
          <p:cNvCxnSpPr/>
          <p:nvPr/>
        </p:nvCxnSpPr>
        <p:spPr>
          <a:xfrm rot="5400000">
            <a:off x="4572794" y="2713826"/>
            <a:ext cx="142876" cy="1588"/>
          </a:xfrm>
          <a:prstGeom prst="line">
            <a:avLst/>
          </a:prstGeom>
          <a:ln w="2222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ovéPole 28"/>
          <p:cNvSpPr txBox="1"/>
          <p:nvPr/>
        </p:nvSpPr>
        <p:spPr>
          <a:xfrm>
            <a:off x="4643438" y="2643182"/>
            <a:ext cx="35719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solidFill>
                  <a:schemeClr val="tx2"/>
                </a:solidFill>
              </a:rPr>
              <a:t>A</a:t>
            </a:r>
            <a:endParaRPr lang="cs-CZ" sz="2000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9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6" grpId="0"/>
      <p:bldP spid="17" grpId="0"/>
      <p:bldP spid="22" grpId="0"/>
      <p:bldP spid="23" grpId="0"/>
      <p:bldP spid="24" grpId="0"/>
      <p:bldP spid="2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http://www.lumanator.cz/public/products/max/C1120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7178481">
            <a:off x="3190423" y="2752725"/>
            <a:ext cx="2584597" cy="2225265"/>
          </a:xfrm>
          <a:prstGeom prst="rect">
            <a:avLst/>
          </a:prstGeom>
          <a:noFill/>
        </p:spPr>
      </p:pic>
      <p:cxnSp>
        <p:nvCxnSpPr>
          <p:cNvPr id="12" name="Přímá spojovací čára 11"/>
          <p:cNvCxnSpPr/>
          <p:nvPr/>
        </p:nvCxnSpPr>
        <p:spPr>
          <a:xfrm>
            <a:off x="3500430" y="4000504"/>
            <a:ext cx="2857520" cy="1588"/>
          </a:xfrm>
          <a:prstGeom prst="line">
            <a:avLst/>
          </a:prstGeom>
          <a:ln w="222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ovéPole 15"/>
          <p:cNvSpPr txBox="1"/>
          <p:nvPr/>
        </p:nvSpPr>
        <p:spPr>
          <a:xfrm>
            <a:off x="4929190" y="2285992"/>
            <a:ext cx="29848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i="1" dirty="0" smtClean="0">
                <a:solidFill>
                  <a:schemeClr val="tx2"/>
                </a:solidFill>
              </a:rPr>
              <a:t>v</a:t>
            </a:r>
            <a:endParaRPr lang="cs-CZ" sz="2000" i="1" dirty="0">
              <a:solidFill>
                <a:schemeClr val="tx2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6215074" y="3929066"/>
            <a:ext cx="28405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i="1" dirty="0" smtClean="0">
                <a:solidFill>
                  <a:schemeClr val="tx2"/>
                </a:solidFill>
              </a:rPr>
              <a:t>s</a:t>
            </a:r>
            <a:endParaRPr lang="cs-CZ" sz="2000" i="1" dirty="0">
              <a:solidFill>
                <a:schemeClr val="tx2"/>
              </a:solidFill>
            </a:endParaRPr>
          </a:p>
        </p:txBody>
      </p:sp>
      <p:cxnSp>
        <p:nvCxnSpPr>
          <p:cNvPr id="20" name="Přímá spojovací čára 19"/>
          <p:cNvCxnSpPr/>
          <p:nvPr/>
        </p:nvCxnSpPr>
        <p:spPr>
          <a:xfrm rot="5400000">
            <a:off x="3286910" y="4214024"/>
            <a:ext cx="3286148" cy="1588"/>
          </a:xfrm>
          <a:prstGeom prst="line">
            <a:avLst/>
          </a:prstGeom>
          <a:ln w="2222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9" name="Picture 5" descr="C:\Documents and Settings\Jery\Local Settings\Temporary Internet Files\Content.IE5\1NRJTLSE\MC90044173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93678" y="2714620"/>
            <a:ext cx="839085" cy="839085"/>
          </a:xfrm>
          <a:prstGeom prst="rect">
            <a:avLst/>
          </a:prstGeom>
          <a:noFill/>
        </p:spPr>
      </p:pic>
      <p:cxnSp>
        <p:nvCxnSpPr>
          <p:cNvPr id="26" name="Přímá spojovací čára 25"/>
          <p:cNvCxnSpPr/>
          <p:nvPr/>
        </p:nvCxnSpPr>
        <p:spPr>
          <a:xfrm rot="5400000">
            <a:off x="4858546" y="3999710"/>
            <a:ext cx="142876" cy="1588"/>
          </a:xfrm>
          <a:prstGeom prst="line">
            <a:avLst/>
          </a:prstGeom>
          <a:ln w="2222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ovéPole 29"/>
          <p:cNvSpPr txBox="1"/>
          <p:nvPr/>
        </p:nvSpPr>
        <p:spPr>
          <a:xfrm>
            <a:off x="4929190" y="3929066"/>
            <a:ext cx="31771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>
                <a:solidFill>
                  <a:schemeClr val="tx2"/>
                </a:solidFill>
              </a:rPr>
              <a:t>K</a:t>
            </a:r>
            <a:endParaRPr lang="cs-CZ" sz="2000" dirty="0">
              <a:solidFill>
                <a:schemeClr val="tx2"/>
              </a:solidFill>
            </a:endParaRPr>
          </a:p>
        </p:txBody>
      </p:sp>
      <p:pic>
        <p:nvPicPr>
          <p:cNvPr id="28" name="Picture 2" descr="C:\Documents and Settings\Jery\Local Settings\Temporary Internet Files\Content.IE5\0JHFYQRD\MC900199355[1].wm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142852"/>
            <a:ext cx="1750068" cy="1143008"/>
          </a:xfrm>
          <a:prstGeom prst="rect">
            <a:avLst/>
          </a:prstGeom>
          <a:noFill/>
        </p:spPr>
      </p:pic>
      <p:sp>
        <p:nvSpPr>
          <p:cNvPr id="31" name="Obdélník 30"/>
          <p:cNvSpPr/>
          <p:nvPr/>
        </p:nvSpPr>
        <p:spPr>
          <a:xfrm>
            <a:off x="1928794" y="214290"/>
            <a:ext cx="707236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 smtClean="0"/>
              <a:t>Narýsuj přímku </a:t>
            </a:r>
            <a:r>
              <a:rPr lang="cs-CZ" sz="2400" i="1" dirty="0" smtClean="0">
                <a:solidFill>
                  <a:schemeClr val="accent1"/>
                </a:solidFill>
              </a:rPr>
              <a:t>s</a:t>
            </a:r>
            <a:r>
              <a:rPr lang="cs-CZ" sz="2400" dirty="0" smtClean="0"/>
              <a:t> a vyznač na ní bod </a:t>
            </a:r>
            <a:r>
              <a:rPr lang="cs-CZ" sz="2400" dirty="0" smtClean="0">
                <a:solidFill>
                  <a:schemeClr val="accent1"/>
                </a:solidFill>
              </a:rPr>
              <a:t>K</a:t>
            </a:r>
            <a:r>
              <a:rPr lang="cs-CZ" sz="2400" dirty="0" smtClean="0"/>
              <a:t>. Sestroj přímku </a:t>
            </a:r>
            <a:r>
              <a:rPr lang="cs-CZ" sz="2400" i="1" dirty="0" smtClean="0">
                <a:solidFill>
                  <a:schemeClr val="accent1"/>
                </a:solidFill>
              </a:rPr>
              <a:t>v</a:t>
            </a:r>
            <a:r>
              <a:rPr lang="cs-CZ" sz="2400" dirty="0" smtClean="0"/>
              <a:t>,</a:t>
            </a:r>
          </a:p>
          <a:p>
            <a:r>
              <a:rPr lang="cs-CZ" sz="2400" dirty="0" smtClean="0"/>
              <a:t>která prochází bodem </a:t>
            </a:r>
            <a:r>
              <a:rPr lang="cs-CZ" sz="2400" dirty="0" smtClean="0">
                <a:solidFill>
                  <a:schemeClr val="accent1"/>
                </a:solidFill>
              </a:rPr>
              <a:t>K</a:t>
            </a:r>
            <a:r>
              <a:rPr lang="cs-CZ" sz="2400" dirty="0" smtClean="0"/>
              <a:t> a je kolmá k přímce </a:t>
            </a:r>
            <a:r>
              <a:rPr lang="cs-CZ" sz="2400" i="1" dirty="0" smtClean="0">
                <a:solidFill>
                  <a:schemeClr val="accent1"/>
                </a:solidFill>
              </a:rPr>
              <a:t>s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sp>
        <p:nvSpPr>
          <p:cNvPr id="34" name="TextovéPole 33"/>
          <p:cNvSpPr txBox="1"/>
          <p:nvPr/>
        </p:nvSpPr>
        <p:spPr>
          <a:xfrm>
            <a:off x="142844" y="1428736"/>
            <a:ext cx="193347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KONTROLA:</a:t>
            </a:r>
            <a:endParaRPr lang="cs-CZ" sz="2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8" grpId="0"/>
      <p:bldP spid="30" grpId="0"/>
      <p:bldP spid="31" grpId="0"/>
      <p:bldP spid="3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2" descr="http://www.lumanator.cz/public/products/max/C1120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1786945">
            <a:off x="3325439" y="3702685"/>
            <a:ext cx="2584597" cy="2225265"/>
          </a:xfrm>
          <a:prstGeom prst="rect">
            <a:avLst/>
          </a:prstGeom>
          <a:noFill/>
        </p:spPr>
      </p:pic>
      <p:pic>
        <p:nvPicPr>
          <p:cNvPr id="34" name="Picture 2" descr="http://www.lumanator.cz/public/products/max/C1120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7178481">
            <a:off x="2138679" y="3109917"/>
            <a:ext cx="2584597" cy="2225265"/>
          </a:xfrm>
          <a:prstGeom prst="rect">
            <a:avLst/>
          </a:prstGeom>
          <a:noFill/>
        </p:spPr>
      </p:pic>
      <p:pic>
        <p:nvPicPr>
          <p:cNvPr id="14" name="Picture 2" descr="http://www.lumanator.cz/public/products/max/C1120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7178481">
            <a:off x="4192212" y="3110330"/>
            <a:ext cx="2584597" cy="2225265"/>
          </a:xfrm>
          <a:prstGeom prst="rect">
            <a:avLst/>
          </a:prstGeom>
          <a:noFill/>
        </p:spPr>
      </p:pic>
      <p:cxnSp>
        <p:nvCxnSpPr>
          <p:cNvPr id="12" name="Přímá spojovací čára 11"/>
          <p:cNvCxnSpPr/>
          <p:nvPr/>
        </p:nvCxnSpPr>
        <p:spPr>
          <a:xfrm>
            <a:off x="2500298" y="4357694"/>
            <a:ext cx="4143372" cy="1588"/>
          </a:xfrm>
          <a:prstGeom prst="line">
            <a:avLst/>
          </a:prstGeom>
          <a:ln w="222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ovéPole 15"/>
          <p:cNvSpPr txBox="1"/>
          <p:nvPr/>
        </p:nvSpPr>
        <p:spPr>
          <a:xfrm>
            <a:off x="5929322" y="2428868"/>
            <a:ext cx="31611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i="1" dirty="0" smtClean="0">
                <a:solidFill>
                  <a:schemeClr val="tx2"/>
                </a:solidFill>
              </a:rPr>
              <a:t>n</a:t>
            </a:r>
            <a:endParaRPr lang="cs-CZ" sz="2000" i="1" dirty="0">
              <a:solidFill>
                <a:schemeClr val="tx2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6357950" y="4286256"/>
            <a:ext cx="27122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i="1" dirty="0" smtClean="0">
                <a:solidFill>
                  <a:schemeClr val="tx2"/>
                </a:solidFill>
              </a:rPr>
              <a:t>t</a:t>
            </a:r>
            <a:endParaRPr lang="cs-CZ" sz="2000" i="1" dirty="0">
              <a:solidFill>
                <a:schemeClr val="tx2"/>
              </a:solidFill>
            </a:endParaRPr>
          </a:p>
        </p:txBody>
      </p:sp>
      <p:cxnSp>
        <p:nvCxnSpPr>
          <p:cNvPr id="20" name="Přímá spojovací čára 19"/>
          <p:cNvCxnSpPr/>
          <p:nvPr/>
        </p:nvCxnSpPr>
        <p:spPr>
          <a:xfrm rot="5400000">
            <a:off x="4286214" y="4285462"/>
            <a:ext cx="3286148" cy="1588"/>
          </a:xfrm>
          <a:prstGeom prst="line">
            <a:avLst/>
          </a:prstGeom>
          <a:ln w="2222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9" name="Picture 5" descr="C:\Documents and Settings\Jery\Local Settings\Temporary Internet Files\Content.IE5\1NRJTLSE\MC90044173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11566" y="3286124"/>
            <a:ext cx="642974" cy="642974"/>
          </a:xfrm>
          <a:prstGeom prst="rect">
            <a:avLst/>
          </a:prstGeom>
          <a:noFill/>
        </p:spPr>
      </p:pic>
      <p:cxnSp>
        <p:nvCxnSpPr>
          <p:cNvPr id="26" name="Přímá spojovací čára 25"/>
          <p:cNvCxnSpPr/>
          <p:nvPr/>
        </p:nvCxnSpPr>
        <p:spPr>
          <a:xfrm rot="5400000">
            <a:off x="5858678" y="4356900"/>
            <a:ext cx="142876" cy="1588"/>
          </a:xfrm>
          <a:prstGeom prst="line">
            <a:avLst/>
          </a:prstGeom>
          <a:ln w="2222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ovéPole 28"/>
          <p:cNvSpPr txBox="1"/>
          <p:nvPr/>
        </p:nvSpPr>
        <p:spPr>
          <a:xfrm>
            <a:off x="3857620" y="4357694"/>
            <a:ext cx="40427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>
                <a:solidFill>
                  <a:schemeClr val="tx2"/>
                </a:solidFill>
              </a:rPr>
              <a:t>M</a:t>
            </a:r>
            <a:endParaRPr lang="cs-CZ" sz="2000" dirty="0">
              <a:solidFill>
                <a:schemeClr val="tx2"/>
              </a:solidFill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6000760" y="4357694"/>
            <a:ext cx="3497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>
                <a:solidFill>
                  <a:schemeClr val="tx2"/>
                </a:solidFill>
              </a:rPr>
              <a:t>N</a:t>
            </a:r>
            <a:endParaRPr lang="cs-CZ" sz="2000" dirty="0">
              <a:solidFill>
                <a:schemeClr val="tx2"/>
              </a:solidFill>
            </a:endParaRPr>
          </a:p>
        </p:txBody>
      </p:sp>
      <p:pic>
        <p:nvPicPr>
          <p:cNvPr id="28" name="Picture 2" descr="C:\Documents and Settings\Jery\Local Settings\Temporary Internet Files\Content.IE5\0JHFYQRD\MC900199355[1].wm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1750068" cy="1143008"/>
          </a:xfrm>
          <a:prstGeom prst="rect">
            <a:avLst/>
          </a:prstGeom>
          <a:noFill/>
        </p:spPr>
      </p:pic>
      <p:sp>
        <p:nvSpPr>
          <p:cNvPr id="31" name="Obdélník 30"/>
          <p:cNvSpPr/>
          <p:nvPr/>
        </p:nvSpPr>
        <p:spPr>
          <a:xfrm>
            <a:off x="1928794" y="142852"/>
            <a:ext cx="707236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 smtClean="0"/>
              <a:t>Narýsuj přímku </a:t>
            </a:r>
            <a:r>
              <a:rPr lang="cs-CZ" sz="2400" i="1" dirty="0" err="1" smtClean="0">
                <a:solidFill>
                  <a:srgbClr val="7030A0"/>
                </a:solidFill>
              </a:rPr>
              <a:t>t</a:t>
            </a:r>
            <a:r>
              <a:rPr lang="cs-CZ" sz="2400" dirty="0" smtClean="0"/>
              <a:t>. Na ní vyznač dva různé body </a:t>
            </a:r>
            <a:r>
              <a:rPr lang="cs-CZ" sz="2400" b="1" dirty="0" smtClean="0">
                <a:solidFill>
                  <a:srgbClr val="7030A0"/>
                </a:solidFill>
              </a:rPr>
              <a:t>M</a:t>
            </a:r>
            <a:r>
              <a:rPr lang="cs-CZ" sz="2400" dirty="0" smtClean="0"/>
              <a:t> a </a:t>
            </a:r>
            <a:r>
              <a:rPr lang="cs-CZ" sz="2400" b="1" dirty="0" smtClean="0">
                <a:solidFill>
                  <a:srgbClr val="7030A0"/>
                </a:solidFill>
              </a:rPr>
              <a:t>N</a:t>
            </a:r>
            <a:r>
              <a:rPr lang="cs-CZ" sz="2400" dirty="0" smtClean="0"/>
              <a:t>. Narýsuj přímku</a:t>
            </a:r>
            <a:r>
              <a:rPr lang="cs-CZ" sz="2400" i="1" dirty="0" smtClean="0">
                <a:solidFill>
                  <a:srgbClr val="7030A0"/>
                </a:solidFill>
              </a:rPr>
              <a:t> m</a:t>
            </a:r>
            <a:r>
              <a:rPr lang="cs-CZ" sz="2400" dirty="0" smtClean="0"/>
              <a:t>, která prochází bodem </a:t>
            </a:r>
            <a:r>
              <a:rPr lang="cs-CZ" sz="2400" b="1" dirty="0" smtClean="0">
                <a:solidFill>
                  <a:srgbClr val="7030A0"/>
                </a:solidFill>
              </a:rPr>
              <a:t>M </a:t>
            </a:r>
            <a:r>
              <a:rPr lang="cs-CZ" sz="2400" dirty="0" smtClean="0"/>
              <a:t>a je kolmá k přímce </a:t>
            </a:r>
            <a:r>
              <a:rPr lang="cs-CZ" sz="2400" i="1" dirty="0" err="1" smtClean="0">
                <a:solidFill>
                  <a:srgbClr val="7030A0"/>
                </a:solidFill>
              </a:rPr>
              <a:t>t</a:t>
            </a:r>
            <a:r>
              <a:rPr lang="cs-CZ" sz="2400" dirty="0" smtClean="0"/>
              <a:t>. Narýsuj přímku </a:t>
            </a:r>
            <a:r>
              <a:rPr lang="cs-CZ" sz="2400" i="1" dirty="0" smtClean="0">
                <a:solidFill>
                  <a:srgbClr val="7030A0"/>
                </a:solidFill>
              </a:rPr>
              <a:t>n</a:t>
            </a:r>
            <a:r>
              <a:rPr lang="cs-CZ" sz="2400" dirty="0" smtClean="0"/>
              <a:t>, která prochází bodem </a:t>
            </a:r>
            <a:r>
              <a:rPr lang="cs-CZ" sz="2400" b="1" dirty="0" smtClean="0">
                <a:solidFill>
                  <a:srgbClr val="7030A0"/>
                </a:solidFill>
              </a:rPr>
              <a:t>N</a:t>
            </a:r>
            <a:r>
              <a:rPr lang="cs-CZ" sz="2400" dirty="0" smtClean="0"/>
              <a:t> a je kolmá k přímce</a:t>
            </a:r>
            <a:r>
              <a:rPr lang="cs-CZ" sz="2400" i="1" dirty="0" smtClean="0">
                <a:solidFill>
                  <a:srgbClr val="7030A0"/>
                </a:solidFill>
              </a:rPr>
              <a:t> </a:t>
            </a:r>
            <a:r>
              <a:rPr lang="cs-CZ" sz="2400" i="1" dirty="0" err="1" smtClean="0">
                <a:solidFill>
                  <a:srgbClr val="7030A0"/>
                </a:solidFill>
              </a:rPr>
              <a:t>t</a:t>
            </a:r>
            <a:r>
              <a:rPr lang="cs-CZ" sz="2400" dirty="0" smtClean="0"/>
              <a:t>.</a:t>
            </a:r>
          </a:p>
        </p:txBody>
      </p:sp>
      <p:sp>
        <p:nvSpPr>
          <p:cNvPr id="32" name="Obdélník 31"/>
          <p:cNvSpPr/>
          <p:nvPr/>
        </p:nvSpPr>
        <p:spPr>
          <a:xfrm>
            <a:off x="0" y="1928802"/>
            <a:ext cx="193347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KONTROLA:</a:t>
            </a:r>
            <a:endParaRPr lang="cs-CZ" sz="2800" b="1" dirty="0">
              <a:solidFill>
                <a:srgbClr val="FF0000"/>
              </a:solidFill>
            </a:endParaRPr>
          </a:p>
        </p:txBody>
      </p:sp>
      <p:cxnSp>
        <p:nvCxnSpPr>
          <p:cNvPr id="41" name="Přímá spojovací čára 40"/>
          <p:cNvCxnSpPr/>
          <p:nvPr/>
        </p:nvCxnSpPr>
        <p:spPr>
          <a:xfrm rot="5400000">
            <a:off x="3786976" y="4356900"/>
            <a:ext cx="142876" cy="1588"/>
          </a:xfrm>
          <a:prstGeom prst="line">
            <a:avLst/>
          </a:prstGeom>
          <a:ln w="2222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Přímá spojovací čára 41"/>
          <p:cNvCxnSpPr/>
          <p:nvPr/>
        </p:nvCxnSpPr>
        <p:spPr>
          <a:xfrm rot="5400000">
            <a:off x="2215340" y="4214024"/>
            <a:ext cx="3286148" cy="1588"/>
          </a:xfrm>
          <a:prstGeom prst="line">
            <a:avLst/>
          </a:prstGeom>
          <a:ln w="2222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Obdélník 42"/>
          <p:cNvSpPr/>
          <p:nvPr/>
        </p:nvSpPr>
        <p:spPr>
          <a:xfrm>
            <a:off x="3857620" y="2428868"/>
            <a:ext cx="38824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000" i="1" dirty="0" smtClean="0">
                <a:solidFill>
                  <a:schemeClr val="tx2"/>
                </a:solidFill>
              </a:rPr>
              <a:t>m</a:t>
            </a:r>
            <a:endParaRPr lang="cs-CZ" sz="2000" i="1" dirty="0">
              <a:solidFill>
                <a:schemeClr val="tx2"/>
              </a:solidFill>
            </a:endParaRPr>
          </a:p>
        </p:txBody>
      </p:sp>
      <p:pic>
        <p:nvPicPr>
          <p:cNvPr id="44" name="Picture 5" descr="C:\Documents and Settings\Jery\Local Settings\Temporary Internet Files\Content.IE5\1NRJTLSE\MC900441732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839864" y="3500438"/>
            <a:ext cx="714380" cy="714380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0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4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8" grpId="0"/>
      <p:bldP spid="29" grpId="0"/>
      <p:bldP spid="30" grpId="0"/>
      <p:bldP spid="31" grpId="0"/>
      <p:bldP spid="32" grpId="0"/>
      <p:bldP spid="4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 descr="http://www.lumanator.cz/public/products/max/C1120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7178481">
            <a:off x="3117743" y="1466842"/>
            <a:ext cx="2584597" cy="2225265"/>
          </a:xfrm>
          <a:prstGeom prst="rect">
            <a:avLst/>
          </a:prstGeom>
          <a:noFill/>
        </p:spPr>
      </p:pic>
      <p:sp>
        <p:nvSpPr>
          <p:cNvPr id="2" name="TextovéPole 1"/>
          <p:cNvSpPr txBox="1"/>
          <p:nvPr/>
        </p:nvSpPr>
        <p:spPr>
          <a:xfrm>
            <a:off x="214282" y="357166"/>
            <a:ext cx="864399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rgbClr val="7030A0"/>
                </a:solidFill>
              </a:rPr>
              <a:t>RÝSOVÁNÍ  KOLMIC, KTERÉ PROCHÁZEJÍ DANÝM BODEM</a:t>
            </a:r>
            <a:endParaRPr lang="cs-CZ" sz="4000" b="1" dirty="0">
              <a:solidFill>
                <a:srgbClr val="7030A0"/>
              </a:solidFill>
            </a:endParaRPr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3071802" y="2714620"/>
            <a:ext cx="2857520" cy="1588"/>
          </a:xfrm>
          <a:prstGeom prst="line">
            <a:avLst/>
          </a:prstGeom>
          <a:ln w="222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ovéPole 15"/>
          <p:cNvSpPr txBox="1"/>
          <p:nvPr/>
        </p:nvSpPr>
        <p:spPr>
          <a:xfrm>
            <a:off x="4857752" y="1000108"/>
            <a:ext cx="27283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i="1" dirty="0" smtClean="0">
                <a:solidFill>
                  <a:schemeClr val="tx2"/>
                </a:solidFill>
              </a:rPr>
              <a:t>r</a:t>
            </a:r>
            <a:endParaRPr lang="cs-CZ" sz="2000" i="1" dirty="0">
              <a:solidFill>
                <a:schemeClr val="tx2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5643570" y="2643182"/>
            <a:ext cx="31611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i="1" dirty="0" smtClean="0">
                <a:solidFill>
                  <a:schemeClr val="tx2"/>
                </a:solidFill>
              </a:rPr>
              <a:t>p</a:t>
            </a:r>
            <a:endParaRPr lang="cs-CZ" sz="2000" i="1" dirty="0">
              <a:solidFill>
                <a:schemeClr val="tx2"/>
              </a:solidFill>
            </a:endParaRPr>
          </a:p>
        </p:txBody>
      </p:sp>
      <p:cxnSp>
        <p:nvCxnSpPr>
          <p:cNvPr id="20" name="Přímá spojovací čára 19"/>
          <p:cNvCxnSpPr/>
          <p:nvPr/>
        </p:nvCxnSpPr>
        <p:spPr>
          <a:xfrm rot="5400000">
            <a:off x="3215472" y="2713826"/>
            <a:ext cx="3286148" cy="1588"/>
          </a:xfrm>
          <a:prstGeom prst="line">
            <a:avLst/>
          </a:prstGeom>
          <a:ln w="2222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ovéPole 21"/>
          <p:cNvSpPr txBox="1"/>
          <p:nvPr/>
        </p:nvSpPr>
        <p:spPr>
          <a:xfrm>
            <a:off x="0" y="4357694"/>
            <a:ext cx="293330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/>
            <a:r>
              <a:rPr lang="cs-CZ" sz="2400" dirty="0" smtClean="0"/>
              <a:t>Narýsujeme přímku </a:t>
            </a:r>
            <a:r>
              <a:rPr lang="cs-CZ" sz="2400" i="1" dirty="0" smtClean="0">
                <a:solidFill>
                  <a:schemeClr val="tx2"/>
                </a:solidFill>
              </a:rPr>
              <a:t>p </a:t>
            </a:r>
          </a:p>
          <a:p>
            <a:pPr marL="457200" indent="-457200"/>
            <a:r>
              <a:rPr lang="cs-CZ" sz="2400" dirty="0" smtClean="0"/>
              <a:t>a bod</a:t>
            </a:r>
            <a:r>
              <a:rPr lang="cs-CZ" sz="2400" b="1" dirty="0" smtClean="0">
                <a:solidFill>
                  <a:schemeClr val="accent1"/>
                </a:solidFill>
              </a:rPr>
              <a:t> A</a:t>
            </a:r>
            <a:r>
              <a:rPr lang="cs-CZ" sz="2400" dirty="0" smtClean="0"/>
              <a:t>, který na ní</a:t>
            </a:r>
          </a:p>
          <a:p>
            <a:pPr marL="457200" indent="-457200"/>
            <a:r>
              <a:rPr lang="cs-CZ" sz="2400" dirty="0" smtClean="0">
                <a:solidFill>
                  <a:srgbClr val="00B050"/>
                </a:solidFill>
              </a:rPr>
              <a:t>neleží</a:t>
            </a:r>
            <a:r>
              <a:rPr lang="cs-CZ" sz="2400" dirty="0" smtClean="0"/>
              <a:t>.</a:t>
            </a:r>
          </a:p>
        </p:txBody>
      </p:sp>
      <p:sp>
        <p:nvSpPr>
          <p:cNvPr id="23" name="TextovéPole 22"/>
          <p:cNvSpPr txBox="1"/>
          <p:nvPr/>
        </p:nvSpPr>
        <p:spPr>
          <a:xfrm>
            <a:off x="2857488" y="4357694"/>
            <a:ext cx="3341749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/>
            <a:r>
              <a:rPr lang="cs-CZ" sz="2400" dirty="0" smtClean="0"/>
              <a:t>Trojúhelník umístíme tak,</a:t>
            </a:r>
          </a:p>
          <a:p>
            <a:pPr marL="457200" indent="-457200"/>
            <a:r>
              <a:rPr lang="cs-CZ" sz="2400" dirty="0" smtClean="0"/>
              <a:t>aby se </a:t>
            </a:r>
            <a:r>
              <a:rPr lang="cs-CZ" sz="2400" dirty="0" smtClean="0">
                <a:solidFill>
                  <a:srgbClr val="00B050"/>
                </a:solidFill>
              </a:rPr>
              <a:t>ryska kryla </a:t>
            </a:r>
          </a:p>
          <a:p>
            <a:pPr marL="457200" indent="-457200"/>
            <a:r>
              <a:rPr lang="cs-CZ" sz="2400" dirty="0" smtClean="0">
                <a:solidFill>
                  <a:srgbClr val="00B050"/>
                </a:solidFill>
              </a:rPr>
              <a:t>s přímkou </a:t>
            </a:r>
            <a:r>
              <a:rPr lang="cs-CZ" sz="2400" i="1" dirty="0" smtClean="0">
                <a:solidFill>
                  <a:schemeClr val="accent1"/>
                </a:solidFill>
              </a:rPr>
              <a:t>p</a:t>
            </a:r>
            <a:r>
              <a:rPr lang="cs-CZ" sz="2400" dirty="0" smtClean="0"/>
              <a:t> a </a:t>
            </a:r>
            <a:r>
              <a:rPr lang="cs-CZ" sz="2400" dirty="0" smtClean="0">
                <a:solidFill>
                  <a:srgbClr val="00B050"/>
                </a:solidFill>
              </a:rPr>
              <a:t>nejdelší </a:t>
            </a:r>
          </a:p>
          <a:p>
            <a:pPr marL="457200" indent="-457200"/>
            <a:r>
              <a:rPr lang="cs-CZ" sz="2400" dirty="0" smtClean="0">
                <a:solidFill>
                  <a:srgbClr val="00B050"/>
                </a:solidFill>
              </a:rPr>
              <a:t>strana trojúhelníku </a:t>
            </a:r>
          </a:p>
          <a:p>
            <a:pPr marL="457200" indent="-457200"/>
            <a:r>
              <a:rPr lang="cs-CZ" sz="2400" dirty="0" smtClean="0">
                <a:solidFill>
                  <a:srgbClr val="00B050"/>
                </a:solidFill>
              </a:rPr>
              <a:t>procházela bodem </a:t>
            </a:r>
            <a:r>
              <a:rPr lang="cs-CZ" sz="2400" b="1" dirty="0" smtClean="0">
                <a:solidFill>
                  <a:schemeClr val="accent1"/>
                </a:solidFill>
              </a:rPr>
              <a:t>A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6286512" y="4500570"/>
            <a:ext cx="2753511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/>
            <a:r>
              <a:rPr lang="cs-CZ" sz="2400" dirty="0" smtClean="0"/>
              <a:t>Podle </a:t>
            </a:r>
            <a:r>
              <a:rPr lang="cs-CZ" sz="2400" dirty="0" smtClean="0">
                <a:solidFill>
                  <a:srgbClr val="00B050"/>
                </a:solidFill>
              </a:rPr>
              <a:t>nejdelší strany</a:t>
            </a:r>
          </a:p>
          <a:p>
            <a:pPr marL="457200" indent="-457200"/>
            <a:r>
              <a:rPr lang="cs-CZ" sz="2400" dirty="0" smtClean="0"/>
              <a:t>trojúhelníku narýsu-</a:t>
            </a:r>
          </a:p>
          <a:p>
            <a:pPr marL="457200" indent="-457200"/>
            <a:r>
              <a:rPr lang="cs-CZ" sz="2400" dirty="0" smtClean="0"/>
              <a:t>jeme přímku </a:t>
            </a:r>
            <a:r>
              <a:rPr lang="cs-CZ" sz="2400" i="1" dirty="0" smtClean="0">
                <a:solidFill>
                  <a:schemeClr val="tx2"/>
                </a:solidFill>
              </a:rPr>
              <a:t>r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pic>
        <p:nvPicPr>
          <p:cNvPr id="1029" name="Picture 5" descr="C:\Documents and Settings\Jery\Local Settings\Temporary Internet Files\Content.IE5\1NRJTLSE\MC90044173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31119" y="1837539"/>
            <a:ext cx="687331" cy="687331"/>
          </a:xfrm>
          <a:prstGeom prst="rect">
            <a:avLst/>
          </a:prstGeom>
          <a:noFill/>
        </p:spPr>
      </p:pic>
      <p:cxnSp>
        <p:nvCxnSpPr>
          <p:cNvPr id="25" name="Přímá spojovací čára 24"/>
          <p:cNvCxnSpPr/>
          <p:nvPr/>
        </p:nvCxnSpPr>
        <p:spPr>
          <a:xfrm rot="5400000">
            <a:off x="4787108" y="1713694"/>
            <a:ext cx="142876" cy="1588"/>
          </a:xfrm>
          <a:prstGeom prst="line">
            <a:avLst/>
          </a:prstGeom>
          <a:ln w="2222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ovéPole 28"/>
          <p:cNvSpPr txBox="1"/>
          <p:nvPr/>
        </p:nvSpPr>
        <p:spPr>
          <a:xfrm>
            <a:off x="4929190" y="1500174"/>
            <a:ext cx="33374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>
                <a:solidFill>
                  <a:schemeClr val="tx2"/>
                </a:solidFill>
              </a:rPr>
              <a:t>A</a:t>
            </a:r>
            <a:endParaRPr lang="cs-CZ" sz="2000" dirty="0">
              <a:solidFill>
                <a:schemeClr val="tx2"/>
              </a:solidFill>
            </a:endParaRPr>
          </a:p>
        </p:txBody>
      </p:sp>
      <p:cxnSp>
        <p:nvCxnSpPr>
          <p:cNvPr id="35" name="Přímá spojovací čára 34"/>
          <p:cNvCxnSpPr/>
          <p:nvPr/>
        </p:nvCxnSpPr>
        <p:spPr>
          <a:xfrm>
            <a:off x="4786314" y="1714488"/>
            <a:ext cx="142876" cy="1588"/>
          </a:xfrm>
          <a:prstGeom prst="line">
            <a:avLst/>
          </a:prstGeom>
          <a:ln w="2222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6" grpId="0"/>
      <p:bldP spid="17" grpId="0"/>
      <p:bldP spid="22" grpId="0"/>
      <p:bldP spid="23" grpId="0"/>
      <p:bldP spid="24" grpId="0"/>
      <p:bldP spid="2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 descr="http://www.lumanator.cz/public/products/max/C1120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7178481">
            <a:off x="3123125" y="3110331"/>
            <a:ext cx="2584597" cy="2225265"/>
          </a:xfrm>
          <a:prstGeom prst="rect">
            <a:avLst/>
          </a:prstGeom>
          <a:noFill/>
        </p:spPr>
      </p:pic>
      <p:cxnSp>
        <p:nvCxnSpPr>
          <p:cNvPr id="11" name="Přímá spojovací čára 10"/>
          <p:cNvCxnSpPr/>
          <p:nvPr/>
        </p:nvCxnSpPr>
        <p:spPr>
          <a:xfrm>
            <a:off x="3143240" y="4357694"/>
            <a:ext cx="2857520" cy="1588"/>
          </a:xfrm>
          <a:prstGeom prst="line">
            <a:avLst/>
          </a:prstGeom>
          <a:ln w="222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ovéPole 15"/>
          <p:cNvSpPr txBox="1"/>
          <p:nvPr/>
        </p:nvSpPr>
        <p:spPr>
          <a:xfrm>
            <a:off x="4857752" y="2500306"/>
            <a:ext cx="29848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i="1" dirty="0" smtClean="0">
                <a:solidFill>
                  <a:schemeClr val="tx2"/>
                </a:solidFill>
              </a:rPr>
              <a:t>v</a:t>
            </a:r>
            <a:endParaRPr lang="cs-CZ" sz="2000" i="1" dirty="0">
              <a:solidFill>
                <a:schemeClr val="tx2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5643570" y="4286256"/>
            <a:ext cx="31611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i="1" dirty="0" smtClean="0">
                <a:solidFill>
                  <a:schemeClr val="tx2"/>
                </a:solidFill>
              </a:rPr>
              <a:t>u</a:t>
            </a:r>
            <a:endParaRPr lang="cs-CZ" sz="2000" i="1" dirty="0">
              <a:solidFill>
                <a:schemeClr val="tx2"/>
              </a:solidFill>
            </a:endParaRPr>
          </a:p>
        </p:txBody>
      </p:sp>
      <p:cxnSp>
        <p:nvCxnSpPr>
          <p:cNvPr id="20" name="Přímá spojovací čára 19"/>
          <p:cNvCxnSpPr/>
          <p:nvPr/>
        </p:nvCxnSpPr>
        <p:spPr>
          <a:xfrm rot="5400000">
            <a:off x="3215472" y="4071148"/>
            <a:ext cx="3286148" cy="1588"/>
          </a:xfrm>
          <a:prstGeom prst="line">
            <a:avLst/>
          </a:prstGeom>
          <a:ln w="2222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9" name="Picture 5" descr="C:\Documents and Settings\Jery\Local Settings\Temporary Internet Files\Content.IE5\1NRJTLSE\MC90044173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22655" y="4767739"/>
            <a:ext cx="767234" cy="767234"/>
          </a:xfrm>
          <a:prstGeom prst="rect">
            <a:avLst/>
          </a:prstGeom>
          <a:noFill/>
        </p:spPr>
      </p:pic>
      <p:cxnSp>
        <p:nvCxnSpPr>
          <p:cNvPr id="25" name="Přímá spojovací čára 24"/>
          <p:cNvCxnSpPr/>
          <p:nvPr/>
        </p:nvCxnSpPr>
        <p:spPr>
          <a:xfrm rot="5400000">
            <a:off x="4787108" y="3428206"/>
            <a:ext cx="142876" cy="1588"/>
          </a:xfrm>
          <a:prstGeom prst="line">
            <a:avLst/>
          </a:prstGeom>
          <a:ln w="2222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ovéPole 28"/>
          <p:cNvSpPr txBox="1"/>
          <p:nvPr/>
        </p:nvSpPr>
        <p:spPr>
          <a:xfrm>
            <a:off x="4857752" y="3286124"/>
            <a:ext cx="32412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>
                <a:solidFill>
                  <a:schemeClr val="tx2"/>
                </a:solidFill>
              </a:rPr>
              <a:t>R</a:t>
            </a:r>
            <a:endParaRPr lang="cs-CZ" sz="2000" dirty="0">
              <a:solidFill>
                <a:schemeClr val="tx2"/>
              </a:solidFill>
            </a:endParaRPr>
          </a:p>
        </p:txBody>
      </p:sp>
      <p:cxnSp>
        <p:nvCxnSpPr>
          <p:cNvPr id="35" name="Přímá spojovací čára 34"/>
          <p:cNvCxnSpPr/>
          <p:nvPr/>
        </p:nvCxnSpPr>
        <p:spPr>
          <a:xfrm>
            <a:off x="4786314" y="3429000"/>
            <a:ext cx="142876" cy="1588"/>
          </a:xfrm>
          <a:prstGeom prst="line">
            <a:avLst/>
          </a:prstGeom>
          <a:ln w="2222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8" name="Picture 2" descr="C:\Documents and Settings\Jery\Local Settings\Temporary Internet Files\Content.IE5\0JHFYQRD\MC900199355[1].wm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1750068" cy="1143008"/>
          </a:xfrm>
          <a:prstGeom prst="rect">
            <a:avLst/>
          </a:prstGeom>
          <a:noFill/>
        </p:spPr>
      </p:pic>
      <p:sp>
        <p:nvSpPr>
          <p:cNvPr id="31" name="Obdélník 30"/>
          <p:cNvSpPr/>
          <p:nvPr/>
        </p:nvSpPr>
        <p:spPr>
          <a:xfrm>
            <a:off x="1928794" y="142852"/>
            <a:ext cx="685804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 smtClean="0"/>
              <a:t>Narýsuj přímku </a:t>
            </a:r>
            <a:r>
              <a:rPr lang="cs-CZ" sz="2400" i="1" dirty="0" smtClean="0">
                <a:solidFill>
                  <a:srgbClr val="7030A0"/>
                </a:solidFill>
              </a:rPr>
              <a:t>u</a:t>
            </a:r>
            <a:r>
              <a:rPr lang="cs-CZ" sz="2400" dirty="0" smtClean="0"/>
              <a:t> a bod </a:t>
            </a:r>
            <a:r>
              <a:rPr lang="cs-CZ" sz="2400" b="1" dirty="0" smtClean="0">
                <a:solidFill>
                  <a:srgbClr val="7030A0"/>
                </a:solidFill>
              </a:rPr>
              <a:t>R</a:t>
            </a:r>
            <a:r>
              <a:rPr lang="cs-CZ" sz="2400" dirty="0" smtClean="0"/>
              <a:t>, který na přímce </a:t>
            </a:r>
            <a:r>
              <a:rPr lang="cs-CZ" sz="2400" i="1" dirty="0" smtClean="0">
                <a:solidFill>
                  <a:srgbClr val="7030A0"/>
                </a:solidFill>
              </a:rPr>
              <a:t>u</a:t>
            </a:r>
            <a:r>
              <a:rPr lang="cs-CZ" sz="2400" dirty="0" smtClean="0"/>
              <a:t> neleží. </a:t>
            </a:r>
          </a:p>
          <a:p>
            <a:r>
              <a:rPr lang="cs-CZ" sz="2400" dirty="0" smtClean="0"/>
              <a:t>Sestroj přímku </a:t>
            </a:r>
            <a:r>
              <a:rPr lang="cs-CZ" sz="2400" i="1" dirty="0" smtClean="0">
                <a:solidFill>
                  <a:srgbClr val="7030A0"/>
                </a:solidFill>
              </a:rPr>
              <a:t>v</a:t>
            </a:r>
            <a:r>
              <a:rPr lang="cs-CZ" sz="2400" dirty="0" smtClean="0"/>
              <a:t>, která prochází bodem </a:t>
            </a:r>
            <a:r>
              <a:rPr lang="cs-CZ" sz="2400" b="1" dirty="0" smtClean="0">
                <a:solidFill>
                  <a:srgbClr val="7030A0"/>
                </a:solidFill>
              </a:rPr>
              <a:t>R </a:t>
            </a:r>
            <a:r>
              <a:rPr lang="cs-CZ" sz="2400" dirty="0" smtClean="0"/>
              <a:t>a je kolmá </a:t>
            </a:r>
          </a:p>
          <a:p>
            <a:r>
              <a:rPr lang="cs-CZ" sz="2400" dirty="0" smtClean="0"/>
              <a:t>k přímce </a:t>
            </a:r>
            <a:r>
              <a:rPr lang="cs-CZ" sz="2400" i="1" dirty="0" smtClean="0">
                <a:solidFill>
                  <a:srgbClr val="7030A0"/>
                </a:solidFill>
              </a:rPr>
              <a:t>u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sp>
        <p:nvSpPr>
          <p:cNvPr id="33" name="Obdélník 32"/>
          <p:cNvSpPr/>
          <p:nvPr/>
        </p:nvSpPr>
        <p:spPr>
          <a:xfrm>
            <a:off x="357158" y="1643050"/>
            <a:ext cx="193347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KONTROLA:</a:t>
            </a:r>
            <a:endParaRPr lang="cs-CZ" sz="2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29" grpId="0"/>
      <p:bldP spid="31" grpId="0"/>
      <p:bldP spid="3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" name="Picture 2" descr="http://www.lumanator.cz/public/products/max/C1120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7165868">
            <a:off x="3915402" y="2956366"/>
            <a:ext cx="2898413" cy="2495451"/>
          </a:xfrm>
          <a:prstGeom prst="rect">
            <a:avLst/>
          </a:prstGeom>
          <a:noFill/>
        </p:spPr>
      </p:pic>
      <p:pic>
        <p:nvPicPr>
          <p:cNvPr id="14" name="Picture 2" descr="http://www.lumanator.cz/public/products/max/C11200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7178481">
            <a:off x="1477567" y="3109917"/>
            <a:ext cx="2584597" cy="2225265"/>
          </a:xfrm>
          <a:prstGeom prst="rect">
            <a:avLst/>
          </a:prstGeom>
          <a:noFill/>
        </p:spPr>
      </p:pic>
      <p:cxnSp>
        <p:nvCxnSpPr>
          <p:cNvPr id="12" name="Přímá spojovací čára 11"/>
          <p:cNvCxnSpPr/>
          <p:nvPr/>
        </p:nvCxnSpPr>
        <p:spPr>
          <a:xfrm>
            <a:off x="1428728" y="4357694"/>
            <a:ext cx="5357818" cy="1588"/>
          </a:xfrm>
          <a:prstGeom prst="line">
            <a:avLst/>
          </a:prstGeom>
          <a:ln w="222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ovéPole 15"/>
          <p:cNvSpPr txBox="1"/>
          <p:nvPr/>
        </p:nvSpPr>
        <p:spPr>
          <a:xfrm>
            <a:off x="5857884" y="2428868"/>
            <a:ext cx="31611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i="1" dirty="0" smtClean="0">
                <a:solidFill>
                  <a:schemeClr val="tx2"/>
                </a:solidFill>
              </a:rPr>
              <a:t>d</a:t>
            </a:r>
            <a:endParaRPr lang="cs-CZ" sz="2000" i="1" dirty="0">
              <a:solidFill>
                <a:schemeClr val="tx2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6500826" y="4286256"/>
            <a:ext cx="31611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i="1" dirty="0" smtClean="0">
                <a:solidFill>
                  <a:schemeClr val="tx2"/>
                </a:solidFill>
              </a:rPr>
              <a:t>a</a:t>
            </a:r>
            <a:endParaRPr lang="cs-CZ" sz="2000" i="1" dirty="0">
              <a:solidFill>
                <a:schemeClr val="tx2"/>
              </a:solidFill>
            </a:endParaRPr>
          </a:p>
        </p:txBody>
      </p:sp>
      <p:cxnSp>
        <p:nvCxnSpPr>
          <p:cNvPr id="20" name="Přímá spojovací čára 19"/>
          <p:cNvCxnSpPr/>
          <p:nvPr/>
        </p:nvCxnSpPr>
        <p:spPr>
          <a:xfrm rot="5400000">
            <a:off x="4072728" y="4428338"/>
            <a:ext cx="3571900" cy="1588"/>
          </a:xfrm>
          <a:prstGeom prst="line">
            <a:avLst/>
          </a:prstGeom>
          <a:ln w="2222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9" name="Picture 5" descr="C:\Documents and Settings\Jery\Local Settings\Temporary Internet Files\Content.IE5\1NRJTLSE\MC900441732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21958" y="4714884"/>
            <a:ext cx="785818" cy="785818"/>
          </a:xfrm>
          <a:prstGeom prst="rect">
            <a:avLst/>
          </a:prstGeom>
          <a:noFill/>
        </p:spPr>
      </p:pic>
      <p:cxnSp>
        <p:nvCxnSpPr>
          <p:cNvPr id="26" name="Přímá spojovací čára 25"/>
          <p:cNvCxnSpPr/>
          <p:nvPr/>
        </p:nvCxnSpPr>
        <p:spPr>
          <a:xfrm rot="5400000">
            <a:off x="5787240" y="3856834"/>
            <a:ext cx="142876" cy="1588"/>
          </a:xfrm>
          <a:prstGeom prst="line">
            <a:avLst/>
          </a:prstGeom>
          <a:ln w="2222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ovéPole 28"/>
          <p:cNvSpPr txBox="1"/>
          <p:nvPr/>
        </p:nvSpPr>
        <p:spPr>
          <a:xfrm>
            <a:off x="3214678" y="3286124"/>
            <a:ext cx="33374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>
                <a:solidFill>
                  <a:schemeClr val="tx2"/>
                </a:solidFill>
              </a:rPr>
              <a:t>A</a:t>
            </a:r>
            <a:endParaRPr lang="cs-CZ" sz="2000" dirty="0">
              <a:solidFill>
                <a:schemeClr val="tx2"/>
              </a:solidFill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5857884" y="3714752"/>
            <a:ext cx="32412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>
                <a:solidFill>
                  <a:schemeClr val="tx2"/>
                </a:solidFill>
              </a:rPr>
              <a:t>B</a:t>
            </a:r>
            <a:endParaRPr lang="cs-CZ" sz="2000" dirty="0">
              <a:solidFill>
                <a:schemeClr val="tx2"/>
              </a:solidFill>
            </a:endParaRPr>
          </a:p>
        </p:txBody>
      </p:sp>
      <p:cxnSp>
        <p:nvCxnSpPr>
          <p:cNvPr id="36" name="Přímá spojovací čára 35"/>
          <p:cNvCxnSpPr/>
          <p:nvPr/>
        </p:nvCxnSpPr>
        <p:spPr>
          <a:xfrm>
            <a:off x="5786446" y="3857628"/>
            <a:ext cx="142876" cy="1588"/>
          </a:xfrm>
          <a:prstGeom prst="line">
            <a:avLst/>
          </a:prstGeom>
          <a:ln w="2222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8" name="Picture 2" descr="C:\Documents and Settings\Jery\Local Settings\Temporary Internet Files\Content.IE5\0JHFYQRD\MC900199355[1].wm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1750068" cy="1143008"/>
          </a:xfrm>
          <a:prstGeom prst="rect">
            <a:avLst/>
          </a:prstGeom>
          <a:noFill/>
        </p:spPr>
      </p:pic>
      <p:sp>
        <p:nvSpPr>
          <p:cNvPr id="31" name="Obdélník 30"/>
          <p:cNvSpPr/>
          <p:nvPr/>
        </p:nvSpPr>
        <p:spPr>
          <a:xfrm>
            <a:off x="1928794" y="142852"/>
            <a:ext cx="707236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 smtClean="0"/>
              <a:t>Narýsuj libovolnou přímku </a:t>
            </a:r>
            <a:r>
              <a:rPr lang="cs-CZ" sz="2400" i="1" dirty="0" smtClean="0">
                <a:solidFill>
                  <a:schemeClr val="tx2"/>
                </a:solidFill>
              </a:rPr>
              <a:t>a</a:t>
            </a:r>
            <a:r>
              <a:rPr lang="cs-CZ" sz="2400" dirty="0" smtClean="0"/>
              <a:t>. Vyznač body </a:t>
            </a:r>
            <a:r>
              <a:rPr lang="cs-CZ" sz="2400" b="1" dirty="0" smtClean="0">
                <a:solidFill>
                  <a:schemeClr val="tx2"/>
                </a:solidFill>
              </a:rPr>
              <a:t>A, B</a:t>
            </a:r>
            <a:r>
              <a:rPr lang="cs-CZ" sz="2400" dirty="0" smtClean="0"/>
              <a:t>, které</a:t>
            </a:r>
          </a:p>
          <a:p>
            <a:r>
              <a:rPr lang="cs-CZ" sz="2400" dirty="0" smtClean="0"/>
              <a:t>n</a:t>
            </a:r>
            <a:r>
              <a:rPr lang="cs-CZ" sz="2400" dirty="0" smtClean="0"/>
              <a:t>a </a:t>
            </a:r>
            <a:r>
              <a:rPr lang="cs-CZ" sz="2400" dirty="0" smtClean="0"/>
              <a:t>přímce </a:t>
            </a:r>
            <a:r>
              <a:rPr lang="cs-CZ" sz="2400" i="1" dirty="0" smtClean="0">
                <a:solidFill>
                  <a:schemeClr val="tx2"/>
                </a:solidFill>
              </a:rPr>
              <a:t>a</a:t>
            </a:r>
            <a:r>
              <a:rPr lang="cs-CZ" sz="2400" dirty="0" smtClean="0"/>
              <a:t> neleží. Sestroj přímky </a:t>
            </a:r>
            <a:r>
              <a:rPr lang="cs-CZ" sz="2400" i="1" dirty="0" smtClean="0">
                <a:solidFill>
                  <a:schemeClr val="tx2"/>
                </a:solidFill>
              </a:rPr>
              <a:t>c, d</a:t>
            </a:r>
            <a:r>
              <a:rPr lang="cs-CZ" sz="2400" dirty="0" smtClean="0"/>
              <a:t>, které procházejí zvolenými body </a:t>
            </a:r>
            <a:r>
              <a:rPr lang="cs-CZ" sz="2400" b="1" dirty="0" smtClean="0">
                <a:solidFill>
                  <a:schemeClr val="tx2"/>
                </a:solidFill>
              </a:rPr>
              <a:t>A, B </a:t>
            </a:r>
            <a:r>
              <a:rPr lang="cs-CZ" sz="2400" dirty="0" smtClean="0"/>
              <a:t>a jsou kolmé k přímce </a:t>
            </a:r>
            <a:r>
              <a:rPr lang="cs-CZ" sz="2400" b="1" dirty="0" smtClean="0">
                <a:solidFill>
                  <a:schemeClr val="tx2"/>
                </a:solidFill>
              </a:rPr>
              <a:t>a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sp>
        <p:nvSpPr>
          <p:cNvPr id="32" name="Obdélník 31"/>
          <p:cNvSpPr/>
          <p:nvPr/>
        </p:nvSpPr>
        <p:spPr>
          <a:xfrm>
            <a:off x="0" y="1928802"/>
            <a:ext cx="193347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KONTROLA:</a:t>
            </a:r>
            <a:endParaRPr lang="cs-CZ" sz="2800" b="1" dirty="0">
              <a:solidFill>
                <a:srgbClr val="FF0000"/>
              </a:solidFill>
            </a:endParaRPr>
          </a:p>
        </p:txBody>
      </p:sp>
      <p:cxnSp>
        <p:nvCxnSpPr>
          <p:cNvPr id="39" name="Přímá spojovací čára 38"/>
          <p:cNvCxnSpPr/>
          <p:nvPr/>
        </p:nvCxnSpPr>
        <p:spPr>
          <a:xfrm>
            <a:off x="3143240" y="3429000"/>
            <a:ext cx="142876" cy="1588"/>
          </a:xfrm>
          <a:prstGeom prst="line">
            <a:avLst/>
          </a:prstGeom>
          <a:ln w="2222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Přímá spojovací čára 40"/>
          <p:cNvCxnSpPr/>
          <p:nvPr/>
        </p:nvCxnSpPr>
        <p:spPr>
          <a:xfrm rot="5400000">
            <a:off x="3144034" y="3428206"/>
            <a:ext cx="142876" cy="1588"/>
          </a:xfrm>
          <a:prstGeom prst="line">
            <a:avLst/>
          </a:prstGeom>
          <a:ln w="2222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Přímá spojovací čára 41"/>
          <p:cNvCxnSpPr/>
          <p:nvPr/>
        </p:nvCxnSpPr>
        <p:spPr>
          <a:xfrm rot="5400000">
            <a:off x="1572398" y="4356900"/>
            <a:ext cx="3286148" cy="1588"/>
          </a:xfrm>
          <a:prstGeom prst="line">
            <a:avLst/>
          </a:prstGeom>
          <a:ln w="2222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Obdélník 42"/>
          <p:cNvSpPr/>
          <p:nvPr/>
        </p:nvSpPr>
        <p:spPr>
          <a:xfrm>
            <a:off x="3214678" y="2571744"/>
            <a:ext cx="29206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000" i="1" dirty="0" smtClean="0">
                <a:solidFill>
                  <a:schemeClr val="tx2"/>
                </a:solidFill>
              </a:rPr>
              <a:t>c</a:t>
            </a:r>
            <a:endParaRPr lang="cs-CZ" sz="2000" i="1" dirty="0">
              <a:solidFill>
                <a:schemeClr val="tx2"/>
              </a:solidFill>
            </a:endParaRPr>
          </a:p>
        </p:txBody>
      </p:sp>
      <p:pic>
        <p:nvPicPr>
          <p:cNvPr id="44" name="Picture 5" descr="C:\Documents and Settings\Jery\Local Settings\Temporary Internet Files\Content.IE5\1NRJTLSE\MC900441732[1]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179166" y="4857760"/>
            <a:ext cx="714380" cy="714380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9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3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8" grpId="0"/>
      <p:bldP spid="29" grpId="0"/>
      <p:bldP spid="30" grpId="0"/>
      <p:bldP spid="31" grpId="0"/>
      <p:bldP spid="32" grpId="0"/>
      <p:bldP spid="4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path path="circle">
            <a:fillToRect l="100000" t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714348" y="785794"/>
            <a:ext cx="135428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7030A0"/>
                </a:solidFill>
              </a:rPr>
              <a:t>Zdroje:</a:t>
            </a:r>
            <a:endParaRPr lang="cs-CZ" sz="3200" dirty="0">
              <a:solidFill>
                <a:srgbClr val="7030A0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785786" y="1785926"/>
            <a:ext cx="757242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BLAŽKOVÁ, Růžena; MATOUŠKOVÁ, Květoslava; VAŇUROVÁ, Milena. </a:t>
            </a:r>
            <a:r>
              <a:rPr lang="cs-CZ" i="1" dirty="0" smtClean="0"/>
              <a:t>Matematika pro 4. ročník základních škol 1. díl. Všeň: Alter, s. r. o., 2003, ISBN 80-85775-97-2.</a:t>
            </a:r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571472" y="4000504"/>
            <a:ext cx="277576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dirty="0" smtClean="0">
                <a:solidFill>
                  <a:srgbClr val="7030A0"/>
                </a:solidFill>
              </a:rPr>
              <a:t>Zdroje obrázků:</a:t>
            </a:r>
            <a:endParaRPr lang="cs-CZ" sz="3200" dirty="0">
              <a:solidFill>
                <a:srgbClr val="7030A0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928662" y="4714884"/>
            <a:ext cx="757242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dirty="0" smtClean="0"/>
              <a:t>AUTOR NEUVEDEN. </a:t>
            </a:r>
            <a:r>
              <a:rPr lang="pt-BR" i="1" dirty="0" smtClean="0"/>
              <a:t>www.lumanator.cz</a:t>
            </a:r>
            <a:r>
              <a:rPr lang="pt-BR" dirty="0" smtClean="0"/>
              <a:t> [online]. [cit. 11.11.2012]. Dostupný na WWW: http://www.lumanator.cz/produkt/pravitko-trojuhelnik-s-ryskou/ </a:t>
            </a:r>
            <a:endParaRPr lang="cs-CZ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305</TotalTime>
  <Words>470</Words>
  <Application>Microsoft Office PowerPoint</Application>
  <PresentationFormat>Předvádění na obrazovce (4:3)</PresentationFormat>
  <Paragraphs>105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Motiv sady Office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Paran</dc:creator>
  <cp:lastModifiedBy>Paran</cp:lastModifiedBy>
  <cp:revision>43</cp:revision>
  <dcterms:created xsi:type="dcterms:W3CDTF">2012-11-11T17:12:08Z</dcterms:created>
  <dcterms:modified xsi:type="dcterms:W3CDTF">2012-11-12T16:31:52Z</dcterms:modified>
</cp:coreProperties>
</file>