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60" r:id="rId4"/>
    <p:sldId id="265" r:id="rId5"/>
    <p:sldId id="264" r:id="rId6"/>
    <p:sldId id="266" r:id="rId7"/>
    <p:sldId id="267" r:id="rId8"/>
    <p:sldId id="261" r:id="rId9"/>
    <p:sldId id="263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64" y="-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</a:t>
          </a:r>
          <a:r>
            <a:rPr lang="cs-CZ" sz="1800" baseline="0" dirty="0" smtClean="0"/>
            <a:t> VY_32_INOVACE_ČJ 4_16_VYJMENOVANÁ SLOVA PO V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Základní škola a Mateřská škola Dublovice, okres Příbram    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Olga  Bartoňová 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/>
            <a:t>TÉMA: VYJMENOVANÁ SLOVA PO V</a:t>
          </a:r>
          <a:endParaRPr lang="cs-CZ" sz="18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800" dirty="0" smtClean="0"/>
            <a:t>ČÍSLO PROJEKTU: CZ.1.07/1.4.00/21.3399</a:t>
          </a:r>
          <a:endParaRPr lang="cs-CZ" sz="18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912" custLinFactNeighborY="-7429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Y="84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ScaleY="108951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0" custLinFactNeighborY="-746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815C69E-0726-4671-A305-7F856518CA67}" type="presOf" srcId="{4C35D32F-0EAB-4CD7-82EE-45574DC2A586}" destId="{8BEBB6EC-1DAA-4CAC-8A25-BC0FCBD5DBD5}" srcOrd="0" destOrd="0" presId="urn:microsoft.com/office/officeart/2005/8/layout/target3"/>
    <dgm:cxn modelId="{4A26B7CD-78E4-49E8-A32A-68ECEDCA5173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9DA7FB3-97BD-48D8-94B0-76CD2431F042}" type="presOf" srcId="{D1B46980-6531-4606-95E6-44980827E919}" destId="{2BE915AB-18AA-4053-B92C-3BFC9ED204BB}" srcOrd="1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1B8DBC02-471B-4D11-B07E-41BAA3129F50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F6CD603-CF8B-4E12-AEBE-42700E365AA1}" type="presOf" srcId="{4C35D32F-0EAB-4CD7-82EE-45574DC2A586}" destId="{890E4F0B-2866-4A3F-A3C7-2A14B1797930}" srcOrd="1" destOrd="0" presId="urn:microsoft.com/office/officeart/2005/8/layout/target3"/>
    <dgm:cxn modelId="{2A18B472-E73D-4525-894A-EE9AD8471451}" type="presOf" srcId="{D8197B8C-B260-4A16-BDF4-0947B075E274}" destId="{5A5FFA88-C948-4069-8E93-59FA12366E83}" srcOrd="1" destOrd="0" presId="urn:microsoft.com/office/officeart/2005/8/layout/target3"/>
    <dgm:cxn modelId="{4C8FB5D6-DED4-4C02-B8C2-A6AF43F78D54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2CD570A-B3B6-44F2-A530-6D380DA7830D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95A1F312-AF92-4F63-ACFF-3F44083FC87A}" type="presParOf" srcId="{333A1088-737F-45CB-B68E-254E46348037}" destId="{2C702D82-9B77-49B7-9568-BB8EB47C3372}" srcOrd="3" destOrd="0" presId="urn:microsoft.com/office/officeart/2005/8/layout/target3"/>
    <dgm:cxn modelId="{BC8CF6F8-07E7-4CFC-98B3-B9355920C33F}" type="presParOf" srcId="{333A1088-737F-45CB-B68E-254E46348037}" destId="{A52A0455-90FF-4808-ABD0-F02540D31D5A}" srcOrd="4" destOrd="0" presId="urn:microsoft.com/office/officeart/2005/8/layout/target3"/>
    <dgm:cxn modelId="{836754C2-EEA7-4B9B-AFDE-784DBF434086}" type="presParOf" srcId="{333A1088-737F-45CB-B68E-254E46348037}" destId="{6140AFEC-043D-4C43-A2F9-D0F5331DF3A3}" srcOrd="5" destOrd="0" presId="urn:microsoft.com/office/officeart/2005/8/layout/target3"/>
    <dgm:cxn modelId="{6BBA12FA-DF96-4EC4-A146-5A3F933F9DD8}" type="presParOf" srcId="{333A1088-737F-45CB-B68E-254E46348037}" destId="{9358AC05-5D7D-4327-9F80-1AD486AEA664}" srcOrd="6" destOrd="0" presId="urn:microsoft.com/office/officeart/2005/8/layout/target3"/>
    <dgm:cxn modelId="{23EA0BF1-C045-4830-BBF6-5A98C667E49A}" type="presParOf" srcId="{333A1088-737F-45CB-B68E-254E46348037}" destId="{313FC574-E1CD-4FB4-B054-0B805CE0447D}" srcOrd="7" destOrd="0" presId="urn:microsoft.com/office/officeart/2005/8/layout/target3"/>
    <dgm:cxn modelId="{352D50EA-5777-474E-9237-C7C80C10DECD}" type="presParOf" srcId="{333A1088-737F-45CB-B68E-254E46348037}" destId="{619D679B-A015-4ECF-8348-D1034C574F40}" srcOrd="8" destOrd="0" presId="urn:microsoft.com/office/officeart/2005/8/layout/target3"/>
    <dgm:cxn modelId="{99B3F1CA-AC6A-4750-85E0-C5A648EF82C2}" type="presParOf" srcId="{333A1088-737F-45CB-B68E-254E46348037}" destId="{322283A8-4A27-4CDA-BAE3-F381106A9174}" srcOrd="9" destOrd="0" presId="urn:microsoft.com/office/officeart/2005/8/layout/target3"/>
    <dgm:cxn modelId="{1E9FABB0-75CE-49F3-8CBB-5F8CCAD8EEB3}" type="presParOf" srcId="{333A1088-737F-45CB-B68E-254E46348037}" destId="{FFC9F71D-1B4F-4AD9-A4A6-86ADEFC8AF5C}" srcOrd="10" destOrd="0" presId="urn:microsoft.com/office/officeart/2005/8/layout/target3"/>
    <dgm:cxn modelId="{5D297BD6-6643-4557-9A48-47F9A1D9F900}" type="presParOf" srcId="{333A1088-737F-45CB-B68E-254E46348037}" destId="{25B08C86-7E15-44DC-BE7F-FFB55DD49D12}" srcOrd="11" destOrd="0" presId="urn:microsoft.com/office/officeart/2005/8/layout/target3"/>
    <dgm:cxn modelId="{E1A7D25E-E3A7-4F20-B56B-478AEA03BBCE}" type="presParOf" srcId="{333A1088-737F-45CB-B68E-254E46348037}" destId="{76644BE8-9D7C-4C09-B250-3D10AF48CBB7}" srcOrd="12" destOrd="0" presId="urn:microsoft.com/office/officeart/2005/8/layout/target3"/>
    <dgm:cxn modelId="{541867D9-F526-4EFF-A493-6A07E0BE99BB}" type="presParOf" srcId="{333A1088-737F-45CB-B68E-254E46348037}" destId="{EE85B701-7295-41C0-BA7A-34D3756A2AE6}" srcOrd="13" destOrd="0" presId="urn:microsoft.com/office/officeart/2005/8/layout/target3"/>
    <dgm:cxn modelId="{94C68228-242A-4692-9FE0-232E65DF5EB6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BE519E8A-E27F-4B54-9439-3183DF36DCF3}" type="presParOf" srcId="{333A1088-737F-45CB-B68E-254E46348037}" destId="{2BE915AB-18AA-4053-B92C-3BFC9ED204BB}" srcOrd="16" destOrd="0" presId="urn:microsoft.com/office/officeart/2005/8/layout/target3"/>
    <dgm:cxn modelId="{4B072007-6D47-41F6-8B44-E1460C3198AC}" type="presParOf" srcId="{333A1088-737F-45CB-B68E-254E46348037}" destId="{6BB5E863-4638-4E1D-BFDE-399D028AC4ED}" srcOrd="17" destOrd="0" presId="urn:microsoft.com/office/officeart/2005/8/layout/target3"/>
    <dgm:cxn modelId="{386510E8-3ADD-4D84-8224-A64599F5473A}" type="presParOf" srcId="{333A1088-737F-45CB-B68E-254E46348037}" destId="{5A5FFA88-C948-4069-8E93-59FA12366E83}" srcOrd="18" destOrd="0" presId="urn:microsoft.com/office/officeart/2005/8/layout/target3"/>
    <dgm:cxn modelId="{1E05658B-ED7D-4835-86FD-B1D12552843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024336" cy="302433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12168" y="0"/>
          <a:ext cx="7344816" cy="302433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Základní škola a Mateřská škola Dublovice, okres Příbram    </a:t>
          </a:r>
          <a:endParaRPr lang="cs-CZ" sz="1800" kern="1200" dirty="0"/>
        </a:p>
      </dsp:txBody>
      <dsp:txXfrm>
        <a:off x="1512168" y="0"/>
        <a:ext cx="7344816" cy="483893"/>
      </dsp:txXfrm>
    </dsp:sp>
    <dsp:sp modelId="{A52A0455-90FF-4808-ABD0-F02540D31D5A}">
      <dsp:nvSpPr>
        <dsp:cNvPr id="0" name=""/>
        <dsp:cNvSpPr/>
      </dsp:nvSpPr>
      <dsp:spPr>
        <a:xfrm>
          <a:off x="317555" y="483893"/>
          <a:ext cx="2389225" cy="23892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12168" y="504058"/>
          <a:ext cx="7344816" cy="23892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Olga  Bartoňová  </a:t>
          </a:r>
          <a:endParaRPr lang="cs-CZ" sz="2000" kern="1200" dirty="0"/>
        </a:p>
      </dsp:txBody>
      <dsp:txXfrm>
        <a:off x="1512168" y="504058"/>
        <a:ext cx="7344816" cy="483893"/>
      </dsp:txXfrm>
    </dsp:sp>
    <dsp:sp modelId="{313FC574-E1CD-4FB4-B054-0B805CE0447D}">
      <dsp:nvSpPr>
        <dsp:cNvPr id="0" name=""/>
        <dsp:cNvSpPr/>
      </dsp:nvSpPr>
      <dsp:spPr>
        <a:xfrm>
          <a:off x="635110" y="967787"/>
          <a:ext cx="1754114" cy="17541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12168" y="889282"/>
          <a:ext cx="7344816" cy="1911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</a:t>
          </a:r>
          <a:r>
            <a:rPr lang="cs-CZ" sz="1800" kern="1200" baseline="0" dirty="0" smtClean="0"/>
            <a:t> VY_32_INOVACE_ČJ 4_16_VYJMENOVANÁ SLOVA PO V</a:t>
          </a:r>
          <a:endParaRPr lang="cs-CZ" sz="1800" kern="1200" dirty="0"/>
        </a:p>
      </dsp:txBody>
      <dsp:txXfrm>
        <a:off x="1512168" y="889282"/>
        <a:ext cx="7344816" cy="527207"/>
      </dsp:txXfrm>
    </dsp:sp>
    <dsp:sp modelId="{FFC9F71D-1B4F-4AD9-A4A6-86ADEFC8AF5C}">
      <dsp:nvSpPr>
        <dsp:cNvPr id="0" name=""/>
        <dsp:cNvSpPr/>
      </dsp:nvSpPr>
      <dsp:spPr>
        <a:xfrm>
          <a:off x="952665" y="1451681"/>
          <a:ext cx="1119004" cy="111900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12168" y="1368147"/>
          <a:ext cx="7344816" cy="11190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VYJMENOVANÁ SLOVA PO V</a:t>
          </a:r>
          <a:endParaRPr lang="cs-CZ" sz="1800" kern="1200" dirty="0"/>
        </a:p>
      </dsp:txBody>
      <dsp:txXfrm>
        <a:off x="1512168" y="1368147"/>
        <a:ext cx="7344816" cy="483893"/>
      </dsp:txXfrm>
    </dsp:sp>
    <dsp:sp modelId="{EE85B701-7295-41C0-BA7A-34D3756A2AE6}">
      <dsp:nvSpPr>
        <dsp:cNvPr id="0" name=""/>
        <dsp:cNvSpPr/>
      </dsp:nvSpPr>
      <dsp:spPr>
        <a:xfrm>
          <a:off x="1270221" y="1935575"/>
          <a:ext cx="483893" cy="48389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512168" y="1935575"/>
          <a:ext cx="7344816" cy="48389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CZ.1.07/1.4.00/21.3399</a:t>
          </a:r>
          <a:endParaRPr lang="cs-CZ" sz="1800" kern="1200" dirty="0"/>
        </a:p>
      </dsp:txBody>
      <dsp:txXfrm>
        <a:off x="1512168" y="1935575"/>
        <a:ext cx="7344816" cy="4838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8FE4659-7985-49B0-AFB9-855F1780E65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8FE4659-7985-49B0-AFB9-855F1780E65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21376918"/>
              </p:ext>
            </p:extLst>
          </p:nvPr>
        </p:nvGraphicFramePr>
        <p:xfrm>
          <a:off x="107504" y="548680"/>
          <a:ext cx="8856984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sz="7200" dirty="0"/>
              <a:t>Ročník                                       4</a:t>
            </a:r>
            <a:r>
              <a:rPr lang="cs-CZ" sz="7200" dirty="0" smtClean="0"/>
              <a:t>.</a:t>
            </a:r>
          </a:p>
          <a:p>
            <a:endParaRPr lang="cs-CZ" sz="7200" dirty="0"/>
          </a:p>
          <a:p>
            <a:pPr marL="0" indent="0">
              <a:buNone/>
            </a:pPr>
            <a:r>
              <a:rPr lang="cs-CZ" sz="7200" dirty="0"/>
              <a:t>Druh materiálu                       Vyjmenovaná slova po </a:t>
            </a:r>
            <a:r>
              <a:rPr lang="cs-CZ" sz="7200" dirty="0" smtClean="0"/>
              <a:t>V</a:t>
            </a:r>
            <a:endParaRPr lang="cs-CZ" sz="7200" dirty="0"/>
          </a:p>
          <a:p>
            <a:pPr marL="0" indent="0">
              <a:buNone/>
            </a:pPr>
            <a:r>
              <a:rPr lang="cs-CZ" sz="7200" dirty="0"/>
              <a:t>                                                   1. část:  PREZENTACE- lze využít jako </a:t>
            </a:r>
          </a:p>
          <a:p>
            <a:pPr marL="0" indent="0">
              <a:buNone/>
            </a:pPr>
            <a:r>
              <a:rPr lang="cs-CZ" sz="7200" dirty="0"/>
              <a:t>                                                     výklad nebo zopakování učiva                                                      </a:t>
            </a:r>
          </a:p>
          <a:p>
            <a:pPr marL="0" indent="0">
              <a:buNone/>
            </a:pPr>
            <a:r>
              <a:rPr lang="cs-CZ" sz="7200" dirty="0"/>
              <a:t>                                                   2. část: PROCVIČENÍ – doplň i, í, y, ý  </a:t>
            </a:r>
          </a:p>
          <a:p>
            <a:pPr marL="0" indent="0">
              <a:buNone/>
            </a:pPr>
            <a:r>
              <a:rPr lang="cs-CZ" sz="7200" dirty="0"/>
              <a:t> </a:t>
            </a:r>
          </a:p>
          <a:p>
            <a:pPr marL="0" indent="0">
              <a:buNone/>
            </a:pPr>
            <a:r>
              <a:rPr lang="cs-CZ" sz="7200" dirty="0"/>
              <a:t> Cíl                                              Podporuje aktivní opakování a </a:t>
            </a:r>
          </a:p>
          <a:p>
            <a:pPr marL="0" indent="0">
              <a:buNone/>
            </a:pPr>
            <a:r>
              <a:rPr lang="cs-CZ" sz="7200" dirty="0"/>
              <a:t>                                                    procvičování učiva   </a:t>
            </a:r>
          </a:p>
          <a:p>
            <a:pPr marL="0" indent="0">
              <a:buNone/>
            </a:pPr>
            <a:r>
              <a:rPr lang="cs-CZ" sz="7200" dirty="0"/>
              <a:t>                                                    s využitím   interaktivní tabule</a:t>
            </a:r>
          </a:p>
          <a:p>
            <a:pPr marL="0" indent="0">
              <a:buNone/>
            </a:pPr>
            <a:r>
              <a:rPr lang="cs-CZ" sz="7200" dirty="0"/>
              <a:t> </a:t>
            </a:r>
          </a:p>
          <a:p>
            <a:pPr marL="0" indent="0">
              <a:buNone/>
            </a:pPr>
            <a:r>
              <a:rPr lang="cs-CZ" sz="7200" dirty="0"/>
              <a:t>Metodické pokyny                  Snímek 3, 4, </a:t>
            </a:r>
            <a:r>
              <a:rPr lang="cs-CZ" sz="7200" dirty="0" smtClean="0"/>
              <a:t>5, 6,7 </a:t>
            </a:r>
            <a:r>
              <a:rPr lang="cs-CZ" sz="7200" dirty="0"/>
              <a:t>prezentace</a:t>
            </a:r>
          </a:p>
          <a:p>
            <a:pPr marL="0" indent="0">
              <a:buNone/>
            </a:pPr>
            <a:r>
              <a:rPr lang="cs-CZ" sz="7200" dirty="0"/>
              <a:t>                                                    Snímek 8</a:t>
            </a:r>
            <a:r>
              <a:rPr lang="cs-CZ" sz="7200" dirty="0" smtClean="0"/>
              <a:t> </a:t>
            </a:r>
            <a:r>
              <a:rPr lang="cs-CZ" sz="7200" dirty="0"/>
              <a:t>doplňování i, í, y</a:t>
            </a:r>
            <a:r>
              <a:rPr lang="cs-CZ" sz="7200" dirty="0" smtClean="0"/>
              <a:t>, ý </a:t>
            </a:r>
            <a:r>
              <a:rPr lang="cs-CZ" sz="7200" dirty="0"/>
              <a:t>(interaktivní  </a:t>
            </a:r>
          </a:p>
          <a:p>
            <a:pPr marL="0" indent="0">
              <a:buNone/>
            </a:pPr>
            <a:r>
              <a:rPr lang="cs-CZ" sz="7200" dirty="0"/>
              <a:t>                                                     tabule, pracovní list)                                 </a:t>
            </a:r>
          </a:p>
          <a:p>
            <a:pPr marL="0" indent="0">
              <a:buNone/>
            </a:pPr>
            <a:r>
              <a:rPr lang="cs-CZ" sz="7200" dirty="0"/>
              <a:t>                                                    Snímek 9</a:t>
            </a:r>
            <a:r>
              <a:rPr lang="cs-CZ" sz="7200" dirty="0" smtClean="0"/>
              <a:t> </a:t>
            </a:r>
            <a:r>
              <a:rPr lang="cs-CZ" sz="7200" dirty="0"/>
              <a:t>správné řešení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 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Vyjmenovaná slova po 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 smtClean="0"/>
              <a:t>                   </a:t>
            </a:r>
          </a:p>
          <a:p>
            <a:pPr marL="0" indent="0" algn="just">
              <a:buNone/>
            </a:pPr>
            <a:r>
              <a:rPr lang="cs-CZ" dirty="0"/>
              <a:t> </a:t>
            </a:r>
            <a:r>
              <a:rPr lang="cs-CZ" dirty="0" smtClean="0"/>
              <a:t>                       vy, vysoký, výt,</a:t>
            </a:r>
          </a:p>
          <a:p>
            <a:pPr marL="0" indent="0" algn="just">
              <a:buNone/>
            </a:pPr>
            <a:r>
              <a:rPr lang="cs-CZ" dirty="0"/>
              <a:t> </a:t>
            </a:r>
            <a:r>
              <a:rPr lang="cs-CZ" dirty="0" smtClean="0"/>
              <a:t>                       výskat, zvykat, žvýkat,</a:t>
            </a:r>
          </a:p>
          <a:p>
            <a:pPr marL="0" indent="0" algn="just">
              <a:buNone/>
            </a:pPr>
            <a:r>
              <a:rPr lang="cs-CZ" dirty="0"/>
              <a:t> </a:t>
            </a:r>
            <a:r>
              <a:rPr lang="cs-CZ" dirty="0" smtClean="0"/>
              <a:t>                       vydra, výr, vyžle,</a:t>
            </a:r>
          </a:p>
          <a:p>
            <a:pPr marL="0" indent="0" algn="just">
              <a:buNone/>
            </a:pPr>
            <a:r>
              <a:rPr lang="cs-CZ" dirty="0"/>
              <a:t> </a:t>
            </a:r>
            <a:r>
              <a:rPr lang="cs-CZ" dirty="0" smtClean="0"/>
              <a:t>                       povyk, výheň</a:t>
            </a:r>
          </a:p>
          <a:p>
            <a:pPr marL="0" indent="0" algn="just">
              <a:buNone/>
            </a:pPr>
            <a:r>
              <a:rPr lang="cs-CZ" dirty="0"/>
              <a:t> </a:t>
            </a:r>
            <a:r>
              <a:rPr lang="cs-CZ" dirty="0" smtClean="0"/>
              <a:t>                       a slova s předponou vy-, </a:t>
            </a:r>
            <a:r>
              <a:rPr lang="cs-CZ" dirty="0" err="1" smtClean="0"/>
              <a:t>vý</a:t>
            </a:r>
            <a:r>
              <a:rPr lang="cs-CZ" dirty="0" smtClean="0"/>
              <a:t>-</a:t>
            </a:r>
          </a:p>
          <a:p>
            <a:pPr marL="0" indent="0" algn="just">
              <a:buNone/>
            </a:pP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2977794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Pamatuj si: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>
          <a:xfrm>
            <a:off x="323528" y="1340768"/>
            <a:ext cx="8503920" cy="4572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ška (v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soký)                     x        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žka (věžička)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soké stromy.                   x    V dálce byla vidět 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žka.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skat (radostí)                     x    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skat (ve vlasech)</a:t>
            </a:r>
          </a:p>
        </p:txBody>
      </p:sp>
      <p:pic>
        <p:nvPicPr>
          <p:cNvPr id="1027" name="Picture 3" descr="C:\Users\ucitel\AppData\Local\Microsoft\Windows\Temporary Internet Files\Content.IE5\MTKUCIBN\MP90043860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20888"/>
            <a:ext cx="2304256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citel\AppData\Local\Microsoft\Windows\Temporary Internet Files\Content.IE5\RV59JJRI\MP90043340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431727"/>
            <a:ext cx="1944216" cy="1861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citel\AppData\Local\Microsoft\Windows\Temporary Internet Files\Content.IE5\HU3LP1P2\MC9002325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797152"/>
            <a:ext cx="1320297" cy="181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ucitel\AppData\Local\Microsoft\Windows\Temporary Internet Files\Content.IE5\MTKUCIBN\MP90040898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817752"/>
            <a:ext cx="2448272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2733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Pamatuj si: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"/>
          </p:nvPr>
        </p:nvSpPr>
        <p:spPr>
          <a:xfrm>
            <a:off x="251520" y="1511935"/>
            <a:ext cx="850392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t </a:t>
            </a:r>
            <a:r>
              <a:rPr lang="cs-CZ" dirty="0"/>
              <a:t>(na měsíc)           </a:t>
            </a:r>
            <a:r>
              <a:rPr lang="cs-CZ" dirty="0" smtClean="0"/>
              <a:t>  </a:t>
            </a:r>
            <a:r>
              <a:rPr lang="cs-CZ" dirty="0"/>
              <a:t>x </a:t>
            </a:r>
            <a:r>
              <a:rPr lang="cs-CZ" dirty="0" smtClean="0"/>
              <a:t>     </a:t>
            </a:r>
            <a:r>
              <a:rPr lang="cs-CZ" dirty="0"/>
              <a:t>v</a:t>
            </a:r>
            <a:r>
              <a:rPr lang="cs-CZ" dirty="0">
                <a:solidFill>
                  <a:srgbClr val="FF0000"/>
                </a:solidFill>
              </a:rPr>
              <a:t>í</a:t>
            </a:r>
            <a:r>
              <a:rPr lang="cs-CZ" dirty="0"/>
              <a:t>t (věnce) </a:t>
            </a:r>
            <a:r>
              <a:rPr lang="cs-CZ" dirty="0" smtClean="0"/>
              <a:t>, 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t (jméno)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          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Vlci 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li na měsíc.       </a:t>
            </a:r>
            <a:r>
              <a:rPr lang="cs-CZ" dirty="0"/>
              <a:t>x</a:t>
            </a:r>
            <a:r>
              <a:rPr lang="cs-CZ" dirty="0" smtClean="0"/>
              <a:t>     v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ly (domy)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x     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la (pohádková postava)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MTKUCIBN\MC9003323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57995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ucitel\AppData\Local\Microsoft\Windows\Temporary Internet Files\Content.IE5\WZWKEKBK\MC9003587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705" y="1943568"/>
            <a:ext cx="1847088" cy="1442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ucitel\AppData\Local\Microsoft\Windows\Temporary Internet Files\Content.IE5\RV59JJRI\MP90039968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575527"/>
            <a:ext cx="2081784" cy="1952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ucitel\AppData\Local\Microsoft\Windows\Temporary Internet Files\Content.IE5\RV59JJRI\MC90036165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698" y="4941168"/>
            <a:ext cx="1827886" cy="170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4012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Pamatuj si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484784"/>
            <a:ext cx="8503920" cy="4572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 v</a:t>
            </a:r>
            <a:r>
              <a:rPr lang="cs-CZ" dirty="0">
                <a:solidFill>
                  <a:srgbClr val="FF0000"/>
                </a:solidFill>
              </a:rPr>
              <a:t>ý</a:t>
            </a:r>
            <a:r>
              <a:rPr lang="cs-CZ" dirty="0"/>
              <a:t>r (sova)                              x        v</a:t>
            </a:r>
            <a:r>
              <a:rPr lang="cs-CZ" dirty="0">
                <a:solidFill>
                  <a:srgbClr val="FF0000"/>
                </a:solidFill>
              </a:rPr>
              <a:t>í</a:t>
            </a:r>
            <a:r>
              <a:rPr lang="cs-CZ" dirty="0"/>
              <a:t>r (ve vodě, větrný)</a:t>
            </a:r>
          </a:p>
          <a:p>
            <a:pPr marL="0" indent="0">
              <a:buNone/>
            </a:pPr>
            <a:r>
              <a:rPr lang="cs-CZ" dirty="0"/>
              <a:t>Slyšet houkat v</a:t>
            </a:r>
            <a:r>
              <a:rPr lang="cs-CZ" dirty="0">
                <a:solidFill>
                  <a:srgbClr val="FF0000"/>
                </a:solidFill>
              </a:rPr>
              <a:t>ý</a:t>
            </a:r>
            <a:r>
              <a:rPr lang="cs-CZ" dirty="0"/>
              <a:t>ra.             </a:t>
            </a:r>
            <a:r>
              <a:rPr lang="cs-CZ" dirty="0" smtClean="0"/>
              <a:t>  </a:t>
            </a:r>
            <a:r>
              <a:rPr lang="cs-CZ" dirty="0"/>
              <a:t>x       v</a:t>
            </a:r>
            <a:r>
              <a:rPr lang="cs-CZ" dirty="0">
                <a:solidFill>
                  <a:srgbClr val="FF0000"/>
                </a:solidFill>
              </a:rPr>
              <a:t>í</a:t>
            </a:r>
            <a:r>
              <a:rPr lang="cs-CZ" dirty="0"/>
              <a:t>ra (něčemu věřit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x      v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r (mikroorganismus)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</a:t>
            </a:r>
            <a:endParaRPr lang="cs-CZ" dirty="0"/>
          </a:p>
        </p:txBody>
      </p:sp>
      <p:pic>
        <p:nvPicPr>
          <p:cNvPr id="4" name="Picture 2" descr="C:\Users\ucitel\AppData\Local\Microsoft\Windows\Temporary Internet Files\Content.IE5\WZWKEKBK\MP90040721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72564"/>
            <a:ext cx="3312368" cy="287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citel\AppData\Local\Microsoft\Windows\Temporary Internet Files\Content.IE5\HU3LP1P2\MP90043720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12641"/>
            <a:ext cx="3384376" cy="2296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3021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Tato slova nejsou s předponou  vy-, </a:t>
            </a:r>
            <a:r>
              <a:rPr lang="cs-CZ" dirty="0" err="1" smtClean="0"/>
              <a:t>vý</a:t>
            </a:r>
            <a:r>
              <a:rPr lang="cs-CZ" dirty="0" smtClean="0"/>
              <a:t>-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 numCol="2"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       </a:t>
            </a:r>
          </a:p>
          <a:p>
            <a:pPr marL="0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   </a:t>
            </a:r>
            <a:r>
              <a:rPr lang="cs-CZ" sz="3200" dirty="0" smtClean="0">
                <a:solidFill>
                  <a:srgbClr val="FF0000"/>
                </a:solidFill>
              </a:rPr>
              <a:t>vi</a:t>
            </a:r>
            <a:r>
              <a:rPr lang="cs-CZ" sz="3200" dirty="0" smtClean="0"/>
              <a:t>dět      </a:t>
            </a:r>
            <a:r>
              <a:rPr lang="cs-CZ" dirty="0" smtClean="0"/>
              <a:t>                                         </a:t>
            </a:r>
            <a:r>
              <a:rPr lang="cs-CZ" sz="3200" dirty="0" smtClean="0"/>
              <a:t>    </a:t>
            </a:r>
            <a:r>
              <a:rPr lang="cs-CZ" dirty="0" smtClean="0"/>
              <a:t>      </a:t>
            </a:r>
          </a:p>
          <a:p>
            <a:pPr marL="0" indent="0" algn="just">
              <a:buNone/>
            </a:pPr>
            <a:r>
              <a:rPr lang="cs-CZ" sz="3200" dirty="0" smtClean="0"/>
              <a:t>       </a:t>
            </a:r>
            <a:r>
              <a:rPr lang="cs-CZ" sz="3200" dirty="0" smtClean="0">
                <a:solidFill>
                  <a:srgbClr val="FF0000"/>
                </a:solidFill>
              </a:rPr>
              <a:t>vi</a:t>
            </a:r>
            <a:r>
              <a:rPr lang="cs-CZ" sz="3200" dirty="0" smtClean="0"/>
              <a:t>set </a:t>
            </a:r>
          </a:p>
          <a:p>
            <a:pPr marL="0" indent="0" algn="just">
              <a:buNone/>
            </a:pPr>
            <a:r>
              <a:rPr lang="cs-CZ" sz="3200" dirty="0" smtClean="0"/>
              <a:t>       </a:t>
            </a:r>
            <a:r>
              <a:rPr lang="cs-CZ" sz="3200" dirty="0" smtClean="0">
                <a:solidFill>
                  <a:srgbClr val="FF0000"/>
                </a:solidFill>
              </a:rPr>
              <a:t>vi</a:t>
            </a:r>
            <a:r>
              <a:rPr lang="cs-CZ" sz="3200" dirty="0" smtClean="0"/>
              <a:t>nout</a:t>
            </a:r>
          </a:p>
          <a:p>
            <a:pPr marL="0" indent="0" algn="just">
              <a:buNone/>
            </a:pPr>
            <a:r>
              <a:rPr lang="cs-CZ" sz="3200" dirty="0" smtClean="0"/>
              <a:t>       </a:t>
            </a:r>
            <a:r>
              <a:rPr lang="cs-CZ" sz="3200" dirty="0" smtClean="0">
                <a:solidFill>
                  <a:srgbClr val="FF0000"/>
                </a:solidFill>
              </a:rPr>
              <a:t>vi</a:t>
            </a:r>
            <a:r>
              <a:rPr lang="cs-CZ" sz="3200" dirty="0" smtClean="0"/>
              <a:t>klat</a:t>
            </a:r>
          </a:p>
          <a:p>
            <a:pPr marL="0" indent="0" algn="just">
              <a:buNone/>
            </a:pPr>
            <a:r>
              <a:rPr lang="cs-CZ" sz="3200" dirty="0" smtClean="0"/>
              <a:t>       </a:t>
            </a:r>
            <a:r>
              <a:rPr lang="cs-CZ" sz="3200" dirty="0" smtClean="0">
                <a:solidFill>
                  <a:srgbClr val="FF0000"/>
                </a:solidFill>
              </a:rPr>
              <a:t>vi</a:t>
            </a:r>
            <a:r>
              <a:rPr lang="cs-CZ" sz="3200" dirty="0" smtClean="0"/>
              <a:t>kýř</a:t>
            </a:r>
            <a:endParaRPr lang="cs-CZ" sz="3200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3200" dirty="0" smtClean="0"/>
              <a:t>          </a:t>
            </a:r>
            <a:r>
              <a:rPr lang="cs-CZ" sz="3200" dirty="0" smtClean="0">
                <a:solidFill>
                  <a:srgbClr val="FF0000"/>
                </a:solidFill>
              </a:rPr>
              <a:t>ví</a:t>
            </a:r>
            <a:r>
              <a:rPr lang="cs-CZ" sz="3200" dirty="0" smtClean="0"/>
              <a:t>těz</a:t>
            </a:r>
          </a:p>
          <a:p>
            <a:pPr marL="0" indent="0">
              <a:buNone/>
            </a:pPr>
            <a:r>
              <a:rPr lang="cs-CZ" sz="3200" dirty="0" smtClean="0"/>
              <a:t>          </a:t>
            </a:r>
            <a:r>
              <a:rPr lang="cs-CZ" sz="3200" dirty="0" smtClean="0">
                <a:solidFill>
                  <a:srgbClr val="FF0000"/>
                </a:solidFill>
              </a:rPr>
              <a:t>ví</a:t>
            </a:r>
            <a:r>
              <a:rPr lang="cs-CZ" sz="3200" dirty="0" smtClean="0"/>
              <a:t>tr</a:t>
            </a:r>
          </a:p>
          <a:p>
            <a:pPr marL="0" indent="0">
              <a:buNone/>
            </a:pPr>
            <a:r>
              <a:rPr lang="cs-CZ" sz="3200" dirty="0" smtClean="0"/>
              <a:t>          </a:t>
            </a:r>
            <a:r>
              <a:rPr lang="cs-CZ" sz="3200" dirty="0" smtClean="0">
                <a:solidFill>
                  <a:srgbClr val="FF0000"/>
                </a:solidFill>
              </a:rPr>
              <a:t>vi</a:t>
            </a:r>
            <a:r>
              <a:rPr lang="cs-CZ" sz="3200" dirty="0" smtClean="0"/>
              <a:t>chřice</a:t>
            </a:r>
          </a:p>
          <a:p>
            <a:pPr marL="0" indent="0">
              <a:buNone/>
            </a:pPr>
            <a:r>
              <a:rPr lang="cs-CZ" sz="3200" dirty="0" smtClean="0"/>
              <a:t>          </a:t>
            </a:r>
            <a:r>
              <a:rPr lang="cs-CZ" sz="3200" dirty="0" smtClean="0">
                <a:solidFill>
                  <a:srgbClr val="FF0000"/>
                </a:solidFill>
              </a:rPr>
              <a:t>vi</a:t>
            </a:r>
            <a:r>
              <a:rPr lang="cs-CZ" sz="3200" dirty="0" smtClean="0"/>
              <a:t>dlička</a:t>
            </a:r>
          </a:p>
          <a:p>
            <a:pPr marL="0" indent="0">
              <a:buNone/>
            </a:pPr>
            <a:r>
              <a:rPr lang="cs-CZ" sz="3200" dirty="0" smtClean="0"/>
              <a:t>          </a:t>
            </a:r>
            <a:r>
              <a:rPr lang="cs-CZ" sz="3200" dirty="0" smtClean="0">
                <a:solidFill>
                  <a:srgbClr val="FF0000"/>
                </a:solidFill>
              </a:rPr>
              <a:t>ví</a:t>
            </a:r>
            <a:r>
              <a:rPr lang="cs-CZ" sz="3200" dirty="0" smtClean="0"/>
              <a:t>ko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69584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i, í, y, 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503920" cy="4572000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… se máte, v…</a:t>
            </a:r>
            <a:r>
              <a:rPr lang="cs-CZ" dirty="0" err="1" smtClean="0"/>
              <a:t>soký</a:t>
            </a:r>
            <a:r>
              <a:rPr lang="cs-CZ" dirty="0" smtClean="0"/>
              <a:t> strom, v…</a:t>
            </a:r>
            <a:r>
              <a:rPr lang="cs-CZ" dirty="0" err="1" smtClean="0"/>
              <a:t>těz</a:t>
            </a:r>
            <a:r>
              <a:rPr lang="cs-CZ" dirty="0" smtClean="0"/>
              <a:t> závodu, vodní v…r,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v…klá se mi zub, hlasitý </a:t>
            </a:r>
            <a:r>
              <a:rPr lang="cs-CZ" dirty="0" err="1" smtClean="0"/>
              <a:t>pov</a:t>
            </a:r>
            <a:r>
              <a:rPr lang="cs-CZ" dirty="0" smtClean="0"/>
              <a:t>…k, domácí </a:t>
            </a:r>
            <a:r>
              <a:rPr lang="cs-CZ" dirty="0" err="1" smtClean="0"/>
              <a:t>zv</a:t>
            </a:r>
            <a:r>
              <a:rPr lang="cs-CZ" dirty="0" smtClean="0"/>
              <a:t>…</a:t>
            </a:r>
            <a:r>
              <a:rPr lang="cs-CZ" dirty="0" err="1" smtClean="0"/>
              <a:t>řata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V…</a:t>
            </a:r>
            <a:r>
              <a:rPr lang="cs-CZ" dirty="0" err="1" smtClean="0"/>
              <a:t>ktor</a:t>
            </a:r>
            <a:r>
              <a:rPr lang="cs-CZ" dirty="0" smtClean="0"/>
              <a:t> a V…t, v…</a:t>
            </a:r>
            <a:r>
              <a:rPr lang="cs-CZ" dirty="0" err="1" smtClean="0"/>
              <a:t>ko</a:t>
            </a:r>
            <a:r>
              <a:rPr lang="cs-CZ" dirty="0" smtClean="0"/>
              <a:t> krabice, v…borný v…</a:t>
            </a:r>
            <a:r>
              <a:rPr lang="cs-CZ" dirty="0" err="1" smtClean="0"/>
              <a:t>kon</a:t>
            </a:r>
            <a:r>
              <a:rPr lang="cs-CZ" dirty="0" smtClean="0"/>
              <a:t>, </a:t>
            </a:r>
            <a:r>
              <a:rPr lang="cs-CZ" dirty="0" err="1" smtClean="0"/>
              <a:t>cv</a:t>
            </a:r>
            <a:r>
              <a:rPr lang="cs-CZ" dirty="0" smtClean="0"/>
              <a:t>…čit,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v…</a:t>
            </a:r>
            <a:r>
              <a:rPr lang="cs-CZ" dirty="0" err="1" smtClean="0"/>
              <a:t>dří</a:t>
            </a:r>
            <a:r>
              <a:rPr lang="cs-CZ" dirty="0" smtClean="0"/>
              <a:t> kožešina, hubený jako v…</a:t>
            </a:r>
            <a:r>
              <a:rPr lang="cs-CZ" dirty="0" err="1" smtClean="0"/>
              <a:t>žle</a:t>
            </a:r>
            <a:r>
              <a:rPr lang="cs-CZ" dirty="0" smtClean="0"/>
              <a:t>, oční v…</a:t>
            </a:r>
            <a:r>
              <a:rPr lang="cs-CZ" dirty="0" err="1" smtClean="0"/>
              <a:t>čka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0404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doplnění i, í, y, ý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</a:t>
            </a:r>
            <a:r>
              <a:rPr lang="cs-CZ" dirty="0"/>
              <a:t>se máte,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soký </a:t>
            </a:r>
            <a:r>
              <a:rPr lang="cs-CZ" dirty="0"/>
              <a:t>strom,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těz </a:t>
            </a:r>
            <a:r>
              <a:rPr lang="cs-CZ" dirty="0"/>
              <a:t>závodu, vodní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r</a:t>
            </a:r>
            <a:r>
              <a:rPr lang="cs-CZ" dirty="0"/>
              <a:t>,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klá </a:t>
            </a:r>
            <a:r>
              <a:rPr lang="cs-CZ" dirty="0"/>
              <a:t>se mi zub, hlasitý </a:t>
            </a:r>
            <a:r>
              <a:rPr lang="cs-CZ" dirty="0" smtClean="0"/>
              <a:t>pov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k</a:t>
            </a:r>
            <a:r>
              <a:rPr lang="cs-CZ" dirty="0"/>
              <a:t>, domácí </a:t>
            </a:r>
            <a:r>
              <a:rPr lang="cs-CZ" dirty="0" smtClean="0"/>
              <a:t>zv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řata</a:t>
            </a:r>
            <a:r>
              <a:rPr lang="cs-CZ" dirty="0"/>
              <a:t>,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ktor </a:t>
            </a:r>
            <a:r>
              <a:rPr lang="cs-CZ" dirty="0"/>
              <a:t>a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t</a:t>
            </a:r>
            <a:r>
              <a:rPr lang="cs-CZ" dirty="0"/>
              <a:t>,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ko </a:t>
            </a:r>
            <a:r>
              <a:rPr lang="cs-CZ" dirty="0"/>
              <a:t>krabice,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borný 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kon</a:t>
            </a:r>
            <a:r>
              <a:rPr lang="cs-CZ" dirty="0"/>
              <a:t>, </a:t>
            </a:r>
            <a:r>
              <a:rPr lang="cs-CZ" dirty="0" smtClean="0"/>
              <a:t>cv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čit</a:t>
            </a:r>
            <a:r>
              <a:rPr lang="cs-CZ" dirty="0"/>
              <a:t>,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dří </a:t>
            </a:r>
            <a:r>
              <a:rPr lang="cs-CZ" dirty="0"/>
              <a:t>kožešina, hubený jako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žle</a:t>
            </a:r>
            <a:r>
              <a:rPr lang="cs-CZ" dirty="0"/>
              <a:t>, oční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čka</a:t>
            </a:r>
            <a:r>
              <a:rPr lang="cs-CZ" dirty="0"/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387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</a:t>
            </a:r>
            <a:r>
              <a:rPr lang="cs-CZ" dirty="0" smtClean="0"/>
              <a:t>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mtClean="0"/>
              <a:t>Office.microsoft.com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036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747</TotalTime>
  <Words>321</Words>
  <Application>Microsoft Office PowerPoint</Application>
  <PresentationFormat>Předvádění na obrazovce (4:3)</PresentationFormat>
  <Paragraphs>93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Prezentace aplikace PowerPoint</vt:lpstr>
      <vt:lpstr>ANOTACE</vt:lpstr>
      <vt:lpstr>Vyjmenovaná slova po V</vt:lpstr>
      <vt:lpstr>Pamatuj si:</vt:lpstr>
      <vt:lpstr>Pamatuj si:</vt:lpstr>
      <vt:lpstr>Pamatuj si :</vt:lpstr>
      <vt:lpstr> Tato slova nejsou s předponou  vy-, vý- :</vt:lpstr>
      <vt:lpstr>Doplň i, í, y, ý</vt:lpstr>
      <vt:lpstr>Správné doplnění i, í, y, ý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Učitel</cp:lastModifiedBy>
  <cp:revision>99</cp:revision>
  <dcterms:created xsi:type="dcterms:W3CDTF">2011-06-20T10:40:08Z</dcterms:created>
  <dcterms:modified xsi:type="dcterms:W3CDTF">2012-06-25T15:02:04Z</dcterms:modified>
</cp:coreProperties>
</file>