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79" r:id="rId2"/>
    <p:sldId id="256" r:id="rId3"/>
    <p:sldId id="260" r:id="rId4"/>
    <p:sldId id="257" r:id="rId5"/>
    <p:sldId id="267" r:id="rId6"/>
    <p:sldId id="273" r:id="rId7"/>
    <p:sldId id="269" r:id="rId8"/>
    <p:sldId id="265" r:id="rId9"/>
    <p:sldId id="285" r:id="rId10"/>
    <p:sldId id="268" r:id="rId11"/>
    <p:sldId id="284" r:id="rId12"/>
    <p:sldId id="258" r:id="rId13"/>
    <p:sldId id="282" r:id="rId14"/>
    <p:sldId id="263" r:id="rId15"/>
    <p:sldId id="264" r:id="rId16"/>
    <p:sldId id="277" r:id="rId17"/>
    <p:sldId id="275" r:id="rId18"/>
    <p:sldId id="262" r:id="rId19"/>
    <p:sldId id="283" r:id="rId20"/>
    <p:sldId id="270" r:id="rId21"/>
    <p:sldId id="281" r:id="rId22"/>
    <p:sldId id="276" r:id="rId23"/>
    <p:sldId id="271" r:id="rId24"/>
    <p:sldId id="287" r:id="rId25"/>
    <p:sldId id="272" r:id="rId26"/>
    <p:sldId id="288" r:id="rId27"/>
    <p:sldId id="259" r:id="rId28"/>
    <p:sldId id="286" r:id="rId29"/>
    <p:sldId id="274" r:id="rId30"/>
    <p:sldId id="261" r:id="rId31"/>
    <p:sldId id="278" r:id="rId32"/>
    <p:sldId id="266" r:id="rId33"/>
    <p:sldId id="289" r:id="rId34"/>
    <p:sldId id="280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Full" cryptAlgorithmClass="hash" cryptAlgorithmType="typeAny" cryptAlgorithmSid="4" spinCount="100000" saltData="4E9etdP5vWO9C1JeErjqhA==" hashData="G2Fo4mhh1TGBxnVNu5WlJUtMP0o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1" autoAdjust="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5CE3E6-AF01-4EDF-879D-B75AA240C26A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A34A1-D65E-41EE-AB8E-CA784D9F42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364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A34A1-D65E-41EE-AB8E-CA784D9F42C9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275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25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71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578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27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33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63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075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0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47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25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95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31001-8771-48F1-9DCE-E8C2A808B864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84868-45DF-480A-B3A3-31F16D7260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8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1.wav"/><Relationship Id="rId7" Type="http://schemas.openxmlformats.org/officeDocument/2006/relationships/image" Target="../media/image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1.wav"/><Relationship Id="rId7" Type="http://schemas.openxmlformats.org/officeDocument/2006/relationships/image" Target="../media/image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3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1.wav"/><Relationship Id="rId7" Type="http://schemas.openxmlformats.org/officeDocument/2006/relationships/image" Target="../media/image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3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audio" Target="../media/audio2.wav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jpg"/><Relationship Id="rId5" Type="http://schemas.openxmlformats.org/officeDocument/2006/relationships/audio" Target="../media/audio3.wav"/><Relationship Id="rId4" Type="http://schemas.openxmlformats.org/officeDocument/2006/relationships/audio" Target="../media/audio1.wav"/><Relationship Id="rId9" Type="http://schemas.openxmlformats.org/officeDocument/2006/relationships/image" Target="../media/image6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1.wav"/><Relationship Id="rId7" Type="http://schemas.openxmlformats.org/officeDocument/2006/relationships/image" Target="../media/image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3.wav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1.wav"/><Relationship Id="rId7" Type="http://schemas.openxmlformats.org/officeDocument/2006/relationships/image" Target="../media/image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3.wav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1.wav"/><Relationship Id="rId7" Type="http://schemas.openxmlformats.org/officeDocument/2006/relationships/image" Target="../media/image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3.wav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1.wav"/><Relationship Id="rId7" Type="http://schemas.openxmlformats.org/officeDocument/2006/relationships/image" Target="../media/image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3.wav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audio" Target="../media/audio3.wav"/><Relationship Id="rId7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audio" Target="../media/audio2.wav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.gi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gif"/><Relationship Id="rId5" Type="http://schemas.openxmlformats.org/officeDocument/2006/relationships/image" Target="../media/image6.gif"/><Relationship Id="rId4" Type="http://schemas.openxmlformats.org/officeDocument/2006/relationships/image" Target="../media/image4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3284984"/>
            <a:ext cx="609089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Prezentace procvičující vyjmenovaná slova po B, </a:t>
            </a:r>
          </a:p>
          <a:p>
            <a:pPr algn="ctr"/>
            <a:r>
              <a:rPr lang="cs-CZ" b="1" dirty="0" smtClean="0"/>
              <a:t>zaměřená na sloveso být.</a:t>
            </a:r>
          </a:p>
          <a:p>
            <a:endParaRPr lang="cs-CZ" dirty="0"/>
          </a:p>
          <a:p>
            <a:r>
              <a:rPr lang="cs-CZ" u="sng" dirty="0"/>
              <a:t>V</a:t>
            </a:r>
            <a:r>
              <a:rPr lang="cs-CZ" u="sng" dirty="0" smtClean="0"/>
              <a:t>ysvětlivky:</a:t>
            </a:r>
          </a:p>
          <a:p>
            <a:r>
              <a:rPr lang="cs-CZ" dirty="0" smtClean="0"/>
              <a:t>Přechod na další snímek kliknutím na dvojici rybek.</a:t>
            </a:r>
          </a:p>
          <a:p>
            <a:r>
              <a:rPr lang="cs-CZ" dirty="0" smtClean="0"/>
              <a:t>Zkratky – </a:t>
            </a:r>
            <a:r>
              <a:rPr lang="cs-CZ" dirty="0" smtClean="0">
                <a:solidFill>
                  <a:schemeClr val="tx2"/>
                </a:solidFill>
              </a:rPr>
              <a:t>VS</a:t>
            </a:r>
            <a:r>
              <a:rPr lang="cs-CZ" dirty="0" smtClean="0"/>
              <a:t> = vyjmenované slovo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chemeClr val="tx2"/>
                </a:solidFill>
              </a:rPr>
              <a:t>PS – být </a:t>
            </a:r>
            <a:r>
              <a:rPr lang="cs-CZ" dirty="0" smtClean="0"/>
              <a:t>= příbuzné slovo k vyjmenovanému slovu být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0000"/>
                </a:solidFill>
              </a:rPr>
              <a:t>NVPS</a:t>
            </a:r>
            <a:r>
              <a:rPr lang="cs-CZ" dirty="0" smtClean="0"/>
              <a:t> = není vyjmenované ani příbuzné slovo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17032" y="1772816"/>
            <a:ext cx="3509935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RYBÁŘSKÁ</a:t>
            </a:r>
            <a:endParaRPr lang="cs-CZ" sz="2400" b="1" dirty="0" smtClean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cs-CZ" sz="24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Autor: Martina Skalová </a:t>
            </a:r>
          </a:p>
          <a:p>
            <a:pPr algn="ctr"/>
            <a:r>
              <a:rPr lang="cs-CZ" sz="2400" b="1" dirty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400" b="1" dirty="0" smtClean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ZŠ a MŠ Hlušice</a:t>
            </a:r>
          </a:p>
          <a:p>
            <a:endParaRPr lang="cs-CZ" sz="5400" b="1" dirty="0" smtClean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9072" y="1310853"/>
            <a:ext cx="1962150" cy="9239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764703"/>
            <a:ext cx="252412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31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9487" y="1629594"/>
            <a:ext cx="4155835" cy="3194575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1950904" y="972504"/>
            <a:ext cx="1453357" cy="917051"/>
            <a:chOff x="1533311" y="4555110"/>
            <a:chExt cx="1453357" cy="917051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3311" y="4555110"/>
              <a:ext cx="1453357" cy="917051"/>
            </a:xfrm>
            <a:prstGeom prst="rect">
              <a:avLst/>
            </a:prstGeom>
          </p:spPr>
        </p:pic>
        <p:sp>
          <p:nvSpPr>
            <p:cNvPr id="21" name="TextovéPole 20"/>
            <p:cNvSpPr txBox="1"/>
            <p:nvPr/>
          </p:nvSpPr>
          <p:spPr>
            <a:xfrm>
              <a:off x="2011127" y="4915150"/>
              <a:ext cx="4977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být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420167" y="4751767"/>
            <a:ext cx="1453357" cy="917051"/>
            <a:chOff x="4573557" y="2739661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573557" y="2739661"/>
              <a:ext cx="1453357" cy="917051"/>
            </a:xfrm>
            <a:prstGeom prst="rect">
              <a:avLst/>
            </a:prstGeom>
          </p:spPr>
        </p:pic>
        <p:sp>
          <p:nvSpPr>
            <p:cNvPr id="22" name="TextovéPole 21"/>
            <p:cNvSpPr txBox="1"/>
            <p:nvPr/>
          </p:nvSpPr>
          <p:spPr>
            <a:xfrm>
              <a:off x="4914549" y="3093186"/>
              <a:ext cx="82540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bystrý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052496" y="1708092"/>
            <a:ext cx="1453357" cy="917051"/>
            <a:chOff x="4246654" y="3656712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246654" y="3656712"/>
              <a:ext cx="1453357" cy="917051"/>
            </a:xfrm>
            <a:prstGeom prst="rect">
              <a:avLst/>
            </a:prstGeom>
          </p:spPr>
        </p:pic>
        <p:sp>
          <p:nvSpPr>
            <p:cNvPr id="23" name="TextovéPole 22"/>
            <p:cNvSpPr txBox="1"/>
            <p:nvPr/>
          </p:nvSpPr>
          <p:spPr>
            <a:xfrm>
              <a:off x="4501386" y="4053478"/>
              <a:ext cx="104771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obyvatel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433806" y="784825"/>
            <a:ext cx="1453357" cy="917051"/>
            <a:chOff x="1533311" y="4555110"/>
            <a:chExt cx="1453357" cy="917051"/>
          </a:xfrm>
        </p:grpSpPr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3311" y="4555110"/>
              <a:ext cx="1453357" cy="917051"/>
            </a:xfrm>
            <a:prstGeom prst="rect">
              <a:avLst/>
            </a:prstGeom>
          </p:spPr>
        </p:pic>
        <p:sp>
          <p:nvSpPr>
            <p:cNvPr id="29" name="TextovéPole 28"/>
            <p:cNvSpPr txBox="1"/>
            <p:nvPr/>
          </p:nvSpPr>
          <p:spPr>
            <a:xfrm>
              <a:off x="1829013" y="4883854"/>
              <a:ext cx="9603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bydlit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6550027" y="1249566"/>
            <a:ext cx="1453357" cy="917051"/>
            <a:chOff x="1533311" y="4555110"/>
            <a:chExt cx="1453357" cy="917051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3311" y="4555110"/>
              <a:ext cx="1453357" cy="917051"/>
            </a:xfrm>
            <a:prstGeom prst="rect">
              <a:avLst/>
            </a:prstGeom>
          </p:spPr>
        </p:pic>
        <p:sp>
          <p:nvSpPr>
            <p:cNvPr id="32" name="TextovéPole 31"/>
            <p:cNvSpPr txBox="1"/>
            <p:nvPr/>
          </p:nvSpPr>
          <p:spPr>
            <a:xfrm>
              <a:off x="2019525" y="4909088"/>
              <a:ext cx="4544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byt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326881" y="3390174"/>
            <a:ext cx="1453357" cy="917051"/>
            <a:chOff x="1533311" y="4555110"/>
            <a:chExt cx="1453357" cy="917051"/>
          </a:xfrm>
        </p:grpSpPr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3311" y="4555110"/>
              <a:ext cx="1453357" cy="917051"/>
            </a:xfrm>
            <a:prstGeom prst="rect">
              <a:avLst/>
            </a:prstGeom>
          </p:spPr>
        </p:pic>
        <p:sp>
          <p:nvSpPr>
            <p:cNvPr id="35" name="TextovéPole 34"/>
            <p:cNvSpPr txBox="1"/>
            <p:nvPr/>
          </p:nvSpPr>
          <p:spPr>
            <a:xfrm>
              <a:off x="1762266" y="4915150"/>
              <a:ext cx="9603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nábytek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1224225" y="4207061"/>
            <a:ext cx="1453357" cy="917051"/>
            <a:chOff x="1533311" y="4555110"/>
            <a:chExt cx="1453357" cy="917051"/>
          </a:xfrm>
        </p:grpSpPr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3311" y="4555110"/>
              <a:ext cx="1453357" cy="917051"/>
            </a:xfrm>
            <a:prstGeom prst="rect">
              <a:avLst/>
            </a:prstGeom>
          </p:spPr>
        </p:pic>
        <p:sp>
          <p:nvSpPr>
            <p:cNvPr id="44" name="TextovéPole 43"/>
            <p:cNvSpPr txBox="1"/>
            <p:nvPr/>
          </p:nvSpPr>
          <p:spPr>
            <a:xfrm>
              <a:off x="1839560" y="4915150"/>
              <a:ext cx="9603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kobyla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896116" y="3119328"/>
            <a:ext cx="1453357" cy="917051"/>
            <a:chOff x="1533311" y="4555110"/>
            <a:chExt cx="1453357" cy="917051"/>
          </a:xfrm>
        </p:grpSpPr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3311" y="4555110"/>
              <a:ext cx="1453357" cy="917051"/>
            </a:xfrm>
            <a:prstGeom prst="rect">
              <a:avLst/>
            </a:prstGeom>
          </p:spPr>
        </p:pic>
        <p:sp>
          <p:nvSpPr>
            <p:cNvPr id="47" name="TextovéPole 46"/>
            <p:cNvSpPr txBox="1"/>
            <p:nvPr/>
          </p:nvSpPr>
          <p:spPr>
            <a:xfrm>
              <a:off x="2011127" y="4915150"/>
              <a:ext cx="4977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býk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1702041" y="2166617"/>
            <a:ext cx="1453357" cy="917051"/>
            <a:chOff x="1533311" y="4555110"/>
            <a:chExt cx="1453357" cy="917051"/>
          </a:xfrm>
        </p:grpSpPr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3311" y="4555110"/>
              <a:ext cx="1453357" cy="917051"/>
            </a:xfrm>
            <a:prstGeom prst="rect">
              <a:avLst/>
            </a:prstGeom>
          </p:spPr>
        </p:pic>
        <p:sp>
          <p:nvSpPr>
            <p:cNvPr id="50" name="TextovéPole 49"/>
            <p:cNvSpPr txBox="1"/>
            <p:nvPr/>
          </p:nvSpPr>
          <p:spPr>
            <a:xfrm>
              <a:off x="1762265" y="4915150"/>
              <a:ext cx="10136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přibyslav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1950904" y="5066866"/>
            <a:ext cx="1453357" cy="917051"/>
            <a:chOff x="4246654" y="3656712"/>
            <a:chExt cx="1453357" cy="917051"/>
          </a:xfrm>
        </p:grpSpPr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246654" y="3656712"/>
              <a:ext cx="1453357" cy="917051"/>
            </a:xfrm>
            <a:prstGeom prst="rect">
              <a:avLst/>
            </a:prstGeom>
          </p:spPr>
        </p:pic>
        <p:sp>
          <p:nvSpPr>
            <p:cNvPr id="53" name="TextovéPole 52"/>
            <p:cNvSpPr txBox="1"/>
            <p:nvPr/>
          </p:nvSpPr>
          <p:spPr>
            <a:xfrm>
              <a:off x="4588273" y="4006079"/>
              <a:ext cx="8084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bylina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6536772" y="2478900"/>
            <a:ext cx="1453357" cy="917051"/>
            <a:chOff x="4246654" y="3656712"/>
            <a:chExt cx="1453357" cy="917051"/>
          </a:xfrm>
        </p:grpSpPr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246654" y="3656712"/>
              <a:ext cx="1453357" cy="917051"/>
            </a:xfrm>
            <a:prstGeom prst="rect">
              <a:avLst/>
            </a:prstGeom>
          </p:spPr>
        </p:pic>
        <p:sp>
          <p:nvSpPr>
            <p:cNvPr id="56" name="TextovéPole 55"/>
            <p:cNvSpPr txBox="1"/>
            <p:nvPr/>
          </p:nvSpPr>
          <p:spPr>
            <a:xfrm>
              <a:off x="4501386" y="4053478"/>
              <a:ext cx="104771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příbytek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6401973" y="4683848"/>
            <a:ext cx="1453357" cy="917051"/>
            <a:chOff x="4246654" y="3656712"/>
            <a:chExt cx="1453357" cy="917051"/>
          </a:xfrm>
        </p:grpSpPr>
        <p:pic>
          <p:nvPicPr>
            <p:cNvPr id="58" name="Obrázek 5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246654" y="3656712"/>
              <a:ext cx="1453357" cy="917051"/>
            </a:xfrm>
            <a:prstGeom prst="rect">
              <a:avLst/>
            </a:prstGeom>
          </p:spPr>
        </p:pic>
        <p:sp>
          <p:nvSpPr>
            <p:cNvPr id="59" name="TextovéPole 58"/>
            <p:cNvSpPr txBox="1"/>
            <p:nvPr/>
          </p:nvSpPr>
          <p:spPr>
            <a:xfrm>
              <a:off x="4590009" y="4037813"/>
              <a:ext cx="8953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dobytek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404261" y="3923170"/>
            <a:ext cx="18801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i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alloon Bd AT" pitchFamily="2" charset="0"/>
              </a:rPr>
              <a:t>vyjmenovaná slova</a:t>
            </a:r>
          </a:p>
          <a:p>
            <a:pPr algn="ctr"/>
            <a:r>
              <a:rPr lang="cs-CZ" b="1" i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alloon Bd AT" pitchFamily="2" charset="0"/>
              </a:rPr>
              <a:t> po b</a:t>
            </a:r>
            <a:endParaRPr lang="cs-CZ" b="1" i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Balloon Bd AT" pitchFamily="2" charset="0"/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5016257" y="5154118"/>
            <a:ext cx="1453357" cy="917051"/>
            <a:chOff x="1533311" y="4555110"/>
            <a:chExt cx="1453357" cy="917051"/>
          </a:xfrm>
        </p:grpSpPr>
        <p:pic>
          <p:nvPicPr>
            <p:cNvPr id="60" name="Obrázek 5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33311" y="4555110"/>
              <a:ext cx="1453357" cy="917051"/>
            </a:xfrm>
            <a:prstGeom prst="rect">
              <a:avLst/>
            </a:prstGeom>
          </p:spPr>
        </p:pic>
        <p:sp>
          <p:nvSpPr>
            <p:cNvPr id="61" name="TextovéPole 60"/>
            <p:cNvSpPr txBox="1"/>
            <p:nvPr/>
          </p:nvSpPr>
          <p:spPr>
            <a:xfrm>
              <a:off x="1830908" y="4945716"/>
              <a:ext cx="9603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75000"/>
                    </a:schemeClr>
                  </a:solidFill>
                  <a:latin typeface="Balloon Bd AT" pitchFamily="2" charset="0"/>
                </a:rPr>
                <a:t>obyčej</a:t>
              </a:r>
              <a:endParaRPr lang="cs-CZ" dirty="0">
                <a:solidFill>
                  <a:schemeClr val="accent2">
                    <a:lumMod val="75000"/>
                  </a:schemeClr>
                </a:solidFill>
                <a:latin typeface="Balloon Bd AT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84378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8" presetClass="entr" presetSubtype="0" accel="5000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0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90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1000"/>
                            </p:stCondLst>
                            <p:childTnLst>
                              <p:par>
                                <p:cTn id="5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3000"/>
                            </p:stCondLst>
                            <p:childTnLst>
                              <p:par>
                                <p:cTn id="5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5000"/>
                            </p:stCondLst>
                            <p:childTnLst>
                              <p:par>
                                <p:cTn id="6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7000"/>
                            </p:stCondLst>
                            <p:childTnLst>
                              <p:par>
                                <p:cTn id="6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9000"/>
                            </p:stCondLst>
                            <p:childTnLst>
                              <p:par>
                                <p:cTn id="7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7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40154"/>
            <a:chOff x="2326830" y="980727"/>
            <a:chExt cx="5037480" cy="3040154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525922" y="3189884"/>
              <a:ext cx="181625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b_val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často nemocen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708515" y="3189884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ý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440849" cy="3210406"/>
            <a:chOff x="6568881" y="1045278"/>
            <a:chExt cx="2440849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440849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ý</a:t>
              </a:r>
              <a:r>
                <a:rPr lang="cs-CZ" sz="2400" dirty="0" smtClean="0">
                  <a:solidFill>
                    <a:schemeClr val="tx1"/>
                  </a:solidFill>
                </a:rPr>
                <a:t>val – bude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69792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1 0.02129 C -0.17014 0.02801 -0.10782 0.03264 -0.1915 0.0243 C -0.19948 0.0206 -0.19011 0.02453 -0.20452 0.02129 C -0.22205 0.01736 -0.23976 0.01435 -0.25695 0.00856 C -0.26632 0.00208 -0.27744 -0.00139 -0.28785 -0.00417 C -0.29028 -0.00579 -0.29237 -0.00787 -0.29497 -0.00903 C -0.29879 -0.01065 -0.30313 -0.01019 -0.30695 -0.01204 C -0.30851 -0.01274 -0.30886 -0.01621 -0.31042 -0.0169 C -0.31389 -0.01852 -0.31754 -0.01783 -0.32119 -0.01852 C -0.32518 -0.01945 -0.33316 -0.02176 -0.33316 -0.02153 C -0.34428 -0.03149 -0.36372 -0.02986 -0.37483 -0.03426 C -0.38247 -0.03727 -0.38959 -0.0419 -0.3974 -0.04399 C -0.40643 -0.05533 -0.39428 -0.04167 -0.40816 -0.05024 C -0.40973 -0.05116 -0.41042 -0.05371 -0.41164 -0.0551 C -0.41546 -0.05949 -0.41702 -0.05857 -0.4224 -0.05973 C -0.42622 -0.0632 -0.42935 -0.06736 -0.43316 -0.07084 C -0.43629 -0.07755 -0.44063 -0.0794 -0.44619 -0.08195 C -0.45296 -0.09098 -0.46337 -0.09584 -0.47119 -0.10417 C -0.47396 -0.11181 -0.47744 -0.11412 -0.48195 -0.12014 C -0.48334 -0.12917 -0.48473 -0.13727 -0.48785 -0.14537 C -0.4882 -0.14908 -0.48837 -0.15278 -0.48907 -0.15649 C -0.48959 -0.15973 -0.4915 -0.16621 -0.4915 -0.16598 C -0.49115 -0.1875 -0.49723 -0.25602 -0.48073 -0.28519 C -0.47882 -0.29537 -0.47344 -0.30093 -0.46997 -0.31065 C -0.46928 -0.31274 -0.46893 -0.31528 -0.46771 -0.3169 C -0.46685 -0.31806 -0.46528 -0.31806 -0.46407 -0.31852 C -0.45834 -0.3294 -0.45278 -0.33635 -0.44375 -0.34236 C -0.44185 -0.34352 -0.43976 -0.34399 -0.43785 -0.34537 C -0.43525 -0.34723 -0.43073 -0.35186 -0.43073 -0.35162 C -0.3908 -0.34792 -0.37622 -0.3463 -0.34497 -0.33912 C -0.34254 -0.3375 -0.34046 -0.33519 -0.33785 -0.33426 C -0.33403 -0.33311 -0.32987 -0.33449 -0.32605 -0.33287 C -0.32466 -0.33218 -0.32466 -0.3294 -0.32362 -0.32801 C -0.32257 -0.32662 -0.32119 -0.32593 -0.31997 -0.32477 C -0.31875 -0.32223 -0.31823 -0.31899 -0.3165 -0.3169 C -0.31528 -0.31551 -0.31285 -0.3169 -0.31164 -0.31528 C -0.31042 -0.31389 -0.31129 -0.31088 -0.31042 -0.30903 C -0.30973 -0.30741 -0.30816 -0.30695 -0.30695 -0.30579 C -0.30591 -0.29537 -0.30452 -0.28611 -0.3033 -0.2757 C -0.30278 -0.27084 -0.3033 -0.26528 -0.30105 -0.26135 C -0.30018 -0.25973 -0.29862 -0.25926 -0.2974 -0.25811 C -0.29098 -0.24607 -0.29063 -0.23774 -0.28907 -0.22315 C -0.28855 -0.21806 -0.28542 -0.21204 -0.28542 -0.20741 " pathEditMode="relative" rAng="0" ptsTypes="ffffffffffffffffffffffffffffffffffffffffff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35" y="-1810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528729" y="3205744"/>
              <a:ext cx="166705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přib_l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laťku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569256" y="3205742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088232" cy="3210406"/>
            <a:chOff x="6568882" y="1045278"/>
            <a:chExt cx="2088232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088232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přib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l – přitloukl 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7601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01691" y="3204665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žák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odb_l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úkol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390759" y="3205743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296833" cy="3210406"/>
            <a:chOff x="6568881" y="1045278"/>
            <a:chExt cx="2296833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296833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odb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l –</a:t>
              </a:r>
              <a:r>
                <a:rPr lang="cs-CZ" dirty="0" smtClean="0">
                  <a:solidFill>
                    <a:schemeClr val="tx1"/>
                  </a:solidFill>
                </a:rPr>
                <a:t>odbude</a:t>
              </a:r>
            </a:p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 </a:t>
              </a:r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944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664991" y="3208323"/>
              <a:ext cx="161634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slíb_l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mi to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637119" y="3200439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088232" cy="3210406"/>
            <a:chOff x="6568882" y="1045278"/>
            <a:chExt cx="2088232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088232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slíb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l – slib 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58745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85747" y="3246052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přib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_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lo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vody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022595" y="3246051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296833" cy="3210406"/>
            <a:chOff x="6568881" y="1045278"/>
            <a:chExt cx="2296833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296833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přib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lo –přibude</a:t>
              </a:r>
              <a:r>
                <a:rPr lang="cs-CZ" sz="1600" dirty="0" smtClean="0">
                  <a:solidFill>
                    <a:schemeClr val="tx1"/>
                  </a:solidFill>
                </a:rPr>
                <a:t> </a:t>
              </a:r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0239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571528" y="3208323"/>
              <a:ext cx="190558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s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b_l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bedýnku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430259" y="3200439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424032" cy="3210406"/>
            <a:chOff x="6568882" y="1045278"/>
            <a:chExt cx="2424032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424032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s</a:t>
              </a:r>
              <a:r>
                <a:rPr lang="cs-CZ" sz="2400" dirty="0" smtClean="0">
                  <a:solidFill>
                    <a:schemeClr val="tx1"/>
                  </a:solidFill>
                </a:rPr>
                <a:t>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l – </a:t>
              </a:r>
              <a:r>
                <a:rPr lang="cs-CZ" sz="1600" dirty="0" smtClean="0">
                  <a:solidFill>
                    <a:schemeClr val="tx1"/>
                  </a:solidFill>
                </a:rPr>
                <a:t>stloukl, spojil hřebíky </a:t>
              </a:r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55878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113658" y="3204664"/>
              <a:ext cx="26060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neodb_tný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člověk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927375" y="3205743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512858" cy="3210406"/>
            <a:chOff x="6568881" y="1045278"/>
            <a:chExt cx="2512858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512858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neodb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tný</a:t>
              </a:r>
            </a:p>
            <a:p>
              <a:pPr algn="ctr"/>
              <a:r>
                <a:rPr lang="cs-CZ" sz="1400" dirty="0" smtClean="0">
                  <a:solidFill>
                    <a:schemeClr val="tx1"/>
                  </a:solidFill>
                </a:rPr>
                <a:t>nenechá se </a:t>
              </a:r>
              <a:r>
                <a:rPr lang="cs-CZ" sz="1400" dirty="0" err="1" smtClean="0">
                  <a:solidFill>
                    <a:schemeClr val="tx1"/>
                  </a:solidFill>
                </a:rPr>
                <a:t>odbýt,neodbude</a:t>
              </a:r>
              <a:endParaRPr lang="cs-CZ" sz="1400" dirty="0" smtClean="0">
                <a:solidFill>
                  <a:schemeClr val="tx1"/>
                </a:solidFill>
              </a:endParaRP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1188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42390" y="3208323"/>
              <a:ext cx="19086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přib_l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hřebík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560263" y="3212826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424032" cy="3210406"/>
            <a:chOff x="6568882" y="1045278"/>
            <a:chExt cx="2424032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424032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přib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l – </a:t>
              </a:r>
              <a:r>
                <a:rPr lang="cs-CZ" sz="1600" dirty="0" smtClean="0">
                  <a:solidFill>
                    <a:schemeClr val="tx1"/>
                  </a:solidFill>
                </a:rPr>
                <a:t>přitloukl </a:t>
              </a:r>
              <a:r>
                <a:rPr lang="cs-CZ" sz="1400" dirty="0" smtClean="0">
                  <a:solidFill>
                    <a:schemeClr val="tx1"/>
                  </a:solidFill>
                </a:rPr>
                <a:t>kladivem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69157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71135" y="3183722"/>
              <a:ext cx="19623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hb_tá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myška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523012" y="3182989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640056" cy="3210406"/>
            <a:chOff x="6568882" y="1045278"/>
            <a:chExt cx="2640056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640056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hb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tá–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rychlá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1195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01691" y="3204665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dob_ l  hrad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927375" y="3205743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296833" cy="3210406"/>
            <a:chOff x="6568881" y="1045278"/>
            <a:chExt cx="2296833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296833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dob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l –</a:t>
              </a:r>
              <a:r>
                <a:rPr lang="cs-CZ" dirty="0" smtClean="0">
                  <a:solidFill>
                    <a:schemeClr val="tx1"/>
                  </a:solidFill>
                </a:rPr>
                <a:t>dobude, získá </a:t>
              </a:r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331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033342" y="3199310"/>
              <a:ext cx="24708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pohádková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b_tost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699341" y="3228314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296833" cy="3210406"/>
            <a:chOff x="6568881" y="1045278"/>
            <a:chExt cx="2296833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296833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tost –existuje</a:t>
              </a:r>
              <a:r>
                <a:rPr lang="cs-CZ" sz="1600" dirty="0" smtClean="0">
                  <a:solidFill>
                    <a:schemeClr val="tx1"/>
                  </a:solidFill>
                </a:rPr>
                <a:t> </a:t>
              </a:r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68167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01691" y="3204665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sb_rá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známky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848210" y="3205743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368841" cy="3210406"/>
            <a:chOff x="6568881" y="1045278"/>
            <a:chExt cx="2368841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368841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s</a:t>
              </a:r>
              <a:r>
                <a:rPr lang="cs-CZ" sz="2400" dirty="0" smtClean="0">
                  <a:solidFill>
                    <a:schemeClr val="tx1"/>
                  </a:solidFill>
                </a:rPr>
                <a:t>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r>
                <a:rPr lang="cs-CZ" sz="2400" dirty="0" smtClean="0">
                  <a:solidFill>
                    <a:schemeClr val="tx1"/>
                  </a:solidFill>
                </a:rPr>
                <a:t>rá – </a:t>
              </a:r>
              <a:r>
                <a:rPr lang="cs-CZ" sz="2400" dirty="0" err="1" smtClean="0">
                  <a:solidFill>
                    <a:schemeClr val="tx1"/>
                  </a:solidFill>
                </a:rPr>
                <a:t>sbírka,sběr</a:t>
              </a:r>
              <a:r>
                <a:rPr lang="cs-CZ" sz="2400" dirty="0" smtClean="0">
                  <a:solidFill>
                    <a:schemeClr val="tx1"/>
                  </a:solidFill>
                </a:rPr>
                <a:t> 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53266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11111E-6 C 0.01875 0.00185 0.03072 0.00162 0.04757 0.00648 C 0.05 0.00717 0.05243 0.00833 0.05468 0.00949 C 0.05711 0.01088 0.0592 0.01366 0.0618 0.01435 C 0.08159 0.02037 0.10225 0.0169 0.12257 0.01759 C 0.15069 0.02824 0.20156 0.02106 0.22135 0.0206 C 0.22934 0.01805 0.23732 0.01643 0.24513 0.01273 C 0.24861 0.0081 0.25017 0.0037 0.25468 0.00162 C 0.25555 -0.00046 0.2559 -0.00301 0.25711 -0.00463 C 0.25833 -0.00625 0.26111 -0.00579 0.2618 -0.00787 C 0.26319 -0.01181 0.26215 -0.01644 0.26302 -0.0206 C 0.26336 -0.02245 0.26493 -0.02361 0.26545 -0.02546 C 0.26857 -0.03449 0.26822 -0.04398 0.27257 -0.05232 C 0.27395 -0.08634 0.27708 -0.12269 0.28454 -0.15556 C 0.28941 -0.21273 0.29409 -0.26389 0.28454 -0.32384 C 0.2842 -0.32917 0.28437 -0.33449 0.28333 -0.33958 C 0.28281 -0.34213 0.28072 -0.34375 0.27968 -0.34607 C 0.2743 -0.35857 0.27118 -0.37083 0.26423 -0.38241 C 0.26215 -0.39051 0.25989 -0.39283 0.25468 -0.39838 C 0.25121 -0.40718 0.24635 -0.4132 0.24166 -0.4206 C 0.23993 -0.42338 0.23993 -0.42755 0.23802 -0.43009 C 0.2368 -0.43171 0.23472 -0.43195 0.23333 -0.43333 C 0.23159 -0.43519 0.22986 -0.43727 0.22847 -0.43958 C 0.22309 -0.44815 0.21875 -0.46042 0.2118 -0.46667 C 0.20885 -0.47292 0.20659 -0.47847 0.20121 -0.48102 C 0.19861 -0.4912 0.20225 -0.48102 0.19635 -0.48727 C 0.18888 -0.49514 0.19895 -0.49005 0.19045 -0.49352 C 0.18663 -0.49861 0.18368 -0.50255 0.17847 -0.50463 C 0.17326 -0.51204 0.16579 -0.51482 0.15833 -0.51736 C 0.14757 -0.52593 0.15694 -0.52014 0.14045 -0.52384 C 0.13767 -0.52454 0.13489 -0.5257 0.13211 -0.52685 C 0.1309 -0.52732 0.12968 -0.52824 0.12847 -0.52847 C 0.11475 -0.53218 0.10069 -0.53333 0.0868 -0.53658 C 0.07691 -0.53611 0.06701 -0.53588 0.05711 -0.53495 C 0.05191 -0.53449 0.04166 -0.53009 0.04166 -0.52986 C 0.03333 -0.51968 0.021 -0.51505 0.01059 -0.50949 C 0.00572 -0.50671 0.00086 -0.49884 -0.00365 -0.49676 C -0.00747 -0.49514 -0.01146 -0.4956 -0.01546 -0.49514 C -0.025 -0.49097 -0.03421 -0.48681 -0.0441 -0.48403 C -0.04896 -0.48102 -0.05 -0.47662 -0.05487 -0.47454 C -0.05921 -0.47014 -0.06389 -0.46968 -0.06789 -0.46505 C -0.07483 -0.45718 -0.08178 -0.44699 -0.09046 -0.44283 C -0.09896 -0.43195 -0.09445 -0.43449 -0.10243 -0.43171 C -0.11025 -0.4162 -0.09966 -0.43519 -0.10834 -0.42546 C -0.11702 -0.41574 -0.10678 -0.42083 -0.11667 -0.41736 C -0.12118 -0.41158 -0.12466 -0.40463 -0.12987 -0.4 C -0.13143 -0.39398 -0.13247 -0.38866 -0.13334 -0.38241 C -0.13282 -0.37292 -0.13108 -0.36343 -0.13108 -0.35394 C -0.13108 -0.33773 -0.13368 -0.32523 -0.13577 -0.30949 C -0.13542 -0.30579 -0.13455 -0.29838 -0.13455 -0.29815 " pathEditMode="relative" rAng="0" ptsTypes="fffffffffffffffffffffffffffffffffffffffffffffffffA"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17" y="-2541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552041" y="3204664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ub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_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lo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vody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927375" y="3205743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296833" cy="3210406"/>
            <a:chOff x="6568881" y="1045278"/>
            <a:chExt cx="2296833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296833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ub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lo–ubude</a:t>
              </a:r>
              <a:r>
                <a:rPr lang="cs-CZ" dirty="0" smtClean="0">
                  <a:solidFill>
                    <a:schemeClr val="tx1"/>
                  </a:solidFill>
                </a:rPr>
                <a:t>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2559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56511" y="3182360"/>
              <a:ext cx="21695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prohraná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b_tva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380440" y="3182357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088232" cy="3210406"/>
            <a:chOff x="6568882" y="1045278"/>
            <a:chExt cx="2088232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088232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tva – boj, válka</a:t>
              </a:r>
              <a:r>
                <a:rPr lang="cs-CZ" sz="1600" dirty="0" smtClean="0">
                  <a:solidFill>
                    <a:schemeClr val="tx1"/>
                  </a:solidFill>
                </a:rPr>
                <a:t> </a:t>
              </a:r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8047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525921" y="3189884"/>
              <a:ext cx="214053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neb_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vá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doma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060162" y="3183833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ý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440849" cy="3210406"/>
            <a:chOff x="6568881" y="1045278"/>
            <a:chExt cx="2440849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440849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neb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ý</a:t>
              </a:r>
              <a:r>
                <a:rPr lang="cs-CZ" sz="2400" dirty="0" smtClean="0">
                  <a:solidFill>
                    <a:schemeClr val="tx1"/>
                  </a:solidFill>
                </a:rPr>
                <a:t>vá – nebude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038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1 0.02129 C -0.17014 0.02801 -0.10782 0.03264 -0.1915 0.0243 C -0.19948 0.0206 -0.19011 0.02453 -0.20452 0.02129 C -0.22205 0.01736 -0.23976 0.01435 -0.25695 0.00856 C -0.26632 0.00208 -0.27744 -0.00139 -0.28785 -0.00417 C -0.29028 -0.00579 -0.29237 -0.00787 -0.29497 -0.00903 C -0.29879 -0.01065 -0.30313 -0.01019 -0.30695 -0.01204 C -0.30851 -0.01274 -0.30886 -0.01621 -0.31042 -0.0169 C -0.31389 -0.01852 -0.31754 -0.01783 -0.32119 -0.01852 C -0.32518 -0.01945 -0.33316 -0.02176 -0.33316 -0.02153 C -0.34428 -0.03149 -0.36372 -0.02986 -0.37483 -0.03426 C -0.38247 -0.03727 -0.38959 -0.0419 -0.3974 -0.04399 C -0.40643 -0.05533 -0.39428 -0.04167 -0.40816 -0.05024 C -0.40973 -0.05116 -0.41042 -0.05371 -0.41164 -0.0551 C -0.41546 -0.05949 -0.41702 -0.05857 -0.4224 -0.05973 C -0.42622 -0.0632 -0.42935 -0.06736 -0.43316 -0.07084 C -0.43629 -0.07755 -0.44063 -0.0794 -0.44619 -0.08195 C -0.45296 -0.09098 -0.46337 -0.09584 -0.47119 -0.10417 C -0.47396 -0.11181 -0.47744 -0.11412 -0.48195 -0.12014 C -0.48334 -0.12917 -0.48473 -0.13727 -0.48785 -0.14537 C -0.4882 -0.14908 -0.48837 -0.15278 -0.48907 -0.15649 C -0.48959 -0.15973 -0.4915 -0.16621 -0.4915 -0.16598 C -0.49115 -0.1875 -0.49723 -0.25602 -0.48073 -0.28519 C -0.47882 -0.29537 -0.47344 -0.30093 -0.46997 -0.31065 C -0.46928 -0.31274 -0.46893 -0.31528 -0.46771 -0.3169 C -0.46685 -0.31806 -0.46528 -0.31806 -0.46407 -0.31852 C -0.45834 -0.3294 -0.45278 -0.33635 -0.44375 -0.34236 C -0.44185 -0.34352 -0.43976 -0.34399 -0.43785 -0.34537 C -0.43525 -0.34723 -0.43073 -0.35186 -0.43073 -0.35162 C -0.3908 -0.34792 -0.37622 -0.3463 -0.34497 -0.33912 C -0.34254 -0.3375 -0.34046 -0.33519 -0.33785 -0.33426 C -0.33403 -0.33311 -0.32987 -0.33449 -0.32605 -0.33287 C -0.32466 -0.33218 -0.32466 -0.3294 -0.32362 -0.32801 C -0.32257 -0.32662 -0.32119 -0.32593 -0.31997 -0.32477 C -0.31875 -0.32223 -0.31823 -0.31899 -0.3165 -0.3169 C -0.31528 -0.31551 -0.31285 -0.3169 -0.31164 -0.31528 C -0.31042 -0.31389 -0.31129 -0.31088 -0.31042 -0.30903 C -0.30973 -0.30741 -0.30816 -0.30695 -0.30695 -0.30579 C -0.30591 -0.29537 -0.30452 -0.28611 -0.3033 -0.2757 C -0.30278 -0.27084 -0.3033 -0.26528 -0.30105 -0.26135 C -0.30018 -0.25973 -0.29862 -0.25926 -0.2974 -0.25811 C -0.29098 -0.24607 -0.29063 -0.23774 -0.28907 -0.22315 C -0.28855 -0.21806 -0.28542 -0.21204 -0.28542 -0.20741 " pathEditMode="relative" rAng="0" ptsTypes="ffffffffffffffffffffffffffffffffffffffffff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35" y="-1810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85747" y="3246052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z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b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_ la mi 1 Kč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816150" y="3246051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296833" cy="3210406"/>
            <a:chOff x="6568881" y="1045278"/>
            <a:chExt cx="2296833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296833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zb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la –</a:t>
              </a:r>
              <a:r>
                <a:rPr lang="cs-CZ" sz="1600" dirty="0" smtClean="0">
                  <a:solidFill>
                    <a:schemeClr val="tx1"/>
                  </a:solidFill>
                </a:rPr>
                <a:t>zůstala, zbude </a:t>
              </a:r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0127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238872" y="3183722"/>
              <a:ext cx="224676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nerozb_tné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sklo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735063" y="3177479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640056" cy="3210406"/>
            <a:chOff x="6568882" y="1045278"/>
            <a:chExt cx="2640056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640056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nerozb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tné– </a:t>
              </a:r>
              <a:r>
                <a:rPr lang="cs-CZ" sz="1600" dirty="0" smtClean="0">
                  <a:solidFill>
                    <a:schemeClr val="tx1"/>
                  </a:solidFill>
                </a:rPr>
                <a:t>nedá se roztlouct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3320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23240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85747" y="3246052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nab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_ l  peněz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993645" y="3246052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512858" cy="3210406"/>
            <a:chOff x="6568881" y="1045278"/>
            <a:chExt cx="2512858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512858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nab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l –</a:t>
              </a:r>
            </a:p>
            <a:p>
              <a:pPr algn="ctr"/>
              <a:r>
                <a:rPr lang="cs-CZ" sz="1600" dirty="0" smtClean="0">
                  <a:solidFill>
                    <a:schemeClr val="tx1"/>
                  </a:solidFill>
                </a:rPr>
                <a:t>získal je, nabude</a:t>
              </a:r>
            </a:p>
            <a:p>
              <a:pPr algn="ctr"/>
              <a:r>
                <a:rPr lang="cs-CZ" sz="1600" dirty="0" smtClean="0">
                  <a:solidFill>
                    <a:schemeClr val="tx1"/>
                  </a:solidFill>
                </a:rPr>
                <a:t> </a:t>
              </a:r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48749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164922" y="3140969"/>
              <a:ext cx="24585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ničivé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krupob_tí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560609" y="3140967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352024" cy="3210406"/>
            <a:chOff x="6568882" y="1045278"/>
            <a:chExt cx="2352024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352024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krupob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tí – </a:t>
              </a:r>
              <a:r>
                <a:rPr lang="cs-CZ" dirty="0" smtClean="0">
                  <a:solidFill>
                    <a:schemeClr val="tx1"/>
                  </a:solidFill>
                </a:rPr>
                <a:t>kroupy tlučou </a:t>
              </a:r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73532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23240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85747" y="3246052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šel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b_ch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tam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074964" y="3246052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852936"/>
            <a:ext cx="2656874" cy="3327369"/>
            <a:chOff x="6568881" y="928315"/>
            <a:chExt cx="2728882" cy="3327369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928315"/>
              <a:ext cx="2728882" cy="1557123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   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ch –</a:t>
              </a:r>
            </a:p>
            <a:p>
              <a:pPr algn="ctr"/>
              <a:r>
                <a:rPr lang="cs-CZ" sz="1400" dirty="0" err="1" smtClean="0">
                  <a:solidFill>
                    <a:schemeClr val="tx1"/>
                  </a:solidFill>
                </a:rPr>
                <a:t>bys,by,bychom,byste</a:t>
              </a:r>
              <a:r>
                <a:rPr lang="cs-CZ" sz="1400" dirty="0" smtClean="0">
                  <a:solidFill>
                    <a:schemeClr val="tx1"/>
                  </a:solidFill>
                </a:rPr>
                <a:t>, </a:t>
              </a:r>
              <a:r>
                <a:rPr lang="cs-CZ" sz="1400" dirty="0" err="1" smtClean="0">
                  <a:solidFill>
                    <a:schemeClr val="tx1"/>
                  </a:solidFill>
                </a:rPr>
                <a:t>abych,kdybych</a:t>
              </a:r>
              <a:r>
                <a:rPr lang="cs-CZ" sz="1400" dirty="0" smtClean="0">
                  <a:solidFill>
                    <a:schemeClr val="tx1"/>
                  </a:solidFill>
                </a:rPr>
                <a:t>,…. </a:t>
              </a:r>
              <a:r>
                <a:rPr lang="cs-CZ" sz="1400" dirty="0" smtClean="0">
                  <a:solidFill>
                    <a:srgbClr val="FF0000"/>
                  </a:solidFill>
                </a:rPr>
                <a:t>!!!</a:t>
              </a:r>
            </a:p>
            <a:p>
              <a:pPr algn="ctr"/>
              <a:r>
                <a:rPr lang="cs-CZ" sz="1600" dirty="0" smtClean="0">
                  <a:solidFill>
                    <a:schemeClr val="tx1"/>
                  </a:solidFill>
                </a:rPr>
                <a:t> </a:t>
              </a:r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24473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01691" y="3204665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nab_rá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polévku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927375" y="3205743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872898" cy="3210406"/>
            <a:chOff x="6568881" y="1045278"/>
            <a:chExt cx="2872898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872898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nab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r>
                <a:rPr lang="cs-CZ" sz="2400" dirty="0" smtClean="0">
                  <a:solidFill>
                    <a:schemeClr val="tx1"/>
                  </a:solidFill>
                </a:rPr>
                <a:t>rá –</a:t>
              </a:r>
              <a:r>
                <a:rPr lang="cs-CZ" sz="1600" dirty="0" err="1" smtClean="0">
                  <a:solidFill>
                    <a:schemeClr val="tx1"/>
                  </a:solidFill>
                </a:rPr>
                <a:t>naběračka,sběr</a:t>
              </a:r>
              <a:r>
                <a:rPr lang="cs-CZ" sz="1600" dirty="0" smtClean="0">
                  <a:solidFill>
                    <a:schemeClr val="tx1"/>
                  </a:solidFill>
                </a:rPr>
                <a:t>, </a:t>
              </a:r>
              <a:r>
                <a:rPr lang="cs-CZ" sz="1600" dirty="0" err="1" smtClean="0">
                  <a:solidFill>
                    <a:schemeClr val="tx1"/>
                  </a:solidFill>
                </a:rPr>
                <a:t>výběr,vybírá,sbírá</a:t>
              </a:r>
              <a:r>
                <a:rPr lang="cs-CZ" sz="1600" dirty="0" smtClean="0">
                  <a:solidFill>
                    <a:schemeClr val="tx1"/>
                  </a:solidFill>
                </a:rPr>
                <a:t>,… </a:t>
              </a:r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3636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11111E-6 C 0.01875 0.00185 0.03072 0.00162 0.04757 0.00648 C 0.05 0.00717 0.05243 0.00833 0.05468 0.00949 C 0.05711 0.01088 0.0592 0.01366 0.0618 0.01435 C 0.08159 0.02037 0.10225 0.0169 0.12257 0.01759 C 0.15069 0.02824 0.20156 0.02106 0.22135 0.0206 C 0.22934 0.01805 0.23732 0.01643 0.24513 0.01273 C 0.24861 0.0081 0.25017 0.0037 0.25468 0.00162 C 0.25555 -0.00046 0.2559 -0.00301 0.25711 -0.00463 C 0.25833 -0.00625 0.26111 -0.00579 0.2618 -0.00787 C 0.26319 -0.01181 0.26215 -0.01644 0.26302 -0.0206 C 0.26336 -0.02245 0.26493 -0.02361 0.26545 -0.02546 C 0.26857 -0.03449 0.26822 -0.04398 0.27257 -0.05232 C 0.27395 -0.08634 0.27708 -0.12269 0.28454 -0.15556 C 0.28941 -0.21273 0.29409 -0.26389 0.28454 -0.32384 C 0.2842 -0.32917 0.28437 -0.33449 0.28333 -0.33958 C 0.28281 -0.34213 0.28072 -0.34375 0.27968 -0.34607 C 0.2743 -0.35857 0.27118 -0.37083 0.26423 -0.38241 C 0.26215 -0.39051 0.25989 -0.39283 0.25468 -0.39838 C 0.25121 -0.40718 0.24635 -0.4132 0.24166 -0.4206 C 0.23993 -0.42338 0.23993 -0.42755 0.23802 -0.43009 C 0.2368 -0.43171 0.23472 -0.43195 0.23333 -0.43333 C 0.23159 -0.43519 0.22986 -0.43727 0.22847 -0.43958 C 0.22309 -0.44815 0.21875 -0.46042 0.2118 -0.46667 C 0.20885 -0.47292 0.20659 -0.47847 0.20121 -0.48102 C 0.19861 -0.4912 0.20225 -0.48102 0.19635 -0.48727 C 0.18888 -0.49514 0.19895 -0.49005 0.19045 -0.49352 C 0.18663 -0.49861 0.18368 -0.50255 0.17847 -0.50463 C 0.17326 -0.51204 0.16579 -0.51482 0.15833 -0.51736 C 0.14757 -0.52593 0.15694 -0.52014 0.14045 -0.52384 C 0.13767 -0.52454 0.13489 -0.5257 0.13211 -0.52685 C 0.1309 -0.52732 0.12968 -0.52824 0.12847 -0.52847 C 0.11475 -0.53218 0.10069 -0.53333 0.0868 -0.53658 C 0.07691 -0.53611 0.06701 -0.53588 0.05711 -0.53495 C 0.05191 -0.53449 0.04166 -0.53009 0.04166 -0.52986 C 0.03333 -0.51968 0.021 -0.51505 0.01059 -0.50949 C 0.00572 -0.50671 0.00086 -0.49884 -0.00365 -0.49676 C -0.00747 -0.49514 -0.01146 -0.4956 -0.01546 -0.49514 C -0.025 -0.49097 -0.03421 -0.48681 -0.0441 -0.48403 C -0.04896 -0.48102 -0.05 -0.47662 -0.05487 -0.47454 C -0.05921 -0.47014 -0.06389 -0.46968 -0.06789 -0.46505 C -0.07483 -0.45718 -0.08178 -0.44699 -0.09046 -0.44283 C -0.09896 -0.43195 -0.09445 -0.43449 -0.10243 -0.43171 C -0.11025 -0.4162 -0.09966 -0.43519 -0.10834 -0.42546 C -0.11702 -0.41574 -0.10678 -0.42083 -0.11667 -0.41736 C -0.12118 -0.41158 -0.12466 -0.40463 -0.12987 -0.4 C -0.13143 -0.39398 -0.13247 -0.38866 -0.13334 -0.38241 C -0.13282 -0.37292 -0.13108 -0.36343 -0.13108 -0.35394 C -0.13108 -0.33773 -0.13368 -0.32523 -0.13577 -0.30949 C -0.13542 -0.30579 -0.13455 -0.29838 -0.13455 -0.29815 " pathEditMode="relative" rAng="0" ptsTypes="fffffffffffffffffffffffffffffffffffffffffffffffffA"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17" y="-2541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336574" y="3140968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nadb_tečná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kila 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989287" y="3140968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22418" y="2969899"/>
            <a:ext cx="3082030" cy="3210406"/>
            <a:chOff x="6503765" y="1045278"/>
            <a:chExt cx="3082030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03765" y="1045278"/>
              <a:ext cx="3082030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nadb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tečná –</a:t>
              </a:r>
              <a:r>
                <a:rPr lang="cs-CZ" sz="1400" dirty="0" smtClean="0">
                  <a:solidFill>
                    <a:schemeClr val="tx1"/>
                  </a:solidFill>
                </a:rPr>
                <a:t>jsou, budou navíc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42267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635579" y="3208323"/>
              <a:ext cx="175971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nab_l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pušku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638382" y="3214327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088232" cy="3210406"/>
            <a:chOff x="6568882" y="1045278"/>
            <a:chExt cx="2088232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088232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nab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l – </a:t>
              </a:r>
              <a:r>
                <a:rPr lang="cs-CZ" dirty="0" smtClean="0">
                  <a:solidFill>
                    <a:schemeClr val="tx1"/>
                  </a:solidFill>
                </a:rPr>
                <a:t>„naládoval“ </a:t>
              </a:r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4309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336574" y="3228314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žít v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blahob_tu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786221" y="3228314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y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22418" y="2969899"/>
            <a:ext cx="3082030" cy="3210406"/>
            <a:chOff x="6503765" y="1045278"/>
            <a:chExt cx="3082030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03765" y="1045278"/>
              <a:ext cx="3082030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blahob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y</a:t>
              </a:r>
              <a:r>
                <a:rPr lang="cs-CZ" sz="2400" dirty="0" smtClean="0">
                  <a:solidFill>
                    <a:schemeClr val="tx1"/>
                  </a:solidFill>
                </a:rPr>
                <a:t>t –</a:t>
              </a:r>
            </a:p>
            <a:p>
              <a:pPr algn="ctr"/>
              <a:r>
                <a:rPr lang="cs-CZ" sz="1400" dirty="0" smtClean="0">
                  <a:solidFill>
                    <a:schemeClr val="tx1"/>
                  </a:solidFill>
                </a:rPr>
                <a:t>jsou, budou v blahu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4290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3472E-18 -4.81481E-6 C 0.00035 -0.0493 0.00017 -0.09838 0.00121 -0.14768 C 0.00121 -0.14953 0.00295 -0.15069 0.00347 -0.15231 C 0.00417 -0.15439 0.00434 -0.15671 0.00469 -0.15879 C 0.00503 -0.16342 0.00521 -0.17245 0.00712 -0.17777 C 0.00989 -0.18518 0.00972 -0.18009 0.0118 -0.18889 C 0.0158 -0.20509 0.0191 -0.21828 0.02743 -0.23171 C 0.02951 -0.24768 0.02639 -0.23194 0.0368 -0.25069 C 0.04184 -0.25949 0.04739 -0.26736 0.05243 -0.27615 C 0.05555 -0.28171 0.05729 -0.28009 0.06076 -0.28402 C 0.07066 -0.2956 0.06389 -0.29213 0.07135 -0.29514 C 0.07465 -0.30162 0.07812 -0.30139 0.08333 -0.30486 C 0.08889 -0.31481 0.09601 -0.31597 0.10469 -0.31898 C 0.11111 -0.32477 0.11406 -0.32407 0.12257 -0.32546 C 0.12517 -0.32754 0.12795 -0.33009 0.1309 -0.33171 C 0.13316 -0.33287 0.13802 -0.33495 0.13802 -0.33495 C 0.14983 -0.34977 0.16823 -0.34027 0.18333 -0.33958 C 0.19184 -0.33588 0.19826 -0.33333 0.20712 -0.33171 C 0.21059 -0.32523 0.21528 -0.32176 0.22014 -0.31736 C 0.2217 -0.31574 0.22222 -0.31273 0.22378 -0.31111 C 0.22656 -0.3081 0.23021 -0.30717 0.23333 -0.30486 C 0.2375 -0.29398 0.23958 -0.28171 0.24167 -0.2699 C 0.24375 -0.25856 0.24358 -0.24629 0.25 -0.23819 C 0.25139 -0.22754 0.25121 -0.23171 0.25121 -0.22546 " pathEditMode="relative" ptsTypes="fffffffffffffffffffffffA">
                                      <p:cBhvr>
                                        <p:cTn id="5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01691" y="3204665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nab_lil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stěnu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927375" y="3205743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368841" cy="3210406"/>
            <a:chOff x="6568881" y="1045278"/>
            <a:chExt cx="2368841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368841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nab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r>
                <a:rPr lang="cs-CZ" sz="2400" dirty="0" smtClean="0">
                  <a:solidFill>
                    <a:schemeClr val="tx1"/>
                  </a:solidFill>
                </a:rPr>
                <a:t>lil –natřel  bíle 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3889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11111E-6 C 0.01875 0.00185 0.03072 0.00162 0.04757 0.00648 C 0.05 0.00717 0.05243 0.00833 0.05468 0.00949 C 0.05711 0.01088 0.0592 0.01366 0.0618 0.01435 C 0.08159 0.02037 0.10225 0.0169 0.12257 0.01759 C 0.15069 0.02824 0.20156 0.02106 0.22135 0.0206 C 0.22934 0.01805 0.23732 0.01643 0.24513 0.01273 C 0.24861 0.0081 0.25017 0.0037 0.25468 0.00162 C 0.25555 -0.00046 0.2559 -0.00301 0.25711 -0.00463 C 0.25833 -0.00625 0.26111 -0.00579 0.2618 -0.00787 C 0.26319 -0.01181 0.26215 -0.01644 0.26302 -0.0206 C 0.26336 -0.02245 0.26493 -0.02361 0.26545 -0.02546 C 0.26857 -0.03449 0.26822 -0.04398 0.27257 -0.05232 C 0.27395 -0.08634 0.27708 -0.12269 0.28454 -0.15556 C 0.28941 -0.21273 0.29409 -0.26389 0.28454 -0.32384 C 0.2842 -0.32917 0.28437 -0.33449 0.28333 -0.33958 C 0.28281 -0.34213 0.28072 -0.34375 0.27968 -0.34607 C 0.2743 -0.35857 0.27118 -0.37083 0.26423 -0.38241 C 0.26215 -0.39051 0.25989 -0.39283 0.25468 -0.39838 C 0.25121 -0.40718 0.24635 -0.4132 0.24166 -0.4206 C 0.23993 -0.42338 0.23993 -0.42755 0.23802 -0.43009 C 0.2368 -0.43171 0.23472 -0.43195 0.23333 -0.43333 C 0.23159 -0.43519 0.22986 -0.43727 0.22847 -0.43958 C 0.22309 -0.44815 0.21875 -0.46042 0.2118 -0.46667 C 0.20885 -0.47292 0.20659 -0.47847 0.20121 -0.48102 C 0.19861 -0.4912 0.20225 -0.48102 0.19635 -0.48727 C 0.18888 -0.49514 0.19895 -0.49005 0.19045 -0.49352 C 0.18663 -0.49861 0.18368 -0.50255 0.17847 -0.50463 C 0.17326 -0.51204 0.16579 -0.51482 0.15833 -0.51736 C 0.14757 -0.52593 0.15694 -0.52014 0.14045 -0.52384 C 0.13767 -0.52454 0.13489 -0.5257 0.13211 -0.52685 C 0.1309 -0.52732 0.12968 -0.52824 0.12847 -0.52847 C 0.11475 -0.53218 0.10069 -0.53333 0.0868 -0.53658 C 0.07691 -0.53611 0.06701 -0.53588 0.05711 -0.53495 C 0.05191 -0.53449 0.04166 -0.53009 0.04166 -0.52986 C 0.03333 -0.51968 0.021 -0.51505 0.01059 -0.50949 C 0.00572 -0.50671 0.00086 -0.49884 -0.00365 -0.49676 C -0.00747 -0.49514 -0.01146 -0.4956 -0.01546 -0.49514 C -0.025 -0.49097 -0.03421 -0.48681 -0.0441 -0.48403 C -0.04896 -0.48102 -0.05 -0.47662 -0.05487 -0.47454 C -0.05921 -0.47014 -0.06389 -0.46968 -0.06789 -0.46505 C -0.07483 -0.45718 -0.08178 -0.44699 -0.09046 -0.44283 C -0.09896 -0.43195 -0.09445 -0.43449 -0.10243 -0.43171 C -0.11025 -0.4162 -0.09966 -0.43519 -0.10834 -0.42546 C -0.11702 -0.41574 -0.10678 -0.42083 -0.11667 -0.41736 C -0.12118 -0.41158 -0.12466 -0.40463 -0.12987 -0.4 C -0.13143 -0.39398 -0.13247 -0.38866 -0.13334 -0.38241 C -0.13282 -0.37292 -0.13108 -0.36343 -0.13108 -0.35394 C -0.13108 -0.33773 -0.13368 -0.32523 -0.13577 -0.30949 C -0.13542 -0.30579 -0.13455 -0.29838 -0.13455 -0.29815 " pathEditMode="relative" rAng="0" ptsTypes="fffffffffffffffffffffffffffffffffffffffffffffffffA"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17" y="-2541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525921" y="3130718"/>
              <a:ext cx="25429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b_valý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přítel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845944" y="3130717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ý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584866" cy="3210406"/>
            <a:chOff x="6568881" y="1045278"/>
            <a:chExt cx="2584866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584866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ý</a:t>
              </a:r>
              <a:r>
                <a:rPr lang="cs-CZ" sz="2400" dirty="0" smtClean="0">
                  <a:solidFill>
                    <a:schemeClr val="tx1"/>
                  </a:solidFill>
                </a:rPr>
                <a:t>valý – </a:t>
              </a:r>
            </a:p>
            <a:p>
              <a:pPr algn="ctr"/>
              <a:r>
                <a:rPr lang="cs-CZ" sz="1400" dirty="0" smtClean="0">
                  <a:solidFill>
                    <a:schemeClr val="tx1"/>
                  </a:solidFill>
                </a:rPr>
                <a:t>byl, bude přítelem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0864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1 0.02129 C -0.17014 0.02801 -0.10782 0.03264 -0.1915 0.0243 C -0.19948 0.0206 -0.19011 0.02453 -0.20452 0.02129 C -0.22205 0.01736 -0.23976 0.01435 -0.25695 0.00856 C -0.26632 0.00208 -0.27744 -0.00139 -0.28785 -0.00417 C -0.29028 -0.00579 -0.29237 -0.00787 -0.29497 -0.00903 C -0.29879 -0.01065 -0.30313 -0.01019 -0.30695 -0.01204 C -0.30851 -0.01274 -0.30886 -0.01621 -0.31042 -0.0169 C -0.31389 -0.01852 -0.31754 -0.01783 -0.32119 -0.01852 C -0.32518 -0.01945 -0.33316 -0.02176 -0.33316 -0.02153 C -0.34428 -0.03149 -0.36372 -0.02986 -0.37483 -0.03426 C -0.38247 -0.03727 -0.38959 -0.0419 -0.3974 -0.04399 C -0.40643 -0.05533 -0.39428 -0.04167 -0.40816 -0.05024 C -0.40973 -0.05116 -0.41042 -0.05371 -0.41164 -0.0551 C -0.41546 -0.05949 -0.41702 -0.05857 -0.4224 -0.05973 C -0.42622 -0.0632 -0.42935 -0.06736 -0.43316 -0.07084 C -0.43629 -0.07755 -0.44063 -0.0794 -0.44619 -0.08195 C -0.45296 -0.09098 -0.46337 -0.09584 -0.47119 -0.10417 C -0.47396 -0.11181 -0.47744 -0.11412 -0.48195 -0.12014 C -0.48334 -0.12917 -0.48473 -0.13727 -0.48785 -0.14537 C -0.4882 -0.14908 -0.48837 -0.15278 -0.48907 -0.15649 C -0.48959 -0.15973 -0.4915 -0.16621 -0.4915 -0.16598 C -0.49115 -0.1875 -0.49723 -0.25602 -0.48073 -0.28519 C -0.47882 -0.29537 -0.47344 -0.30093 -0.46997 -0.31065 C -0.46928 -0.31274 -0.46893 -0.31528 -0.46771 -0.3169 C -0.46685 -0.31806 -0.46528 -0.31806 -0.46407 -0.31852 C -0.45834 -0.3294 -0.45278 -0.33635 -0.44375 -0.34236 C -0.44185 -0.34352 -0.43976 -0.34399 -0.43785 -0.34537 C -0.43525 -0.34723 -0.43073 -0.35186 -0.43073 -0.35162 C -0.3908 -0.34792 -0.37622 -0.3463 -0.34497 -0.33912 C -0.34254 -0.3375 -0.34046 -0.33519 -0.33785 -0.33426 C -0.33403 -0.33311 -0.32987 -0.33449 -0.32605 -0.33287 C -0.32466 -0.33218 -0.32466 -0.3294 -0.32362 -0.32801 C -0.32257 -0.32662 -0.32119 -0.32593 -0.31997 -0.32477 C -0.31875 -0.32223 -0.31823 -0.31899 -0.3165 -0.3169 C -0.31528 -0.31551 -0.31285 -0.3169 -0.31164 -0.31528 C -0.31042 -0.31389 -0.31129 -0.31088 -0.31042 -0.30903 C -0.30973 -0.30741 -0.30816 -0.30695 -0.30695 -0.30579 C -0.30591 -0.29537 -0.30452 -0.28611 -0.3033 -0.2757 C -0.30278 -0.27084 -0.3033 -0.26528 -0.30105 -0.26135 C -0.30018 -0.25973 -0.29862 -0.25926 -0.2974 -0.25811 C -0.29098 -0.24607 -0.29063 -0.23774 -0.28907 -0.22315 C -0.28855 -0.21806 -0.28542 -0.21204 -0.28542 -0.20741 " pathEditMode="relative" rAng="0" ptsTypes="ffffffffffffffffffffffffffffffffffffffffff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35" y="-1810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401691" y="3204665"/>
              <a:ext cx="21676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vyb_t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si zlost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880867" y="3205743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368841" cy="3210406"/>
            <a:chOff x="6568881" y="1045278"/>
            <a:chExt cx="2368841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368841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vyb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í</a:t>
              </a:r>
              <a:r>
                <a:rPr lang="cs-CZ" sz="2400" dirty="0" smtClean="0">
                  <a:solidFill>
                    <a:schemeClr val="tx1"/>
                  </a:solidFill>
                </a:rPr>
                <a:t>t –</a:t>
              </a:r>
              <a:r>
                <a:rPr lang="cs-CZ" sz="1600" dirty="0" smtClean="0">
                  <a:solidFill>
                    <a:schemeClr val="tx1"/>
                  </a:solidFill>
                </a:rPr>
                <a:t>vytlouct ze sebe </a:t>
              </a:r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0638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11111E-6 C 0.01875 0.00185 0.03072 0.00162 0.04757 0.00648 C 0.05 0.00717 0.05243 0.00833 0.05468 0.00949 C 0.05711 0.01088 0.0592 0.01366 0.0618 0.01435 C 0.08159 0.02037 0.10225 0.0169 0.12257 0.01759 C 0.15069 0.02824 0.20156 0.02106 0.22135 0.0206 C 0.22934 0.01805 0.23732 0.01643 0.24513 0.01273 C 0.24861 0.0081 0.25017 0.0037 0.25468 0.00162 C 0.25555 -0.00046 0.2559 -0.00301 0.25711 -0.00463 C 0.25833 -0.00625 0.26111 -0.00579 0.2618 -0.00787 C 0.26319 -0.01181 0.26215 -0.01644 0.26302 -0.0206 C 0.26336 -0.02245 0.26493 -0.02361 0.26545 -0.02546 C 0.26857 -0.03449 0.26822 -0.04398 0.27257 -0.05232 C 0.27395 -0.08634 0.27708 -0.12269 0.28454 -0.15556 C 0.28941 -0.21273 0.29409 -0.26389 0.28454 -0.32384 C 0.2842 -0.32917 0.28437 -0.33449 0.28333 -0.33958 C 0.28281 -0.34213 0.28072 -0.34375 0.27968 -0.34607 C 0.2743 -0.35857 0.27118 -0.37083 0.26423 -0.38241 C 0.26215 -0.39051 0.25989 -0.39283 0.25468 -0.39838 C 0.25121 -0.40718 0.24635 -0.4132 0.24166 -0.4206 C 0.23993 -0.42338 0.23993 -0.42755 0.23802 -0.43009 C 0.2368 -0.43171 0.23472 -0.43195 0.23333 -0.43333 C 0.23159 -0.43519 0.22986 -0.43727 0.22847 -0.43958 C 0.22309 -0.44815 0.21875 -0.46042 0.2118 -0.46667 C 0.20885 -0.47292 0.20659 -0.47847 0.20121 -0.48102 C 0.19861 -0.4912 0.20225 -0.48102 0.19635 -0.48727 C 0.18888 -0.49514 0.19895 -0.49005 0.19045 -0.49352 C 0.18663 -0.49861 0.18368 -0.50255 0.17847 -0.50463 C 0.17326 -0.51204 0.16579 -0.51482 0.15833 -0.51736 C 0.14757 -0.52593 0.15694 -0.52014 0.14045 -0.52384 C 0.13767 -0.52454 0.13489 -0.5257 0.13211 -0.52685 C 0.1309 -0.52732 0.12968 -0.52824 0.12847 -0.52847 C 0.11475 -0.53218 0.10069 -0.53333 0.0868 -0.53658 C 0.07691 -0.53611 0.06701 -0.53588 0.05711 -0.53495 C 0.05191 -0.53449 0.04166 -0.53009 0.04166 -0.52986 C 0.03333 -0.51968 0.021 -0.51505 0.01059 -0.50949 C 0.00572 -0.50671 0.00086 -0.49884 -0.00365 -0.49676 C -0.00747 -0.49514 -0.01146 -0.4956 -0.01546 -0.49514 C -0.025 -0.49097 -0.03421 -0.48681 -0.0441 -0.48403 C -0.04896 -0.48102 -0.05 -0.47662 -0.05487 -0.47454 C -0.05921 -0.47014 -0.06389 -0.46968 -0.06789 -0.46505 C -0.07483 -0.45718 -0.08178 -0.44699 -0.09046 -0.44283 C -0.09896 -0.43195 -0.09445 -0.43449 -0.10243 -0.43171 C -0.11025 -0.4162 -0.09966 -0.43519 -0.10834 -0.42546 C -0.11702 -0.41574 -0.10678 -0.42083 -0.11667 -0.41736 C -0.12118 -0.41158 -0.12466 -0.40463 -0.12987 -0.4 C -0.13143 -0.39398 -0.13247 -0.38866 -0.13334 -0.38241 C -0.13282 -0.37292 -0.13108 -0.36343 -0.13108 -0.35394 C -0.13108 -0.33773 -0.13368 -0.32523 -0.13577 -0.30949 C -0.13542 -0.30579 -0.13455 -0.29838 -0.13455 -0.29815 " pathEditMode="relative" rAng="0" ptsTypes="fffffffffffffffffffffffffffffffffffffffffffffffffA"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17" y="-2541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664991" y="3208323"/>
              <a:ext cx="125880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zb_l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psa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527601" y="3200439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088232" cy="3210406"/>
            <a:chOff x="6568882" y="1045278"/>
            <a:chExt cx="2088232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088232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z</a:t>
              </a:r>
              <a:r>
                <a:rPr lang="cs-CZ" sz="2400" dirty="0" smtClean="0">
                  <a:solidFill>
                    <a:schemeClr val="tx1"/>
                  </a:solidFill>
                </a:rPr>
                <a:t>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l – ztloukl 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4465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200697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45012" y="980727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244461" y="3141882"/>
              <a:ext cx="25429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 </a:t>
              </a:r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přeb_vá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 v budce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4011214" y="3130718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ý</a:t>
            </a:r>
            <a:endParaRPr lang="cs-CZ" sz="2400" b="1" dirty="0">
              <a:solidFill>
                <a:schemeClr val="tx2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587534" y="2969899"/>
            <a:ext cx="2440849" cy="3210406"/>
            <a:chOff x="6568881" y="1045278"/>
            <a:chExt cx="2440849" cy="3210406"/>
          </a:xfrm>
        </p:grpSpPr>
        <p:pic>
          <p:nvPicPr>
            <p:cNvPr id="25" name="Obrázek 24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28" name="Obláček 27"/>
            <p:cNvSpPr/>
            <p:nvPr/>
          </p:nvSpPr>
          <p:spPr>
            <a:xfrm>
              <a:off x="6568881" y="1045278"/>
              <a:ext cx="2440849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přeb</a:t>
              </a:r>
              <a:r>
                <a:rPr lang="cs-CZ" sz="2400" b="1" dirty="0" smtClean="0">
                  <a:solidFill>
                    <a:schemeClr val="tx2"/>
                  </a:solidFill>
                </a:rPr>
                <a:t>ý</a:t>
              </a:r>
              <a:r>
                <a:rPr lang="cs-CZ" sz="2400" dirty="0" smtClean="0">
                  <a:solidFill>
                    <a:schemeClr val="tx1"/>
                  </a:solidFill>
                </a:rPr>
                <a:t>vá – přebude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(PS - </a:t>
              </a:r>
              <a:r>
                <a:rPr lang="cs-CZ" sz="2400" dirty="0" smtClean="0">
                  <a:solidFill>
                    <a:schemeClr val="tx2"/>
                  </a:solidFill>
                </a:rPr>
                <a:t>být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3098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6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1 0.02129 C -0.17014 0.02801 -0.10782 0.03264 -0.1915 0.0243 C -0.19948 0.0206 -0.19011 0.02453 -0.20452 0.02129 C -0.22205 0.01736 -0.23976 0.01435 -0.25695 0.00856 C -0.26632 0.00208 -0.27744 -0.00139 -0.28785 -0.00417 C -0.29028 -0.00579 -0.29237 -0.00787 -0.29497 -0.00903 C -0.29879 -0.01065 -0.30313 -0.01019 -0.30695 -0.01204 C -0.30851 -0.01274 -0.30886 -0.01621 -0.31042 -0.0169 C -0.31389 -0.01852 -0.31754 -0.01783 -0.32119 -0.01852 C -0.32518 -0.01945 -0.33316 -0.02176 -0.33316 -0.02153 C -0.34428 -0.03149 -0.36372 -0.02986 -0.37483 -0.03426 C -0.38247 -0.03727 -0.38959 -0.0419 -0.3974 -0.04399 C -0.40643 -0.05533 -0.39428 -0.04167 -0.40816 -0.05024 C -0.40973 -0.05116 -0.41042 -0.05371 -0.41164 -0.0551 C -0.41546 -0.05949 -0.41702 -0.05857 -0.4224 -0.05973 C -0.42622 -0.0632 -0.42935 -0.06736 -0.43316 -0.07084 C -0.43629 -0.07755 -0.44063 -0.0794 -0.44619 -0.08195 C -0.45296 -0.09098 -0.46337 -0.09584 -0.47119 -0.10417 C -0.47396 -0.11181 -0.47744 -0.11412 -0.48195 -0.12014 C -0.48334 -0.12917 -0.48473 -0.13727 -0.48785 -0.14537 C -0.4882 -0.14908 -0.48837 -0.15278 -0.48907 -0.15649 C -0.48959 -0.15973 -0.4915 -0.16621 -0.4915 -0.16598 C -0.49115 -0.1875 -0.49723 -0.25602 -0.48073 -0.28519 C -0.47882 -0.29537 -0.47344 -0.30093 -0.46997 -0.31065 C -0.46928 -0.31274 -0.46893 -0.31528 -0.46771 -0.3169 C -0.46685 -0.31806 -0.46528 -0.31806 -0.46407 -0.31852 C -0.45834 -0.3294 -0.45278 -0.33635 -0.44375 -0.34236 C -0.44185 -0.34352 -0.43976 -0.34399 -0.43785 -0.34537 C -0.43525 -0.34723 -0.43073 -0.35186 -0.43073 -0.35162 C -0.3908 -0.34792 -0.37622 -0.3463 -0.34497 -0.33912 C -0.34254 -0.3375 -0.34046 -0.33519 -0.33785 -0.33426 C -0.33403 -0.33311 -0.32987 -0.33449 -0.32605 -0.33287 C -0.32466 -0.33218 -0.32466 -0.3294 -0.32362 -0.32801 C -0.32257 -0.32662 -0.32119 -0.32593 -0.31997 -0.32477 C -0.31875 -0.32223 -0.31823 -0.31899 -0.3165 -0.3169 C -0.31528 -0.31551 -0.31285 -0.3169 -0.31164 -0.31528 C -0.31042 -0.31389 -0.31129 -0.31088 -0.31042 -0.30903 C -0.30973 -0.30741 -0.30816 -0.30695 -0.30695 -0.30579 C -0.30591 -0.29537 -0.30452 -0.28611 -0.3033 -0.2757 C -0.30278 -0.27084 -0.3033 -0.26528 -0.30105 -0.26135 C -0.30018 -0.25973 -0.29862 -0.25926 -0.2974 -0.25811 C -0.29098 -0.24607 -0.29063 -0.23774 -0.28907 -0.22315 C -0.28855 -0.21806 -0.28542 -0.21204 -0.28542 -0.20741 " pathEditMode="relative" rAng="0" ptsTypes="ffffffffffffffffffffffffffffffffffffffffff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35" y="-1810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3170449" y="4262773"/>
            <a:ext cx="1453357" cy="917051"/>
            <a:chOff x="3203848" y="3679791"/>
            <a:chExt cx="1453357" cy="917051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3203848" y="3679791"/>
              <a:ext cx="1453357" cy="917051"/>
            </a:xfrm>
            <a:prstGeom prst="rect">
              <a:avLst/>
            </a:prstGeom>
          </p:spPr>
        </p:pic>
        <p:sp>
          <p:nvSpPr>
            <p:cNvPr id="16" name="TextovéPole 15"/>
            <p:cNvSpPr txBox="1"/>
            <p:nvPr/>
          </p:nvSpPr>
          <p:spPr>
            <a:xfrm>
              <a:off x="3768462" y="3878531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i</a:t>
              </a:r>
              <a:endParaRPr lang="cs-CZ" sz="4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33676" y="4894141"/>
            <a:ext cx="1453357" cy="917051"/>
            <a:chOff x="1882048" y="4789559"/>
            <a:chExt cx="1453357" cy="91705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2048" y="4789559"/>
              <a:ext cx="1453357" cy="917051"/>
            </a:xfrm>
            <a:prstGeom prst="rect">
              <a:avLst/>
            </a:prstGeom>
          </p:spPr>
        </p:pic>
        <p:sp>
          <p:nvSpPr>
            <p:cNvPr id="17" name="TextovéPole 16"/>
            <p:cNvSpPr txBox="1"/>
            <p:nvPr/>
          </p:nvSpPr>
          <p:spPr>
            <a:xfrm>
              <a:off x="2446662" y="4998724"/>
              <a:ext cx="32412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rgbClr val="FF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í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159641" y="4230532"/>
            <a:ext cx="1453357" cy="917051"/>
            <a:chOff x="4499992" y="3008115"/>
            <a:chExt cx="1453357" cy="917051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499992" y="3008115"/>
              <a:ext cx="1453357" cy="917051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5014112" y="3185264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ý</a:t>
              </a:r>
              <a:endParaRPr lang="cs-CZ" sz="4000" dirty="0">
                <a:ln w="18415" cmpd="sng">
                  <a:solidFill>
                    <a:schemeClr val="tx2"/>
                  </a:solidFill>
                  <a:prstDash val="solid"/>
                </a:ln>
                <a:solidFill>
                  <a:schemeClr val="tx2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ndalus" pitchFamily="18" charset="-78"/>
                <a:cs typeface="Andalus" pitchFamily="18" charset="-78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33311" y="4555110"/>
            <a:ext cx="1453357" cy="917051"/>
            <a:chOff x="4499992" y="1539841"/>
            <a:chExt cx="1453357" cy="917051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99992" y="1539841"/>
              <a:ext cx="1453357" cy="917051"/>
            </a:xfrm>
            <a:prstGeom prst="rect">
              <a:avLst/>
            </a:prstGeom>
          </p:spPr>
        </p:pic>
        <p:sp>
          <p:nvSpPr>
            <p:cNvPr id="19" name="TextovéPole 18"/>
            <p:cNvSpPr txBox="1"/>
            <p:nvPr/>
          </p:nvSpPr>
          <p:spPr>
            <a:xfrm>
              <a:off x="5080953" y="1716455"/>
              <a:ext cx="4251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ln w="18415" cmpd="sng">
                    <a:solidFill>
                      <a:schemeClr val="tx2"/>
                    </a:solidFill>
                    <a:prstDash val="solid"/>
                  </a:ln>
                  <a:solidFill>
                    <a:schemeClr val="tx2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Andalus" pitchFamily="18" charset="-78"/>
                  <a:cs typeface="Andalus" pitchFamily="18" charset="-78"/>
                </a:rPr>
                <a:t>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1700" y="980726"/>
            <a:ext cx="5037480" cy="3032685"/>
            <a:chOff x="2326830" y="980727"/>
            <a:chExt cx="5037480" cy="303268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26830" y="980727"/>
              <a:ext cx="5037480" cy="3032685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3528729" y="3205744"/>
              <a:ext cx="20970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odb</a:t>
              </a:r>
              <a:r>
                <a:rPr lang="cs-CZ" sz="2400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_ la půlnoc</a:t>
              </a:r>
              <a:endParaRPr lang="cs-CZ" sz="24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569256" y="3205742"/>
            <a:ext cx="32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88328" y="2949907"/>
            <a:ext cx="2088232" cy="3210406"/>
            <a:chOff x="6568882" y="1045278"/>
            <a:chExt cx="2088232" cy="3210406"/>
          </a:xfrm>
        </p:grpSpPr>
        <p:pic>
          <p:nvPicPr>
            <p:cNvPr id="4" name="Obrázek 3">
              <a:hlinkClick r:id="" action="ppaction://hlinkshowjump?jump=nextslide"/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5986" y="2445934"/>
              <a:ext cx="1809750" cy="1809750"/>
            </a:xfrm>
            <a:prstGeom prst="rect">
              <a:avLst/>
            </a:prstGeom>
          </p:spPr>
        </p:pic>
        <p:sp>
          <p:nvSpPr>
            <p:cNvPr id="6" name="Obláček 5"/>
            <p:cNvSpPr/>
            <p:nvPr/>
          </p:nvSpPr>
          <p:spPr>
            <a:xfrm>
              <a:off x="6568882" y="1045278"/>
              <a:ext cx="2088232" cy="1440160"/>
            </a:xfrm>
            <a:prstGeom prst="cloudCallout">
              <a:avLst>
                <a:gd name="adj1" fmla="val -16663"/>
                <a:gd name="adj2" fmla="val 75350"/>
              </a:avLst>
            </a:prstGeom>
            <a:solidFill>
              <a:schemeClr val="bg1"/>
            </a:solidFill>
            <a:ln w="31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odb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i</a:t>
              </a:r>
              <a:r>
                <a:rPr lang="cs-CZ" sz="2400" dirty="0" smtClean="0">
                  <a:solidFill>
                    <a:schemeClr val="tx1"/>
                  </a:solidFill>
                </a:rPr>
                <a:t>la – </a:t>
              </a:r>
              <a:r>
                <a:rPr lang="cs-CZ" sz="1600" dirty="0" smtClean="0">
                  <a:solidFill>
                    <a:schemeClr val="tx1"/>
                  </a:solidFill>
                </a:rPr>
                <a:t>tloukly zvony </a:t>
              </a:r>
              <a:r>
                <a:rPr lang="cs-CZ" sz="2400" dirty="0" smtClean="0">
                  <a:solidFill>
                    <a:schemeClr val="tx1"/>
                  </a:solidFill>
                </a:rPr>
                <a:t>(</a:t>
              </a:r>
              <a:r>
                <a:rPr lang="cs-CZ" sz="2400" dirty="0" smtClean="0">
                  <a:solidFill>
                    <a:srgbClr val="FF0000"/>
                  </a:solidFill>
                </a:rPr>
                <a:t>NVPS</a:t>
              </a:r>
              <a:r>
                <a:rPr lang="cs-CZ" sz="2400" dirty="0" smtClean="0">
                  <a:solidFill>
                    <a:schemeClr val="tx1"/>
                  </a:solidFill>
                </a:rPr>
                <a:t>)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1572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0625 C -0.04271 -0.00324 -0.04289 0.00046 -0.05851 -0.00625 C -0.06059 -0.00718 -0.0625 -0.01065 -0.06441 -0.01204 C -0.06737 -0.01551 -0.07014 -0.01829 -0.07275 -0.02246 C -0.07396 -0.02732 -0.07535 -0.02755 -0.07691 -0.03079 C -0.07865 -0.03426 -0.07848 -0.03588 -0.08056 -0.03889 C -0.08143 -0.04005 -0.08334 -0.04121 -0.08334 -0.04098 C -0.08507 -0.04699 -0.08768 -0.04699 -0.08994 -0.05162 C -0.0908 -0.05348 -0.09132 -0.05602 -0.09219 -0.05764 C -0.09254 -0.05834 -0.09323 -0.05834 -0.09358 -0.0588 C -0.09636 -0.0625 -0.09792 -0.06505 -0.10053 -0.06806 C -0.10296 -0.07454 -0.10053 -0.06945 -0.10504 -0.07269 C -0.10747 -0.07431 -0.10921 -0.08033 -0.11164 -0.08218 C -0.11598 -0.09028 -0.11146 -0.08125 -0.11441 -0.08912 C -0.11528 -0.09167 -0.11719 -0.09607 -0.11719 -0.09584 C -0.11841 -0.10996 -0.1165 -0.09144 -0.11893 -0.10417 C -0.12084 -0.11389 -0.11789 -0.10741 -0.12084 -0.1125 C -0.12153 -0.11783 -0.12275 -0.12176 -0.12309 -0.12755 C -0.12309 -0.14422 -0.12309 -0.16135 -0.12275 -0.17778 C -0.12257 -0.18218 -0.12084 -0.18889 -0.11997 -0.19306 C -0.11702 -0.20787 -0.11077 -0.23311 -0.10417 -0.2375 C -0.10296 -0.23959 -0.10122 -0.24005 -0.1 -0.24213 C -0.09966 -0.24283 -0.09966 -0.24491 -0.09914 -0.24561 C -0.09827 -0.24653 -0.09723 -0.24607 -0.09636 -0.24676 C -0.09011 -0.25093 -0.08681 -0.25162 -0.07969 -0.25255 C -0.06875 -0.26204 -0.05504 -0.25116 -0.04323 -0.24908 C -0.04011 -0.24676 -0.0375 -0.24468 -0.03438 -0.24329 C -0.03247 -0.23519 -0.0349 -0.24352 -0.03125 -0.23866 C -0.02969 -0.23658 -0.02848 -0.23287 -0.02709 -0.23033 C -0.0257 -0.22524 -0.02362 -0.22107 -0.02205 -0.21644 C -0.02049 -0.21181 -0.01945 -0.20649 -0.01771 -0.20232 C -0.01684 -0.19399 -0.01441 -0.18727 -0.01441 -0.17778 " pathEditMode="relative" rAng="0" ptsTypes="fffffffffffffffffffffffffffffffA">
                                      <p:cBhvr>
                                        <p:cTn id="5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31" y="-1245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blink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Žbluň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059" y="4606957"/>
            <a:ext cx="1080120" cy="68154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051720" y="4944213"/>
            <a:ext cx="1435194" cy="90559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203848" y="4058165"/>
            <a:ext cx="898986" cy="5672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947728"/>
            <a:ext cx="1080120" cy="68154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979" y="4228056"/>
            <a:ext cx="1080120" cy="681543"/>
          </a:xfrm>
          <a:prstGeom prst="rect">
            <a:avLst/>
          </a:prstGeom>
        </p:spPr>
      </p:pic>
      <p:grpSp>
        <p:nvGrpSpPr>
          <p:cNvPr id="8" name="Skupina 7"/>
          <p:cNvGrpSpPr/>
          <p:nvPr/>
        </p:nvGrpSpPr>
        <p:grpSpPr>
          <a:xfrm>
            <a:off x="1885899" y="1740159"/>
            <a:ext cx="3721767" cy="2240594"/>
            <a:chOff x="1885899" y="1740159"/>
            <a:chExt cx="3721767" cy="2240594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5899" y="1740159"/>
              <a:ext cx="3721767" cy="2240594"/>
            </a:xfrm>
            <a:prstGeom prst="rect">
              <a:avLst/>
            </a:prstGeom>
          </p:spPr>
        </p:pic>
        <p:sp>
          <p:nvSpPr>
            <p:cNvPr id="3" name="TextovéPole 2"/>
            <p:cNvSpPr txBox="1"/>
            <p:nvPr/>
          </p:nvSpPr>
          <p:spPr>
            <a:xfrm>
              <a:off x="2766043" y="3212976"/>
              <a:ext cx="144174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solidFill>
                    <a:schemeClr val="bg1"/>
                  </a:solidFill>
                </a:rPr>
                <a:t>AHOJ !</a:t>
              </a:r>
              <a:endParaRPr lang="cs-CZ" sz="36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9454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4000">
        <p14:ripple dir="rd"/>
      </p:transition>
    </mc:Choice>
    <mc:Fallback xmlns="">
      <p:transition spd="slow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832663" y="764704"/>
            <a:ext cx="6133049" cy="4605653"/>
            <a:chOff x="1832663" y="764704"/>
            <a:chExt cx="6133049" cy="4605653"/>
          </a:xfrm>
        </p:grpSpPr>
        <p:grpSp>
          <p:nvGrpSpPr>
            <p:cNvPr id="4" name="Skupina 3"/>
            <p:cNvGrpSpPr/>
            <p:nvPr/>
          </p:nvGrpSpPr>
          <p:grpSpPr>
            <a:xfrm>
              <a:off x="1832663" y="764704"/>
              <a:ext cx="5450577" cy="4157917"/>
              <a:chOff x="1832663" y="764704"/>
              <a:chExt cx="5450577" cy="4157917"/>
            </a:xfrm>
          </p:grpSpPr>
          <p:grpSp>
            <p:nvGrpSpPr>
              <p:cNvPr id="2" name="Skupina 1"/>
              <p:cNvGrpSpPr/>
              <p:nvPr/>
            </p:nvGrpSpPr>
            <p:grpSpPr>
              <a:xfrm>
                <a:off x="1832663" y="764704"/>
                <a:ext cx="5450577" cy="4062651"/>
                <a:chOff x="2250604" y="764704"/>
                <a:chExt cx="5450577" cy="4062651"/>
              </a:xfrm>
            </p:grpSpPr>
            <p:sp>
              <p:nvSpPr>
                <p:cNvPr id="3" name="TextovéPole 2"/>
                <p:cNvSpPr txBox="1"/>
                <p:nvPr/>
              </p:nvSpPr>
              <p:spPr>
                <a:xfrm>
                  <a:off x="2270541" y="764704"/>
                  <a:ext cx="5430640" cy="406265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3600" u="sng" dirty="0" smtClean="0"/>
                    <a:t>Zdroje:</a:t>
                  </a:r>
                </a:p>
                <a:p>
                  <a:endParaRPr lang="cs-CZ" dirty="0"/>
                </a:p>
                <a:p>
                  <a:r>
                    <a:rPr lang="cs-CZ" sz="2000" dirty="0" smtClean="0"/>
                    <a:t> Šablona - Denisa </a:t>
                  </a:r>
                  <a:r>
                    <a:rPr lang="cs-CZ" sz="2000" dirty="0" err="1" smtClean="0"/>
                    <a:t>Sviatková</a:t>
                  </a:r>
                  <a:endParaRPr lang="cs-CZ" sz="2000" dirty="0" smtClean="0"/>
                </a:p>
                <a:p>
                  <a:r>
                    <a:rPr lang="cs-CZ" sz="2000" dirty="0"/>
                    <a:t> </a:t>
                  </a:r>
                  <a:r>
                    <a:rPr lang="cs-CZ" sz="2000" dirty="0" smtClean="0"/>
                    <a:t>      </a:t>
                  </a:r>
                </a:p>
                <a:p>
                  <a:r>
                    <a:rPr lang="cs-CZ" sz="2000" dirty="0"/>
                    <a:t> </a:t>
                  </a:r>
                  <a:r>
                    <a:rPr lang="cs-CZ" sz="2000" dirty="0" smtClean="0"/>
                    <a:t>                 </a:t>
                  </a:r>
                  <a:r>
                    <a:rPr lang="cs-CZ" sz="1600" dirty="0" smtClean="0"/>
                    <a:t>časopis </a:t>
                  </a:r>
                  <a:r>
                    <a:rPr lang="cs-CZ" sz="1600" dirty="0"/>
                    <a:t>Sluníčko</a:t>
                  </a:r>
                </a:p>
                <a:p>
                  <a:pPr algn="ctr"/>
                  <a:endParaRPr lang="cs-CZ" sz="2000" dirty="0"/>
                </a:p>
                <a:p>
                  <a:pPr algn="ctr"/>
                  <a:endParaRPr lang="cs-CZ" sz="1600" dirty="0" smtClean="0"/>
                </a:p>
                <a:p>
                  <a:pPr algn="ctr"/>
                  <a:r>
                    <a:rPr lang="cs-CZ" sz="1600" dirty="0" smtClean="0"/>
                    <a:t>           http</a:t>
                  </a:r>
                  <a:r>
                    <a:rPr lang="cs-CZ" sz="1600" dirty="0"/>
                    <a:t>://www.beruska8.cz/kluci/rybari2/44.gif</a:t>
                  </a:r>
                </a:p>
                <a:p>
                  <a:pPr algn="ctr"/>
                  <a:endParaRPr lang="cs-CZ" sz="2000" dirty="0" smtClean="0"/>
                </a:p>
                <a:p>
                  <a:pPr algn="ctr"/>
                  <a:r>
                    <a:rPr lang="cs-CZ" sz="1600" dirty="0" smtClean="0"/>
                    <a:t>        </a:t>
                  </a:r>
                </a:p>
                <a:p>
                  <a:pPr algn="ctr"/>
                  <a:r>
                    <a:rPr lang="cs-CZ" sz="1600" dirty="0" smtClean="0"/>
                    <a:t>                   http</a:t>
                  </a:r>
                  <a:r>
                    <a:rPr lang="cs-CZ" sz="1600" dirty="0"/>
                    <a:t>://www.gify.nou.cz/z_ryba_soubory/ry57.gif</a:t>
                  </a:r>
                </a:p>
                <a:p>
                  <a:pPr algn="ctr"/>
                  <a:endParaRPr lang="cs-CZ" sz="2000" dirty="0"/>
                </a:p>
                <a:p>
                  <a:pPr algn="ctr"/>
                  <a:r>
                    <a:rPr lang="cs-CZ" sz="2000" dirty="0" smtClean="0"/>
                    <a:t>       </a:t>
                  </a:r>
                  <a:r>
                    <a:rPr lang="cs-CZ" sz="1600" dirty="0" smtClean="0"/>
                    <a:t>http</a:t>
                  </a:r>
                  <a:r>
                    <a:rPr lang="cs-CZ" sz="1600" dirty="0"/>
                    <a:t>://www.beruska8.cz/kluci/rybari2/7.gif           </a:t>
                  </a:r>
                </a:p>
              </p:txBody>
            </p:sp>
            <p:pic>
              <p:nvPicPr>
                <p:cNvPr id="13" name="Obrázek 12"/>
                <p:cNvPicPr>
                  <a:picLocks noChangeAspect="1"/>
                </p:cNvPicPr>
                <p:nvPr/>
              </p:nvPicPr>
              <p:blipFill>
                <a:blip r:embed="rId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 flipH="1">
                  <a:off x="2433562" y="2060848"/>
                  <a:ext cx="834704" cy="526688"/>
                </a:xfrm>
                <a:prstGeom prst="rect">
                  <a:avLst/>
                </a:prstGeom>
              </p:spPr>
            </p:pic>
            <p:pic>
              <p:nvPicPr>
                <p:cNvPr id="5" name="Obrázek 4"/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270541" y="2708920"/>
                  <a:ext cx="1090355" cy="656420"/>
                </a:xfrm>
                <a:prstGeom prst="rect">
                  <a:avLst/>
                </a:prstGeom>
              </p:spPr>
            </p:pic>
            <p:pic>
              <p:nvPicPr>
                <p:cNvPr id="25" name="Obrázek 24">
                  <a:hlinkClick r:id="" action="ppaction://hlinkshowjump?jump=nextslide"/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250604" y="3284984"/>
                  <a:ext cx="1017662" cy="1017662"/>
                </a:xfrm>
                <a:prstGeom prst="rect">
                  <a:avLst/>
                </a:prstGeom>
              </p:spPr>
            </p:pic>
          </p:grpSp>
          <p:pic>
            <p:nvPicPr>
              <p:cNvPr id="7" name="Obrázek 6"/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955905" y="4130509"/>
                <a:ext cx="1110633" cy="792112"/>
              </a:xfrm>
              <a:prstGeom prst="rect">
                <a:avLst/>
              </a:prstGeom>
            </p:spPr>
          </p:pic>
        </p:grpSp>
        <p:sp>
          <p:nvSpPr>
            <p:cNvPr id="6" name="Obdélník 5"/>
            <p:cNvSpPr/>
            <p:nvPr/>
          </p:nvSpPr>
          <p:spPr>
            <a:xfrm>
              <a:off x="2872164" y="5031803"/>
              <a:ext cx="5093548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600" dirty="0"/>
                <a:t>http://grovit.cz/ZABAVNY_majka57/GIF/vodni/rybky/1.gif</a:t>
              </a:r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80051" y="4764379"/>
              <a:ext cx="1286922" cy="60597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3526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14:ripple dir="rd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671</TotalTime>
  <Words>598</Words>
  <Application>Microsoft Office PowerPoint</Application>
  <PresentationFormat>Předvádění na obrazovce (4:3)</PresentationFormat>
  <Paragraphs>272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67</cp:revision>
  <dcterms:created xsi:type="dcterms:W3CDTF">2012-10-23T20:14:19Z</dcterms:created>
  <dcterms:modified xsi:type="dcterms:W3CDTF">2012-10-27T11:34:24Z</dcterms:modified>
</cp:coreProperties>
</file>