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34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3E2D59-79FF-4E32-92B1-F2F4E171E848}" type="datetimeFigureOut">
              <a:rPr lang="cs-CZ" smtClean="0"/>
              <a:t>12.11.2012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93C850-A4E9-4F10-B231-A59069A56D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63430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3C850-A4E9-4F10-B231-A59069A56DF2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74646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428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271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449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512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12.11.2012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1672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12.11.2012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6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12.11.2012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412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233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087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738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12.11.2012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229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12.11.2012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jpeg"/><Relationship Id="rId7" Type="http://schemas.openxmlformats.org/officeDocument/2006/relationships/image" Target="../media/image10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8488878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Dana</a:t>
                      </a:r>
                      <a:r>
                        <a:rPr lang="cs-CZ" sz="2400" baseline="0" dirty="0" smtClean="0"/>
                        <a:t> Bednářová</a:t>
                      </a:r>
                    </a:p>
                    <a:p>
                      <a:r>
                        <a:rPr lang="cs-CZ" sz="2400" b="1" baseline="0" dirty="0" smtClean="0"/>
                        <a:t>Datum: </a:t>
                      </a:r>
                      <a:r>
                        <a:rPr lang="cs-CZ" sz="2400" b="0" baseline="0" dirty="0" smtClean="0"/>
                        <a:t>8.11.2012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Název: </a:t>
                      </a:r>
                      <a:r>
                        <a:rPr lang="cs-CZ" sz="2400" dirty="0" smtClean="0"/>
                        <a:t>VY_32_INOVACE_15_</a:t>
                      </a:r>
                      <a:r>
                        <a:rPr lang="cs-CZ" sz="2400" baseline="0" dirty="0" smtClean="0"/>
                        <a:t>Český 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</a:t>
                      </a:r>
                      <a:r>
                        <a:rPr lang="cs-CZ" sz="2400" b="1" smtClean="0"/>
                        <a:t>: </a:t>
                      </a:r>
                      <a:r>
                        <a:rPr lang="cs-CZ" sz="2400" b="0" smtClean="0"/>
                        <a:t>Čtení</a:t>
                      </a:r>
                      <a:r>
                        <a:rPr lang="cs-CZ" sz="2400" b="0" baseline="0" smtClean="0"/>
                        <a:t> s porozuměním: </a:t>
                      </a:r>
                      <a:r>
                        <a:rPr lang="cs-CZ" sz="2400" b="0" smtClean="0"/>
                        <a:t>Čtení</a:t>
                      </a:r>
                      <a:r>
                        <a:rPr lang="cs-CZ" sz="2400" b="0" baseline="0" smtClean="0"/>
                        <a:t> </a:t>
                      </a:r>
                      <a:r>
                        <a:rPr lang="cs-CZ" sz="2400" b="0" baseline="0" dirty="0" smtClean="0"/>
                        <a:t>ke Slabikáři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="0" baseline="0" dirty="0" smtClean="0"/>
                        <a:t>1.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Čtení dlouhých a krátkých slabik.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rgbClr val="00B0F0"/>
                </a:solidFill>
              </a:rPr>
              <a:t>l</a:t>
            </a:r>
            <a:r>
              <a:rPr lang="cs-CZ" dirty="0" smtClean="0">
                <a:solidFill>
                  <a:srgbClr val="00B0F0"/>
                </a:solidFill>
              </a:rPr>
              <a:t>ípa </a:t>
            </a:r>
            <a:r>
              <a:rPr lang="cs-CZ" dirty="0" smtClean="0"/>
              <a:t>      </a:t>
            </a:r>
            <a:r>
              <a:rPr lang="cs-CZ" dirty="0" smtClean="0">
                <a:solidFill>
                  <a:srgbClr val="C00000"/>
                </a:solidFill>
              </a:rPr>
              <a:t>sele</a:t>
            </a:r>
          </a:p>
          <a:p>
            <a:r>
              <a:rPr lang="cs-CZ" dirty="0" smtClean="0">
                <a:solidFill>
                  <a:srgbClr val="00B0F0"/>
                </a:solidFill>
              </a:rPr>
              <a:t>sama    </a:t>
            </a:r>
            <a:r>
              <a:rPr lang="cs-CZ" dirty="0" smtClean="0">
                <a:solidFill>
                  <a:srgbClr val="C00000"/>
                </a:solidFill>
              </a:rPr>
              <a:t>sálá</a:t>
            </a:r>
          </a:p>
          <a:p>
            <a:r>
              <a:rPr lang="cs-CZ" dirty="0">
                <a:solidFill>
                  <a:srgbClr val="00B0F0"/>
                </a:solidFill>
              </a:rPr>
              <a:t>l</a:t>
            </a:r>
            <a:r>
              <a:rPr lang="cs-CZ" dirty="0" smtClean="0">
                <a:solidFill>
                  <a:srgbClr val="00B0F0"/>
                </a:solidFill>
              </a:rPr>
              <a:t>épe </a:t>
            </a:r>
            <a:r>
              <a:rPr lang="cs-CZ" dirty="0" smtClean="0"/>
              <a:t>     </a:t>
            </a:r>
            <a:r>
              <a:rPr lang="cs-CZ" dirty="0" smtClean="0">
                <a:solidFill>
                  <a:srgbClr val="C00000"/>
                </a:solidFill>
              </a:rPr>
              <a:t>lapí</a:t>
            </a:r>
            <a:r>
              <a:rPr lang="cs-CZ" dirty="0" smtClean="0"/>
              <a:t>    </a:t>
            </a:r>
          </a:p>
          <a:p>
            <a:r>
              <a:rPr lang="cs-CZ" dirty="0" smtClean="0">
                <a:solidFill>
                  <a:srgbClr val="00B0F0"/>
                </a:solidFill>
              </a:rPr>
              <a:t>Míla      </a:t>
            </a:r>
            <a:r>
              <a:rPr lang="cs-CZ" dirty="0" smtClean="0">
                <a:solidFill>
                  <a:srgbClr val="C00000"/>
                </a:solidFill>
              </a:rPr>
              <a:t>milá</a:t>
            </a:r>
            <a:r>
              <a:rPr lang="cs-CZ" dirty="0" smtClean="0">
                <a:solidFill>
                  <a:srgbClr val="00B0F0"/>
                </a:solidFill>
              </a:rPr>
              <a:t> </a:t>
            </a:r>
          </a:p>
          <a:p>
            <a:r>
              <a:rPr lang="cs-CZ" dirty="0">
                <a:solidFill>
                  <a:srgbClr val="00B0F0"/>
                </a:solidFill>
              </a:rPr>
              <a:t>p</a:t>
            </a:r>
            <a:r>
              <a:rPr lang="cs-CZ" dirty="0" smtClean="0">
                <a:solidFill>
                  <a:srgbClr val="00B0F0"/>
                </a:solidFill>
              </a:rPr>
              <a:t>álí        </a:t>
            </a:r>
            <a:r>
              <a:rPr lang="cs-CZ" dirty="0" smtClean="0">
                <a:solidFill>
                  <a:srgbClr val="C00000"/>
                </a:solidFill>
              </a:rPr>
              <a:t>papá</a:t>
            </a:r>
            <a:r>
              <a:rPr lang="cs-CZ" dirty="0" smtClean="0"/>
              <a:t>                 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rgbClr val="00B0F0"/>
                </a:solidFill>
              </a:rPr>
              <a:t>p</a:t>
            </a:r>
            <a:r>
              <a:rPr lang="cs-CZ" dirty="0" smtClean="0">
                <a:solidFill>
                  <a:srgbClr val="00B0F0"/>
                </a:solidFill>
              </a:rPr>
              <a:t>ípá </a:t>
            </a:r>
            <a:r>
              <a:rPr lang="cs-CZ" dirty="0" smtClean="0"/>
              <a:t>         </a:t>
            </a:r>
            <a:r>
              <a:rPr lang="cs-CZ" dirty="0" smtClean="0">
                <a:solidFill>
                  <a:srgbClr val="C00000"/>
                </a:solidFill>
              </a:rPr>
              <a:t>pila</a:t>
            </a:r>
            <a:endParaRPr lang="cs-CZ" dirty="0">
              <a:solidFill>
                <a:srgbClr val="C00000"/>
              </a:solidFill>
            </a:endParaRPr>
          </a:p>
          <a:p>
            <a:r>
              <a:rPr lang="cs-CZ" dirty="0">
                <a:solidFill>
                  <a:srgbClr val="00B0F0"/>
                </a:solidFill>
              </a:rPr>
              <a:t>m</a:t>
            </a:r>
            <a:r>
              <a:rPr lang="cs-CZ" dirty="0" smtClean="0">
                <a:solidFill>
                  <a:srgbClr val="00B0F0"/>
                </a:solidFill>
              </a:rPr>
              <a:t>álo</a:t>
            </a:r>
            <a:r>
              <a:rPr lang="cs-CZ" dirty="0" smtClean="0">
                <a:solidFill>
                  <a:srgbClr val="C00000"/>
                </a:solidFill>
              </a:rPr>
              <a:t>         malá</a:t>
            </a:r>
          </a:p>
          <a:p>
            <a:r>
              <a:rPr lang="cs-CZ" dirty="0">
                <a:solidFill>
                  <a:srgbClr val="00B0F0"/>
                </a:solidFill>
              </a:rPr>
              <a:t>p</a:t>
            </a:r>
            <a:r>
              <a:rPr lang="cs-CZ" dirty="0" smtClean="0">
                <a:solidFill>
                  <a:srgbClr val="00B0F0"/>
                </a:solidFill>
              </a:rPr>
              <a:t>usa</a:t>
            </a:r>
            <a:r>
              <a:rPr lang="cs-CZ" dirty="0" smtClean="0"/>
              <a:t>         </a:t>
            </a:r>
            <a:r>
              <a:rPr lang="cs-CZ" dirty="0" smtClean="0">
                <a:solidFill>
                  <a:srgbClr val="C00000"/>
                </a:solidFill>
              </a:rPr>
              <a:t>půlí </a:t>
            </a:r>
          </a:p>
          <a:p>
            <a:r>
              <a:rPr lang="cs-CZ" dirty="0">
                <a:solidFill>
                  <a:srgbClr val="00B0F0"/>
                </a:solidFill>
              </a:rPr>
              <a:t>m</a:t>
            </a:r>
            <a:r>
              <a:rPr lang="cs-CZ" dirty="0" smtClean="0">
                <a:solidFill>
                  <a:srgbClr val="00B0F0"/>
                </a:solidFill>
              </a:rPr>
              <a:t>áme</a:t>
            </a:r>
            <a:r>
              <a:rPr lang="cs-CZ" dirty="0" smtClean="0"/>
              <a:t>      </a:t>
            </a:r>
            <a:r>
              <a:rPr lang="cs-CZ" dirty="0" smtClean="0">
                <a:solidFill>
                  <a:srgbClr val="C00000"/>
                </a:solidFill>
              </a:rPr>
              <a:t>maso</a:t>
            </a:r>
          </a:p>
          <a:p>
            <a:r>
              <a:rPr lang="cs-CZ" dirty="0">
                <a:solidFill>
                  <a:srgbClr val="00B0F0"/>
                </a:solidFill>
              </a:rPr>
              <a:t>l</a:t>
            </a:r>
            <a:r>
              <a:rPr lang="cs-CZ" dirty="0" smtClean="0">
                <a:solidFill>
                  <a:srgbClr val="00B0F0"/>
                </a:solidFill>
              </a:rPr>
              <a:t>áme </a:t>
            </a:r>
            <a:r>
              <a:rPr lang="cs-CZ" dirty="0" smtClean="0"/>
              <a:t>       </a:t>
            </a:r>
            <a:r>
              <a:rPr lang="cs-CZ" dirty="0" smtClean="0">
                <a:solidFill>
                  <a:srgbClr val="C00000"/>
                </a:solidFill>
              </a:rPr>
              <a:t>laso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Uzivatel\AppData\Local\Microsoft\Windows\Temporary Internet Files\Content.IE5\AQ26FH4L\MC9004078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149080"/>
            <a:ext cx="1668115" cy="1098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zivatel\AppData\Local\Microsoft\Windows\Temporary Internet Files\Content.IE5\7QDAA0T0\MC90044128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68126"/>
            <a:ext cx="1907108" cy="190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zivatel\AppData\Local\Microsoft\Windows\Temporary Internet Files\Content.IE5\CKKU6VGG\MP90018053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861048"/>
            <a:ext cx="1656184" cy="1087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zivatel\AppData\Local\Microsoft\Windows\Temporary Internet Files\Content.IE5\AQ26FH4L\MP90040216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95936" y="4404843"/>
            <a:ext cx="1728895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Vývojový diagram: postup 8"/>
          <p:cNvSpPr/>
          <p:nvPr/>
        </p:nvSpPr>
        <p:spPr>
          <a:xfrm>
            <a:off x="1115616" y="5661248"/>
            <a:ext cx="7704856" cy="864096"/>
          </a:xfrm>
          <a:prstGeom prst="flowChartProcess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Ke kterému slovu  patří obrázek?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852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Která slabika do slova nepatří?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528869" y="1820139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</a:t>
            </a:r>
            <a:r>
              <a:rPr lang="cs-CZ" dirty="0" smtClean="0">
                <a:solidFill>
                  <a:srgbClr val="00B050"/>
                </a:solidFill>
              </a:rPr>
              <a:t> LA                     LE                          MO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MA</a:t>
            </a:r>
            <a:r>
              <a:rPr lang="cs-CZ" dirty="0" smtClean="0"/>
              <a:t>                    </a:t>
            </a:r>
            <a:r>
              <a:rPr lang="cs-CZ" dirty="0" smtClean="0">
                <a:solidFill>
                  <a:srgbClr val="C00000"/>
                </a:solidFill>
              </a:rPr>
              <a:t> SE                         PU</a:t>
            </a:r>
          </a:p>
          <a:p>
            <a:pPr marL="0" indent="0">
              <a:buNone/>
            </a:pPr>
            <a:r>
              <a:rPr lang="cs-CZ" dirty="0" smtClean="0"/>
              <a:t>                </a:t>
            </a:r>
            <a:r>
              <a:rPr lang="cs-CZ" dirty="0" smtClean="0">
                <a:solidFill>
                  <a:srgbClr val="00B050"/>
                </a:solidFill>
              </a:rPr>
              <a:t>LÁ</a:t>
            </a:r>
            <a:r>
              <a:rPr lang="cs-CZ" dirty="0" smtClean="0"/>
              <a:t>                    </a:t>
            </a:r>
            <a:r>
              <a:rPr lang="cs-CZ" dirty="0" smtClean="0">
                <a:solidFill>
                  <a:srgbClr val="00B050"/>
                </a:solidFill>
              </a:rPr>
              <a:t>PI</a:t>
            </a:r>
            <a:r>
              <a:rPr lang="cs-CZ" dirty="0" smtClean="0"/>
              <a:t>                           </a:t>
            </a:r>
            <a:r>
              <a:rPr lang="cs-CZ" dirty="0" smtClean="0">
                <a:solidFill>
                  <a:srgbClr val="00B050"/>
                </a:solidFill>
              </a:rPr>
              <a:t>SA</a:t>
            </a:r>
            <a:endParaRPr lang="cs-CZ" dirty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</a:t>
            </a:r>
            <a:r>
              <a:rPr lang="cs-CZ" dirty="0" smtClean="0">
                <a:solidFill>
                  <a:srgbClr val="00B050"/>
                </a:solidFill>
              </a:rPr>
              <a:t> SA                    MO</a:t>
            </a:r>
            <a:r>
              <a:rPr lang="cs-CZ" dirty="0" smtClean="0"/>
              <a:t>                        </a:t>
            </a:r>
            <a:r>
              <a:rPr lang="cs-CZ" dirty="0" smtClean="0">
                <a:solidFill>
                  <a:srgbClr val="00B050"/>
                </a:solidFill>
              </a:rPr>
              <a:t>ME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>
                <a:solidFill>
                  <a:srgbClr val="C00000"/>
                </a:solidFill>
              </a:rPr>
              <a:t>MÍ    </a:t>
            </a:r>
            <a:r>
              <a:rPr lang="cs-CZ" dirty="0" smtClean="0">
                <a:solidFill>
                  <a:srgbClr val="C00000"/>
                </a:solidFill>
              </a:rPr>
              <a:t>                   PÍ                         MÁ</a:t>
            </a:r>
            <a:r>
              <a:rPr lang="cs-CZ" dirty="0" smtClean="0"/>
              <a:t>   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</a:t>
            </a:r>
            <a:r>
              <a:rPr lang="cs-CZ" dirty="0" smtClean="0">
                <a:solidFill>
                  <a:srgbClr val="00B050"/>
                </a:solidFill>
              </a:rPr>
              <a:t>PU</a:t>
            </a:r>
            <a:r>
              <a:rPr lang="cs-CZ" dirty="0" smtClean="0"/>
              <a:t>                     </a:t>
            </a:r>
            <a:r>
              <a:rPr lang="cs-CZ" dirty="0" smtClean="0">
                <a:solidFill>
                  <a:srgbClr val="00B050"/>
                </a:solidFill>
              </a:rPr>
              <a:t>PÁ</a:t>
            </a:r>
            <a:r>
              <a:rPr lang="cs-CZ" dirty="0" smtClean="0"/>
              <a:t>                          </a:t>
            </a:r>
            <a:r>
              <a:rPr lang="cs-CZ" dirty="0" smtClean="0">
                <a:solidFill>
                  <a:srgbClr val="00B050"/>
                </a:solidFill>
              </a:rPr>
              <a:t>MÉ</a:t>
            </a:r>
            <a:endParaRPr lang="cs-CZ" dirty="0">
              <a:solidFill>
                <a:srgbClr val="00B050"/>
              </a:solidFill>
            </a:endParaRPr>
          </a:p>
        </p:txBody>
      </p:sp>
      <p:cxnSp>
        <p:nvCxnSpPr>
          <p:cNvPr id="11" name="Přímá spojnice se šipkou 10"/>
          <p:cNvCxnSpPr/>
          <p:nvPr/>
        </p:nvCxnSpPr>
        <p:spPr>
          <a:xfrm flipV="1">
            <a:off x="1475656" y="2060848"/>
            <a:ext cx="432048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1551135" y="2731502"/>
            <a:ext cx="481511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 flipV="1">
            <a:off x="6711918" y="5144511"/>
            <a:ext cx="431371" cy="48693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6587210" y="2058622"/>
            <a:ext cx="432048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V="1">
            <a:off x="1613080" y="4644650"/>
            <a:ext cx="432048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V="1">
            <a:off x="3953271" y="4512010"/>
            <a:ext cx="432048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V="1">
            <a:off x="3779912" y="2060848"/>
            <a:ext cx="432048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H="1">
            <a:off x="6770577" y="4655535"/>
            <a:ext cx="531238" cy="41656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1475656" y="5207294"/>
            <a:ext cx="481511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3861708" y="5271409"/>
            <a:ext cx="481511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3903808" y="2740733"/>
            <a:ext cx="481511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6711918" y="2754186"/>
            <a:ext cx="483539" cy="3373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343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67544" y="1628800"/>
            <a:ext cx="4038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    pípá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půlí</a:t>
            </a:r>
          </a:p>
          <a:p>
            <a:pPr marL="0" indent="0">
              <a:buNone/>
            </a:pPr>
            <a:r>
              <a:rPr lang="cs-CZ" dirty="0" smtClean="0"/>
              <a:t>    lepí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solí</a:t>
            </a:r>
          </a:p>
          <a:p>
            <a:pPr marL="0" indent="0">
              <a:buNone/>
            </a:pPr>
            <a:r>
              <a:rPr lang="cs-CZ" dirty="0" smtClean="0"/>
              <a:t>    sálá</a:t>
            </a:r>
          </a:p>
          <a:p>
            <a:pPr marL="0" indent="0">
              <a:buNone/>
            </a:pPr>
            <a:r>
              <a:rPr lang="cs-CZ" dirty="0" smtClean="0"/>
              <a:t>    supí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papá</a:t>
            </a:r>
          </a:p>
          <a:p>
            <a:endParaRPr lang="cs-CZ" dirty="0"/>
          </a:p>
          <a:p>
            <a:r>
              <a:rPr lang="cs-CZ" dirty="0" smtClean="0"/>
              <a:t>Přečti slova.</a:t>
            </a:r>
          </a:p>
          <a:p>
            <a:r>
              <a:rPr lang="cs-CZ" dirty="0" smtClean="0"/>
              <a:t>Přiřaď slova k obrázkům.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    mele se</a:t>
            </a:r>
          </a:p>
          <a:p>
            <a:pPr marL="0" indent="0">
              <a:buNone/>
            </a:pPr>
            <a:r>
              <a:rPr lang="cs-CZ" dirty="0" smtClean="0"/>
              <a:t>    lísá se</a:t>
            </a:r>
          </a:p>
          <a:p>
            <a:pPr marL="0" indent="0">
              <a:buNone/>
            </a:pPr>
            <a:r>
              <a:rPr lang="cs-CZ" dirty="0" smtClean="0"/>
              <a:t>    pase se</a:t>
            </a:r>
          </a:p>
          <a:p>
            <a:pPr marL="0" indent="0">
              <a:buNone/>
            </a:pPr>
            <a:r>
              <a:rPr lang="cs-CZ" dirty="0" smtClean="0"/>
              <a:t>    pálí se</a:t>
            </a:r>
          </a:p>
          <a:p>
            <a:pPr marL="0" indent="0">
              <a:buNone/>
            </a:pPr>
            <a:r>
              <a:rPr lang="cs-CZ" dirty="0" smtClean="0"/>
              <a:t>    sápe se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solí se 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Tvoř se slovy věty.</a:t>
            </a:r>
            <a:endParaRPr lang="cs-CZ" dirty="0"/>
          </a:p>
        </p:txBody>
      </p:sp>
      <p:pic>
        <p:nvPicPr>
          <p:cNvPr id="1026" name="Picture 2" descr="C:\Users\pc\AppData\Local\Microsoft\Windows\Temporary Internet Files\Content.IE5\QY4979C6\MP9004385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693" y="2079245"/>
            <a:ext cx="1213115" cy="80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\AppData\Local\Microsoft\Windows\Temporary Internet Files\Content.IE5\26SBZUAZ\MP900341713[2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1850" y="3319402"/>
            <a:ext cx="903497" cy="1266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c\AppData\Local\Microsoft\Windows\Temporary Internet Files\Content.IE5\RU351AGW\MC90041597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839" y="1798731"/>
            <a:ext cx="1093741" cy="1088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Uzivatel\AppData\Local\Microsoft\Windows\Temporary Internet Files\Content.IE5\CKKU6VGG\MC90038937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0963" y="1820863"/>
            <a:ext cx="865187" cy="922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Uzivatel\AppData\Local\Microsoft\Windows\Temporary Internet Files\Content.IE5\M2OFMAGO\MC900057228[2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924944"/>
            <a:ext cx="1286261" cy="1023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zivatel\AppData\Local\Microsoft\Windows\Temporary Internet Files\Content.IE5\7QDAA0T0\MC90025048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409" y="3562567"/>
            <a:ext cx="969741" cy="1027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6521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Zdroj:</a:t>
            </a:r>
          </a:p>
          <a:p>
            <a:r>
              <a:rPr lang="cs-CZ" dirty="0" smtClean="0"/>
              <a:t>Vlastní tvorba.</a:t>
            </a:r>
          </a:p>
          <a:p>
            <a:r>
              <a:rPr lang="cs-CZ" dirty="0" smtClean="0">
                <a:hlinkClick r:id="rId2"/>
              </a:rPr>
              <a:t>www.office.microsoft.com</a:t>
            </a:r>
            <a:r>
              <a:rPr lang="cs-CZ" dirty="0" smtClean="0"/>
              <a:t>.</a:t>
            </a:r>
          </a:p>
          <a:p>
            <a:r>
              <a:rPr lang="cs-CZ" dirty="0" smtClean="0"/>
              <a:t>Anotace:</a:t>
            </a:r>
          </a:p>
          <a:p>
            <a:r>
              <a:rPr lang="cs-CZ" dirty="0" smtClean="0"/>
              <a:t>Čtení s porozuměním. </a:t>
            </a:r>
            <a:r>
              <a:rPr lang="cs-CZ" smtClean="0"/>
              <a:t>Žáci </a:t>
            </a:r>
            <a:r>
              <a:rPr lang="cs-CZ" dirty="0" smtClean="0"/>
              <a:t>se učí přiřadit slovo k obrázku, tvořit věty.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149820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638</TotalTime>
  <Words>180</Words>
  <Application>Microsoft Office PowerPoint</Application>
  <PresentationFormat>Předvádění na obrazovce (4:3)</PresentationFormat>
  <Paragraphs>52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Čtení dlouhých a krátkých slabik.</vt:lpstr>
      <vt:lpstr>Která slabika do slova nepatří?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Vesna202261</cp:lastModifiedBy>
  <cp:revision>75</cp:revision>
  <dcterms:created xsi:type="dcterms:W3CDTF">2011-12-27T20:15:32Z</dcterms:created>
  <dcterms:modified xsi:type="dcterms:W3CDTF">2012-11-12T10:18:00Z</dcterms:modified>
</cp:coreProperties>
</file>