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VY_32_INOVACE_5B37M4_Písemné sčítání a odčítání čísel větších než 10 000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Písemné sčítání a odčítání čísel větších než 10 000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2114E2-5DBD-4FB0-A538-A89D280D8B87}" type="presOf" srcId="{EBC41103-E2E5-4D48-9B4B-425520D3D098}" destId="{3BA01B75-849B-4716-8BCD-084A86FF328F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D089546-AE99-4ACC-99FF-95595CD737C0}" type="presOf" srcId="{019433A1-1324-4DE1-9E6F-32B851095F74}" destId="{E7297F21-D4FD-4A41-AE58-814D01A6B5E7}" srcOrd="1" destOrd="0" presId="urn:microsoft.com/office/officeart/2005/8/layout/target3"/>
    <dgm:cxn modelId="{B65553FF-6D69-4DE0-A9B8-FC88ED89133C}" type="presOf" srcId="{39F8B381-5807-488E-AC22-73DD4140ED4A}" destId="{71045F8C-00FA-488E-A7BD-E2E6753D979D}" srcOrd="0" destOrd="0" presId="urn:microsoft.com/office/officeart/2005/8/layout/target3"/>
    <dgm:cxn modelId="{3161201F-077C-4C29-8472-AE292448AC16}" type="presOf" srcId="{FBBFC3EA-9D9D-4F3A-BEA6-9C2C0E46BF20}" destId="{832BF48F-0145-4429-9E02-8FCA946CCE9E}" srcOrd="1" destOrd="0" presId="urn:microsoft.com/office/officeart/2005/8/layout/target3"/>
    <dgm:cxn modelId="{FDF07B1E-713F-4E3E-9C3F-D886522A735B}" type="presOf" srcId="{EBC41103-E2E5-4D48-9B4B-425520D3D098}" destId="{A27B6496-BF1B-4384-9217-9659064D5D6A}" srcOrd="1" destOrd="0" presId="urn:microsoft.com/office/officeart/2005/8/layout/target3"/>
    <dgm:cxn modelId="{8B39C2A5-A00C-4D7E-B986-28E5AD4F01EC}" type="presOf" srcId="{445C7998-7549-48B0-BD68-D4F0167F02E5}" destId="{4D19AB04-24FA-40C2-B203-52AE3D15E171}" srcOrd="1" destOrd="0" presId="urn:microsoft.com/office/officeart/2005/8/layout/target3"/>
    <dgm:cxn modelId="{A5EF7C9D-E9B2-44FC-90A9-F4FDC4A58B79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5CE927A-5F82-4FA6-9C3E-24E2071D2FEE}" type="presOf" srcId="{C73C7642-F245-4585-8F88-243F9FAEF6CA}" destId="{9A9B6F4F-B6FF-4F2D-B640-A8473E589523}" srcOrd="0" destOrd="0" presId="urn:microsoft.com/office/officeart/2005/8/layout/target3"/>
    <dgm:cxn modelId="{4FA73E6D-65AE-4284-BD5C-FCA754DF4BD8}" type="presOf" srcId="{FBBFC3EA-9D9D-4F3A-BEA6-9C2C0E46BF20}" destId="{643EA938-EDE0-4533-ACCC-D2BD6F3A527C}" srcOrd="0" destOrd="0" presId="urn:microsoft.com/office/officeart/2005/8/layout/target3"/>
    <dgm:cxn modelId="{D9B31A14-7A89-437F-82EB-0F5F8CBD925A}" type="presOf" srcId="{C73C7642-F245-4585-8F88-243F9FAEF6CA}" destId="{59F530CB-4999-43B3-A00D-6AB53886BD7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7D61A4A3-1D8C-4B8C-B126-1691F778598C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E95A2D9-6A01-4959-98B9-3C1D76D0719E}" type="presParOf" srcId="{71045F8C-00FA-488E-A7BD-E2E6753D979D}" destId="{3577EC6B-C980-4F34-8C69-4365E7B8FC8C}" srcOrd="0" destOrd="0" presId="urn:microsoft.com/office/officeart/2005/8/layout/target3"/>
    <dgm:cxn modelId="{422491CE-3FDF-4239-9832-74990DA31085}" type="presParOf" srcId="{71045F8C-00FA-488E-A7BD-E2E6753D979D}" destId="{6940EB87-DC1D-4BC3-9408-9AC2E1FFC039}" srcOrd="1" destOrd="0" presId="urn:microsoft.com/office/officeart/2005/8/layout/target3"/>
    <dgm:cxn modelId="{C55F8DA5-785A-45FA-8BDA-D817CA33A9EB}" type="presParOf" srcId="{71045F8C-00FA-488E-A7BD-E2E6753D979D}" destId="{BC35EE03-4121-4EF9-923D-7CB6D30D358D}" srcOrd="2" destOrd="0" presId="urn:microsoft.com/office/officeart/2005/8/layout/target3"/>
    <dgm:cxn modelId="{8D1B5B3D-B9DD-4140-8ED9-6022BB1E1131}" type="presParOf" srcId="{71045F8C-00FA-488E-A7BD-E2E6753D979D}" destId="{C95EEA27-3CBF-4645-A92D-9D8AF5C1CBFC}" srcOrd="3" destOrd="0" presId="urn:microsoft.com/office/officeart/2005/8/layout/target3"/>
    <dgm:cxn modelId="{9FD7B30C-9D5E-4E75-9627-9649A592E445}" type="presParOf" srcId="{71045F8C-00FA-488E-A7BD-E2E6753D979D}" destId="{851BB866-B6AE-4566-893F-4C635BA974FC}" srcOrd="4" destOrd="0" presId="urn:microsoft.com/office/officeart/2005/8/layout/target3"/>
    <dgm:cxn modelId="{8ACC2E61-CE91-4CA6-A708-6BDDAE58EAA6}" type="presParOf" srcId="{71045F8C-00FA-488E-A7BD-E2E6753D979D}" destId="{643EA938-EDE0-4533-ACCC-D2BD6F3A527C}" srcOrd="5" destOrd="0" presId="urn:microsoft.com/office/officeart/2005/8/layout/target3"/>
    <dgm:cxn modelId="{4A921A7B-4D8F-4CB3-9107-A1D192952496}" type="presParOf" srcId="{71045F8C-00FA-488E-A7BD-E2E6753D979D}" destId="{92F31B18-D66D-4CC7-89B9-378928DE877D}" srcOrd="6" destOrd="0" presId="urn:microsoft.com/office/officeart/2005/8/layout/target3"/>
    <dgm:cxn modelId="{0F3E93E2-A5A8-4042-A762-A2D02EF98A9A}" type="presParOf" srcId="{71045F8C-00FA-488E-A7BD-E2E6753D979D}" destId="{902074E1-B931-4618-97F1-FADBE82E9C3C}" srcOrd="7" destOrd="0" presId="urn:microsoft.com/office/officeart/2005/8/layout/target3"/>
    <dgm:cxn modelId="{42FD2347-1EC6-4D4E-9969-3DB48265BA19}" type="presParOf" srcId="{71045F8C-00FA-488E-A7BD-E2E6753D979D}" destId="{A3817367-F2BC-482F-8832-FA00B51DCCF3}" srcOrd="8" destOrd="0" presId="urn:microsoft.com/office/officeart/2005/8/layout/target3"/>
    <dgm:cxn modelId="{BE828A54-F10E-4018-A7C8-28FEFEC000D8}" type="presParOf" srcId="{71045F8C-00FA-488E-A7BD-E2E6753D979D}" destId="{2DD79E57-A63E-47D4-A1AB-6DF333476AD4}" srcOrd="9" destOrd="0" presId="urn:microsoft.com/office/officeart/2005/8/layout/target3"/>
    <dgm:cxn modelId="{7FEAFE46-F87F-48AE-8DCE-8840808F896B}" type="presParOf" srcId="{71045F8C-00FA-488E-A7BD-E2E6753D979D}" destId="{648967D3-ED80-4214-8D87-4E7012561E4A}" srcOrd="10" destOrd="0" presId="urn:microsoft.com/office/officeart/2005/8/layout/target3"/>
    <dgm:cxn modelId="{884A4164-B432-4B7D-B6E0-1C020F5EE892}" type="presParOf" srcId="{71045F8C-00FA-488E-A7BD-E2E6753D979D}" destId="{9A9B6F4F-B6FF-4F2D-B640-A8473E589523}" srcOrd="11" destOrd="0" presId="urn:microsoft.com/office/officeart/2005/8/layout/target3"/>
    <dgm:cxn modelId="{F2D3AF2B-0EA3-4EE2-8651-7024D02BA5A6}" type="presParOf" srcId="{71045F8C-00FA-488E-A7BD-E2E6753D979D}" destId="{13BD0FAF-9F2C-4708-9E63-A8E8E5252943}" srcOrd="12" destOrd="0" presId="urn:microsoft.com/office/officeart/2005/8/layout/target3"/>
    <dgm:cxn modelId="{10D8E830-DB2C-4E94-BC20-522414CC6860}" type="presParOf" srcId="{71045F8C-00FA-488E-A7BD-E2E6753D979D}" destId="{6821E7C9-5E4B-45FA-8F82-01E6F26FAA25}" srcOrd="13" destOrd="0" presId="urn:microsoft.com/office/officeart/2005/8/layout/target3"/>
    <dgm:cxn modelId="{FAA37E29-C917-4DD5-B847-7D052C0BF43D}" type="presParOf" srcId="{71045F8C-00FA-488E-A7BD-E2E6753D979D}" destId="{3BA01B75-849B-4716-8BCD-084A86FF328F}" srcOrd="14" destOrd="0" presId="urn:microsoft.com/office/officeart/2005/8/layout/target3"/>
    <dgm:cxn modelId="{C489D0AD-0C9D-46BD-B210-22728A786387}" type="presParOf" srcId="{71045F8C-00FA-488E-A7BD-E2E6753D979D}" destId="{4D19AB04-24FA-40C2-B203-52AE3D15E171}" srcOrd="15" destOrd="0" presId="urn:microsoft.com/office/officeart/2005/8/layout/target3"/>
    <dgm:cxn modelId="{C68E35E1-FE71-4783-AB42-D0359A8EFBAA}" type="presParOf" srcId="{71045F8C-00FA-488E-A7BD-E2E6753D979D}" destId="{832BF48F-0145-4429-9E02-8FCA946CCE9E}" srcOrd="16" destOrd="0" presId="urn:microsoft.com/office/officeart/2005/8/layout/target3"/>
    <dgm:cxn modelId="{C6C1DDCF-1145-43A5-B70E-D4527511F7A5}" type="presParOf" srcId="{71045F8C-00FA-488E-A7BD-E2E6753D979D}" destId="{E7297F21-D4FD-4A41-AE58-814D01A6B5E7}" srcOrd="17" destOrd="0" presId="urn:microsoft.com/office/officeart/2005/8/layout/target3"/>
    <dgm:cxn modelId="{45735096-571D-42BA-813D-381F7E6AF585}" type="presParOf" srcId="{71045F8C-00FA-488E-A7BD-E2E6753D979D}" destId="{59F530CB-4999-43B3-A00D-6AB53886BD77}" srcOrd="18" destOrd="0" presId="urn:microsoft.com/office/officeart/2005/8/layout/target3"/>
    <dgm:cxn modelId="{572E6978-D8B6-48FE-9443-5A20EF8439F9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VY_32_INOVACE_5B37M4_Písemné sčítání a odčítání čísel větších než 10 000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Písemné sčítání a odčítání čísel větších než 10 000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547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832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974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287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015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348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47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494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804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444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839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6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DFA57-2D87-44EF-8B92-40EC6AD5021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7713C7-6FA6-4C92-BB45-FBE35DE8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740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207145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1649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prezentace je podpořit aktivitu žáků při procvičování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Metodický </a:t>
            </a:r>
            <a:r>
              <a:rPr lang="cs-CZ" dirty="0" smtClean="0"/>
              <a:t>pokyn: prezentaci lze využít při skupinové práci, skupiny se střídají a pracují i s jiným materiálem, např. učebnice, pracovní sešity, pracovní listy, </a:t>
            </a:r>
            <a:r>
              <a:rPr lang="cs-CZ" dirty="0" smtClean="0"/>
              <a:t>počítače.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068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Vypočítej písemně, některé výpočty se pokus vypočítat </a:t>
            </a:r>
            <a:r>
              <a:rPr lang="cs-CZ" dirty="0" smtClean="0">
                <a:solidFill>
                  <a:srgbClr val="00B050"/>
                </a:solidFill>
              </a:rPr>
              <a:t>zpaměti: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+		+		+		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-		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-</a:t>
            </a:r>
            <a:r>
              <a:rPr lang="cs-CZ" dirty="0"/>
              <a:t> </a:t>
            </a:r>
            <a:r>
              <a:rPr lang="cs-CZ" dirty="0" smtClean="0"/>
              <a:t>   +             	    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+		+		-		=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11560" y="1772816"/>
            <a:ext cx="1656184" cy="36004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500 000</a:t>
            </a:r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2627784" y="1772816"/>
            <a:ext cx="1512168" cy="36004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50 000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4499992" y="1772816"/>
            <a:ext cx="1512168" cy="36004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278 455</a:t>
            </a:r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6230028" y="1772816"/>
            <a:ext cx="1584176" cy="36004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100 005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611560" y="2888940"/>
            <a:ext cx="1656184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263 785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2627784" y="2888940"/>
            <a:ext cx="151216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163 006</a:t>
            </a:r>
            <a:endParaRPr lang="cs-CZ" b="1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587833" y="3933056"/>
            <a:ext cx="2124236" cy="432048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453 289</a:t>
            </a:r>
            <a:endParaRPr lang="cs-CZ" b="1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3167844" y="3933056"/>
            <a:ext cx="2196244" cy="432048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371 206</a:t>
            </a:r>
            <a:endParaRPr lang="cs-CZ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11560" y="5157192"/>
            <a:ext cx="1656184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96 324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2627784" y="5157192"/>
            <a:ext cx="1512168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347 890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4499992" y="5157192"/>
            <a:ext cx="1512168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147 992</a:t>
            </a:r>
            <a:endParaRPr lang="cs-CZ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228184" y="5157192"/>
            <a:ext cx="158417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92 206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1884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Doplň vynechané </a:t>
            </a:r>
            <a:r>
              <a:rPr lang="cs-CZ" dirty="0" smtClean="0">
                <a:solidFill>
                  <a:srgbClr val="00B050"/>
                </a:solidFill>
              </a:rPr>
              <a:t>číslice: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chemeClr val="accent6"/>
                </a:solidFill>
              </a:rPr>
              <a:t>9_8 950		_ _ _ 7_9		28 5_3</a:t>
            </a:r>
          </a:p>
          <a:p>
            <a:pPr>
              <a:buFontTx/>
              <a:buChar char="-"/>
            </a:pPr>
            <a:r>
              <a:rPr lang="cs-CZ" u="sng" dirty="0" smtClean="0">
                <a:solidFill>
                  <a:schemeClr val="accent6"/>
                </a:solidFill>
              </a:rPr>
              <a:t>24_ 00</a:t>
            </a:r>
            <a:r>
              <a:rPr lang="cs-CZ" dirty="0" smtClean="0">
                <a:solidFill>
                  <a:schemeClr val="accent6"/>
                </a:solidFill>
              </a:rPr>
              <a:t>	      -  </a:t>
            </a:r>
            <a:r>
              <a:rPr lang="cs-CZ" u="sng" dirty="0" smtClean="0">
                <a:solidFill>
                  <a:schemeClr val="accent6"/>
                </a:solidFill>
              </a:rPr>
              <a:t>2 1 6 _8_</a:t>
            </a:r>
            <a:r>
              <a:rPr lang="cs-CZ" dirty="0" smtClean="0">
                <a:solidFill>
                  <a:schemeClr val="accent6"/>
                </a:solidFill>
              </a:rPr>
              <a:t>	       -   </a:t>
            </a:r>
            <a:r>
              <a:rPr lang="cs-CZ" u="sng" dirty="0" smtClean="0">
                <a:solidFill>
                  <a:schemeClr val="accent6"/>
                </a:solidFill>
              </a:rPr>
              <a:t> 6 _21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 smtClean="0">
                <a:solidFill>
                  <a:schemeClr val="accent6"/>
                </a:solidFill>
              </a:rPr>
              <a:t> 94_ 2_0</a:t>
            </a:r>
            <a:r>
              <a:rPr lang="cs-CZ" u="sng" dirty="0" smtClean="0">
                <a:solidFill>
                  <a:schemeClr val="accent6"/>
                </a:solidFill>
              </a:rPr>
              <a:t> </a:t>
            </a:r>
            <a:r>
              <a:rPr lang="cs-CZ" dirty="0" smtClean="0">
                <a:solidFill>
                  <a:schemeClr val="accent6"/>
                </a:solidFill>
              </a:rPr>
              <a:t>            5 0 7 324              2_ 17_</a:t>
            </a:r>
            <a:endParaRPr lang="cs-CZ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>
              <a:buFontTx/>
              <a:buChar char="-"/>
            </a:pPr>
            <a:endParaRPr lang="cs-CZ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36_ 8 _2		6_7 00_		_ 5_ _18</a:t>
            </a:r>
          </a:p>
          <a:p>
            <a:pPr marL="0" indent="0">
              <a:buNone/>
            </a:pPr>
            <a:r>
              <a:rPr lang="cs-CZ" u="sng" dirty="0">
                <a:solidFill>
                  <a:srgbClr val="C00000"/>
                </a:solidFill>
              </a:rPr>
              <a:t>4</a:t>
            </a:r>
            <a:r>
              <a:rPr lang="cs-CZ" u="sng" dirty="0" smtClean="0">
                <a:solidFill>
                  <a:srgbClr val="C00000"/>
                </a:solidFill>
              </a:rPr>
              <a:t>_ 93 4_</a:t>
            </a:r>
            <a:r>
              <a:rPr lang="cs-CZ" dirty="0" smtClean="0">
                <a:solidFill>
                  <a:srgbClr val="C00000"/>
                </a:solidFill>
              </a:rPr>
              <a:t>		</a:t>
            </a:r>
            <a:r>
              <a:rPr lang="cs-CZ" u="sng" dirty="0" smtClean="0">
                <a:solidFill>
                  <a:srgbClr val="C00000"/>
                </a:solidFill>
              </a:rPr>
              <a:t>  9_ 4_5</a:t>
            </a:r>
            <a:r>
              <a:rPr lang="cs-CZ" dirty="0" smtClean="0">
                <a:solidFill>
                  <a:srgbClr val="C00000"/>
                </a:solidFill>
              </a:rPr>
              <a:t>		</a:t>
            </a:r>
            <a:r>
              <a:rPr lang="cs-CZ" u="sng" dirty="0" smtClean="0">
                <a:solidFill>
                  <a:srgbClr val="C00000"/>
                </a:solidFill>
              </a:rPr>
              <a:t>2_3  4_9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791 _ 67		726 _55		849  69_</a:t>
            </a: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137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Řešení: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968 950			723 709		28 593</a:t>
            </a:r>
          </a:p>
          <a:p>
            <a:pPr>
              <a:buFontTx/>
              <a:buChar char="-"/>
            </a:pPr>
            <a:r>
              <a:rPr lang="cs-CZ" u="sng" dirty="0" smtClean="0"/>
              <a:t>24 700</a:t>
            </a:r>
            <a:r>
              <a:rPr lang="cs-CZ" dirty="0" smtClean="0"/>
              <a:t>		        - </a:t>
            </a:r>
            <a:r>
              <a:rPr lang="cs-CZ" u="sng" dirty="0" smtClean="0"/>
              <a:t>216 385</a:t>
            </a:r>
            <a:r>
              <a:rPr lang="cs-CZ" dirty="0" smtClean="0"/>
              <a:t>	         -</a:t>
            </a:r>
            <a:r>
              <a:rPr lang="cs-CZ" u="sng" dirty="0" smtClean="0"/>
              <a:t>  6 421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944 250			 507 324		22 172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361 822			627 000		556 218</a:t>
            </a:r>
          </a:p>
          <a:p>
            <a:pPr marL="0" indent="0">
              <a:buNone/>
            </a:pPr>
            <a:r>
              <a:rPr lang="cs-CZ" u="sng" dirty="0" smtClean="0"/>
              <a:t> 429 345</a:t>
            </a:r>
            <a:r>
              <a:rPr lang="cs-CZ" dirty="0" smtClean="0"/>
              <a:t>			</a:t>
            </a:r>
            <a:r>
              <a:rPr lang="cs-CZ" u="sng" dirty="0" smtClean="0"/>
              <a:t>  99 455</a:t>
            </a:r>
            <a:r>
              <a:rPr lang="cs-CZ" dirty="0" smtClean="0"/>
              <a:t>		</a:t>
            </a:r>
            <a:r>
              <a:rPr lang="cs-CZ" u="sng" dirty="0" smtClean="0"/>
              <a:t>293 479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791 167			726 455		849 697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0053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Vyhledej </a:t>
            </a:r>
            <a:r>
              <a:rPr lang="cs-CZ" smtClean="0">
                <a:solidFill>
                  <a:srgbClr val="00B050"/>
                </a:solidFill>
              </a:rPr>
              <a:t>a </a:t>
            </a:r>
            <a:r>
              <a:rPr lang="cs-CZ" smtClean="0">
                <a:solidFill>
                  <a:srgbClr val="00B050"/>
                </a:solidFill>
              </a:rPr>
              <a:t>přiřaď: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nejmenší </a:t>
            </a:r>
            <a:r>
              <a:rPr lang="cs-CZ" dirty="0" smtClean="0">
                <a:solidFill>
                  <a:srgbClr val="FF0000"/>
                </a:solidFill>
              </a:rPr>
              <a:t>pěticiferné </a:t>
            </a:r>
            <a:r>
              <a:rPr lang="cs-CZ" dirty="0" smtClean="0"/>
              <a:t>číslo______	</a:t>
            </a: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největší </a:t>
            </a:r>
            <a:r>
              <a:rPr lang="cs-CZ" dirty="0" smtClean="0">
                <a:solidFill>
                  <a:srgbClr val="FF0000"/>
                </a:solidFill>
              </a:rPr>
              <a:t>čtyřciferné </a:t>
            </a:r>
            <a:r>
              <a:rPr lang="cs-CZ" dirty="0" smtClean="0"/>
              <a:t>číslo ______ zvětši o 1_____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nejmenší </a:t>
            </a:r>
            <a:r>
              <a:rPr lang="cs-CZ" dirty="0" smtClean="0">
                <a:solidFill>
                  <a:srgbClr val="FF0000"/>
                </a:solidFill>
              </a:rPr>
              <a:t>šesticiferné </a:t>
            </a:r>
            <a:r>
              <a:rPr lang="cs-CZ" dirty="0" smtClean="0"/>
              <a:t>číslo ______zmenši o 1___ </a:t>
            </a: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největší </a:t>
            </a:r>
            <a:r>
              <a:rPr lang="cs-CZ" dirty="0" smtClean="0">
                <a:solidFill>
                  <a:srgbClr val="FF0000"/>
                </a:solidFill>
              </a:rPr>
              <a:t>pěticiferné </a:t>
            </a:r>
            <a:r>
              <a:rPr lang="cs-CZ" dirty="0" smtClean="0"/>
              <a:t>číslo ______ </a:t>
            </a: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největší </a:t>
            </a:r>
            <a:r>
              <a:rPr lang="cs-CZ" dirty="0" smtClean="0">
                <a:solidFill>
                  <a:srgbClr val="FF0000"/>
                </a:solidFill>
              </a:rPr>
              <a:t>šesticiferné </a:t>
            </a:r>
            <a:r>
              <a:rPr lang="cs-CZ" dirty="0" smtClean="0"/>
              <a:t>číslo_______ zvětši o 1____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39552" y="4581128"/>
            <a:ext cx="1656184" cy="36004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99 999</a:t>
            </a:r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2555776" y="4581128"/>
            <a:ext cx="2016224" cy="36004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1 000 000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1691680" y="5301208"/>
            <a:ext cx="1728192" cy="36004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10 000</a:t>
            </a:r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3635896" y="5084427"/>
            <a:ext cx="1872208" cy="396044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100 000</a:t>
            </a:r>
            <a:endParaRPr lang="cs-CZ" b="1" dirty="0"/>
          </a:p>
        </p:txBody>
      </p:sp>
      <p:sp>
        <p:nvSpPr>
          <p:cNvPr id="8" name="Ovál 7"/>
          <p:cNvSpPr/>
          <p:nvPr/>
        </p:nvSpPr>
        <p:spPr>
          <a:xfrm>
            <a:off x="4932040" y="4581128"/>
            <a:ext cx="1944216" cy="36004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10 000</a:t>
            </a:r>
            <a:endParaRPr lang="cs-CZ" b="1" dirty="0"/>
          </a:p>
        </p:txBody>
      </p:sp>
      <p:sp>
        <p:nvSpPr>
          <p:cNvPr id="9" name="Ovál 8"/>
          <p:cNvSpPr/>
          <p:nvPr/>
        </p:nvSpPr>
        <p:spPr>
          <a:xfrm>
            <a:off x="5652120" y="5084427"/>
            <a:ext cx="1872208" cy="396801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999 999</a:t>
            </a:r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4860032" y="5542326"/>
            <a:ext cx="1728192" cy="36004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99 999</a:t>
            </a:r>
            <a:endParaRPr lang="cs-CZ" b="1" dirty="0"/>
          </a:p>
        </p:txBody>
      </p:sp>
      <p:sp>
        <p:nvSpPr>
          <p:cNvPr id="11" name="Ovál 10"/>
          <p:cNvSpPr/>
          <p:nvPr/>
        </p:nvSpPr>
        <p:spPr>
          <a:xfrm>
            <a:off x="6732240" y="5661248"/>
            <a:ext cx="1872208" cy="36004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9 999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257441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167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Vypočítej písemně, některé výpočty se pokus vypočítat zpaměti:</vt:lpstr>
      <vt:lpstr>Doplň vynechané číslice:</vt:lpstr>
      <vt:lpstr>Řešení:</vt:lpstr>
      <vt:lpstr>Vyhledej a přiřaď: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54</cp:revision>
  <dcterms:created xsi:type="dcterms:W3CDTF">2012-01-21T12:47:01Z</dcterms:created>
  <dcterms:modified xsi:type="dcterms:W3CDTF">2012-03-09T13:25:31Z</dcterms:modified>
</cp:coreProperties>
</file>