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64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VY_32_INOVACE_5B40M4_Písemné násobení dvojciferným činitelem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Písemné násobení dvojciferným činitelem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D2F9788-1801-469A-AC60-C812BB0707E4}" type="presOf" srcId="{445C7998-7549-48B0-BD68-D4F0167F02E5}" destId="{BC35EE03-4121-4EF9-923D-7CB6D30D358D}" srcOrd="0" destOrd="0" presId="urn:microsoft.com/office/officeart/2005/8/layout/target3"/>
    <dgm:cxn modelId="{7BA76284-2870-4CD0-AEE7-1D49C1337115}" type="presOf" srcId="{EBC41103-E2E5-4D48-9B4B-425520D3D098}" destId="{A27B6496-BF1B-4384-9217-9659064D5D6A}" srcOrd="1" destOrd="0" presId="urn:microsoft.com/office/officeart/2005/8/layout/target3"/>
    <dgm:cxn modelId="{4EA2CB0A-0B3F-4CB5-9AAF-00A035E9AB2B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C5199E0-9737-459F-830C-C8F96F6E8569}" type="presOf" srcId="{39F8B381-5807-488E-AC22-73DD4140ED4A}" destId="{71045F8C-00FA-488E-A7BD-E2E6753D979D}" srcOrd="0" destOrd="0" presId="urn:microsoft.com/office/officeart/2005/8/layout/target3"/>
    <dgm:cxn modelId="{03125C49-58B1-4323-82B4-9F51FE15FBF8}" type="presOf" srcId="{019433A1-1324-4DE1-9E6F-32B851095F74}" destId="{E7297F21-D4FD-4A41-AE58-814D01A6B5E7}" srcOrd="1" destOrd="0" presId="urn:microsoft.com/office/officeart/2005/8/layout/target3"/>
    <dgm:cxn modelId="{6E3A434D-6955-43A6-AE1A-EC522C04C730}" type="presOf" srcId="{FBBFC3EA-9D9D-4F3A-BEA6-9C2C0E46BF20}" destId="{832BF48F-0145-4429-9E02-8FCA946CCE9E}" srcOrd="1" destOrd="0" presId="urn:microsoft.com/office/officeart/2005/8/layout/target3"/>
    <dgm:cxn modelId="{A9635E37-31D0-4EB5-B282-905E746C2A31}" type="presOf" srcId="{C73C7642-F245-4585-8F88-243F9FAEF6CA}" destId="{9A9B6F4F-B6FF-4F2D-B640-A8473E589523}" srcOrd="0" destOrd="0" presId="urn:microsoft.com/office/officeart/2005/8/layout/target3"/>
    <dgm:cxn modelId="{7FDA0460-CDE1-48F9-80F7-75C8E184198D}" type="presOf" srcId="{445C7998-7549-48B0-BD68-D4F0167F02E5}" destId="{4D19AB04-24FA-40C2-B203-52AE3D15E171}" srcOrd="1" destOrd="0" presId="urn:microsoft.com/office/officeart/2005/8/layout/target3"/>
    <dgm:cxn modelId="{53A0CACD-12EC-4F5F-870F-7C36B23FC24C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BD679A46-0073-43A8-93D8-E1CC9475B8CA}" type="presOf" srcId="{019433A1-1324-4DE1-9E6F-32B851095F74}" destId="{A3817367-F2BC-482F-8832-FA00B51DCCF3}" srcOrd="0" destOrd="0" presId="urn:microsoft.com/office/officeart/2005/8/layout/target3"/>
    <dgm:cxn modelId="{62C2C9E9-38B5-4090-BB63-972C81D24F3E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9F90E-FFE6-4D28-8111-4B0CA1D7AFCD}" type="presParOf" srcId="{71045F8C-00FA-488E-A7BD-E2E6753D979D}" destId="{3577EC6B-C980-4F34-8C69-4365E7B8FC8C}" srcOrd="0" destOrd="0" presId="urn:microsoft.com/office/officeart/2005/8/layout/target3"/>
    <dgm:cxn modelId="{45B637B4-4A79-4705-9F64-38084490B7BB}" type="presParOf" srcId="{71045F8C-00FA-488E-A7BD-E2E6753D979D}" destId="{6940EB87-DC1D-4BC3-9408-9AC2E1FFC039}" srcOrd="1" destOrd="0" presId="urn:microsoft.com/office/officeart/2005/8/layout/target3"/>
    <dgm:cxn modelId="{02DCB7AC-9706-460D-B6CE-256CD4546346}" type="presParOf" srcId="{71045F8C-00FA-488E-A7BD-E2E6753D979D}" destId="{BC35EE03-4121-4EF9-923D-7CB6D30D358D}" srcOrd="2" destOrd="0" presId="urn:microsoft.com/office/officeart/2005/8/layout/target3"/>
    <dgm:cxn modelId="{58E2AB5D-840E-41F8-ABFC-6D390CDBE2B6}" type="presParOf" srcId="{71045F8C-00FA-488E-A7BD-E2E6753D979D}" destId="{C95EEA27-3CBF-4645-A92D-9D8AF5C1CBFC}" srcOrd="3" destOrd="0" presId="urn:microsoft.com/office/officeart/2005/8/layout/target3"/>
    <dgm:cxn modelId="{B2F5A16B-4C1C-4492-9091-C0BA96565DE9}" type="presParOf" srcId="{71045F8C-00FA-488E-A7BD-E2E6753D979D}" destId="{851BB866-B6AE-4566-893F-4C635BA974FC}" srcOrd="4" destOrd="0" presId="urn:microsoft.com/office/officeart/2005/8/layout/target3"/>
    <dgm:cxn modelId="{E6C672AE-806C-4218-BFCD-454CCB3D02AE}" type="presParOf" srcId="{71045F8C-00FA-488E-A7BD-E2E6753D979D}" destId="{643EA938-EDE0-4533-ACCC-D2BD6F3A527C}" srcOrd="5" destOrd="0" presId="urn:microsoft.com/office/officeart/2005/8/layout/target3"/>
    <dgm:cxn modelId="{6B3267A6-C57A-482A-9E46-A530DC776CCF}" type="presParOf" srcId="{71045F8C-00FA-488E-A7BD-E2E6753D979D}" destId="{92F31B18-D66D-4CC7-89B9-378928DE877D}" srcOrd="6" destOrd="0" presId="urn:microsoft.com/office/officeart/2005/8/layout/target3"/>
    <dgm:cxn modelId="{39DDA85D-18D9-4718-97EB-E29A1880F1C8}" type="presParOf" srcId="{71045F8C-00FA-488E-A7BD-E2E6753D979D}" destId="{902074E1-B931-4618-97F1-FADBE82E9C3C}" srcOrd="7" destOrd="0" presId="urn:microsoft.com/office/officeart/2005/8/layout/target3"/>
    <dgm:cxn modelId="{EA7D5B12-D47E-4496-BA63-B99CF8B661B8}" type="presParOf" srcId="{71045F8C-00FA-488E-A7BD-E2E6753D979D}" destId="{A3817367-F2BC-482F-8832-FA00B51DCCF3}" srcOrd="8" destOrd="0" presId="urn:microsoft.com/office/officeart/2005/8/layout/target3"/>
    <dgm:cxn modelId="{DA885632-0997-4379-A4E6-17C461611A1D}" type="presParOf" srcId="{71045F8C-00FA-488E-A7BD-E2E6753D979D}" destId="{2DD79E57-A63E-47D4-A1AB-6DF333476AD4}" srcOrd="9" destOrd="0" presId="urn:microsoft.com/office/officeart/2005/8/layout/target3"/>
    <dgm:cxn modelId="{3759C026-9777-4317-838D-07C90AE9DB06}" type="presParOf" srcId="{71045F8C-00FA-488E-A7BD-E2E6753D979D}" destId="{648967D3-ED80-4214-8D87-4E7012561E4A}" srcOrd="10" destOrd="0" presId="urn:microsoft.com/office/officeart/2005/8/layout/target3"/>
    <dgm:cxn modelId="{313CAF8E-8A58-4B78-979C-661101F075D8}" type="presParOf" srcId="{71045F8C-00FA-488E-A7BD-E2E6753D979D}" destId="{9A9B6F4F-B6FF-4F2D-B640-A8473E589523}" srcOrd="11" destOrd="0" presId="urn:microsoft.com/office/officeart/2005/8/layout/target3"/>
    <dgm:cxn modelId="{08E4694B-E254-40E6-924B-29E62A981882}" type="presParOf" srcId="{71045F8C-00FA-488E-A7BD-E2E6753D979D}" destId="{13BD0FAF-9F2C-4708-9E63-A8E8E5252943}" srcOrd="12" destOrd="0" presId="urn:microsoft.com/office/officeart/2005/8/layout/target3"/>
    <dgm:cxn modelId="{9B3517BA-ACE9-437E-B236-3E63E664CFB0}" type="presParOf" srcId="{71045F8C-00FA-488E-A7BD-E2E6753D979D}" destId="{6821E7C9-5E4B-45FA-8F82-01E6F26FAA25}" srcOrd="13" destOrd="0" presId="urn:microsoft.com/office/officeart/2005/8/layout/target3"/>
    <dgm:cxn modelId="{58005FC4-50F0-4E80-B46A-DC4D8A501FC5}" type="presParOf" srcId="{71045F8C-00FA-488E-A7BD-E2E6753D979D}" destId="{3BA01B75-849B-4716-8BCD-084A86FF328F}" srcOrd="14" destOrd="0" presId="urn:microsoft.com/office/officeart/2005/8/layout/target3"/>
    <dgm:cxn modelId="{FB25FB08-691D-4BB9-8D6E-D554B4D741BC}" type="presParOf" srcId="{71045F8C-00FA-488E-A7BD-E2E6753D979D}" destId="{4D19AB04-24FA-40C2-B203-52AE3D15E171}" srcOrd="15" destOrd="0" presId="urn:microsoft.com/office/officeart/2005/8/layout/target3"/>
    <dgm:cxn modelId="{1FA2E360-216E-4ACA-BCF6-5EA02D959E9F}" type="presParOf" srcId="{71045F8C-00FA-488E-A7BD-E2E6753D979D}" destId="{832BF48F-0145-4429-9E02-8FCA946CCE9E}" srcOrd="16" destOrd="0" presId="urn:microsoft.com/office/officeart/2005/8/layout/target3"/>
    <dgm:cxn modelId="{3D384830-844E-4DED-8C83-2ED58A07688C}" type="presParOf" srcId="{71045F8C-00FA-488E-A7BD-E2E6753D979D}" destId="{E7297F21-D4FD-4A41-AE58-814D01A6B5E7}" srcOrd="17" destOrd="0" presId="urn:microsoft.com/office/officeart/2005/8/layout/target3"/>
    <dgm:cxn modelId="{C2F76E44-FAE5-4436-B169-6EAB87B4B160}" type="presParOf" srcId="{71045F8C-00FA-488E-A7BD-E2E6753D979D}" destId="{59F530CB-4999-43B3-A00D-6AB53886BD77}" srcOrd="18" destOrd="0" presId="urn:microsoft.com/office/officeart/2005/8/layout/target3"/>
    <dgm:cxn modelId="{ED7C2881-5897-44A0-926E-C9CDF37CB4E3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VY_32_INOVACE_5B40M4_Písemné násobení dvojciferným činitelem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Písemné násobení dvojciferným činitelem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050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276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087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348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157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601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208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232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051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728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7947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570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AA40A8-D7DC-4F61-A2F0-0D37B0B1A786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4F7E6-782C-47B8-A88D-9BC52254B2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63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6282105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32420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učivo je určeno žákům 4. ročníku</a:t>
            </a:r>
          </a:p>
          <a:p>
            <a:r>
              <a:rPr lang="cs-CZ" dirty="0" smtClean="0"/>
              <a:t>cílem této prezentace je aktivní procvičení učiva a motivace žáků při seznamování se s novou učební látkou</a:t>
            </a:r>
          </a:p>
          <a:p>
            <a:r>
              <a:rPr lang="cs-CZ" dirty="0" smtClean="0"/>
              <a:t>metodický pokyn: žáky zařadíme do menších skupin, skupiny se v práci s interaktivní tabulí střídají a mezi tím pracují s jiným materiálem, např. učebnicí, pracovními sešity, pracovními listy, s počítačem, apod.</a:t>
            </a:r>
          </a:p>
          <a:p>
            <a:r>
              <a:rPr lang="cs-CZ" dirty="0" smtClean="0"/>
              <a:t>pomůcky: mazací tabulky, fixy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4218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4"/>
                </a:solidFill>
              </a:rPr>
              <a:t>Písemné násobení dvojciferným činitelem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násobíme podle tohoto postupu: 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212  </a:t>
            </a:r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/>
                </a:solidFill>
              </a:rPr>
              <a:t>	 </a:t>
            </a:r>
            <a:r>
              <a:rPr lang="cs-CZ" dirty="0" smtClean="0">
                <a:solidFill>
                  <a:schemeClr val="accent1"/>
                </a:solidFill>
              </a:rPr>
              <a:t>        </a:t>
            </a:r>
            <a:r>
              <a:rPr lang="cs-CZ" u="sng" dirty="0" smtClean="0">
                <a:solidFill>
                  <a:schemeClr val="accent1"/>
                </a:solidFill>
              </a:rPr>
              <a:t>.     3</a:t>
            </a:r>
            <a:r>
              <a:rPr lang="cs-CZ" u="sng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		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 </a:t>
            </a:r>
            <a:r>
              <a:rPr lang="cs-CZ" dirty="0" smtClean="0">
                <a:solidFill>
                  <a:srgbClr val="FF0000"/>
                </a:solidFill>
              </a:rPr>
              <a:t>            212	</a:t>
            </a:r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/>
                </a:solidFill>
              </a:rPr>
              <a:t>	</a:t>
            </a:r>
            <a:r>
              <a:rPr lang="cs-CZ" dirty="0" smtClean="0">
                <a:solidFill>
                  <a:schemeClr val="accent1"/>
                </a:solidFill>
              </a:rPr>
              <a:t>          </a:t>
            </a:r>
            <a:r>
              <a:rPr lang="cs-CZ" u="sng" dirty="0" smtClean="0">
                <a:solidFill>
                  <a:schemeClr val="accent1"/>
                </a:solidFill>
              </a:rPr>
              <a:t> 636       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	           6572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nejdříve násobíme </a:t>
            </a:r>
            <a:r>
              <a:rPr lang="cs-CZ" dirty="0" smtClean="0">
                <a:solidFill>
                  <a:srgbClr val="FF0000"/>
                </a:solidFill>
              </a:rPr>
              <a:t>jednotkami </a:t>
            </a:r>
            <a:r>
              <a:rPr lang="cs-CZ" dirty="0" smtClean="0"/>
              <a:t>a součin zapisujeme pod </a:t>
            </a:r>
            <a:r>
              <a:rPr lang="cs-CZ" dirty="0" smtClean="0">
                <a:solidFill>
                  <a:srgbClr val="FF0000"/>
                </a:solidFill>
              </a:rPr>
              <a:t>jednotky 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pak násobíme </a:t>
            </a:r>
            <a:r>
              <a:rPr lang="cs-CZ" dirty="0" smtClean="0">
                <a:solidFill>
                  <a:schemeClr val="accent1"/>
                </a:solidFill>
              </a:rPr>
              <a:t>desítkami </a:t>
            </a:r>
            <a:r>
              <a:rPr lang="cs-CZ" dirty="0" smtClean="0"/>
              <a:t>a zapisujeme pod </a:t>
            </a:r>
            <a:r>
              <a:rPr lang="cs-CZ" dirty="0" smtClean="0">
                <a:solidFill>
                  <a:schemeClr val="accent1"/>
                </a:solidFill>
              </a:rPr>
              <a:t>desítky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nakonec součiny sečteme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	</a:t>
            </a:r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/>
                </a:solidFill>
              </a:rPr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5848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Procvičuj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nejprve vypočítejte příklady na tabulky, vyhledejte správný výsledek a přiřaďte ho ke správnému příkladu  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2 200	 1 200		2 100	1 548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C00000"/>
                </a:solidFill>
              </a:rPr>
              <a:t>.    24  </a:t>
            </a:r>
            <a:r>
              <a:rPr lang="cs-CZ" dirty="0" smtClean="0">
                <a:solidFill>
                  <a:srgbClr val="C00000"/>
                </a:solidFill>
              </a:rPr>
              <a:t>	</a:t>
            </a:r>
            <a:r>
              <a:rPr lang="cs-CZ" u="sng" dirty="0" smtClean="0">
                <a:solidFill>
                  <a:srgbClr val="C00000"/>
                </a:solidFill>
              </a:rPr>
              <a:t>.     12</a:t>
            </a:r>
            <a:r>
              <a:rPr lang="cs-CZ" dirty="0" smtClean="0">
                <a:solidFill>
                  <a:srgbClr val="C00000"/>
                </a:solidFill>
              </a:rPr>
              <a:t>		</a:t>
            </a:r>
            <a:r>
              <a:rPr lang="cs-CZ" u="sng" dirty="0" smtClean="0">
                <a:solidFill>
                  <a:srgbClr val="C00000"/>
                </a:solidFill>
              </a:rPr>
              <a:t>.    14</a:t>
            </a:r>
            <a:r>
              <a:rPr lang="cs-CZ" dirty="0" smtClean="0">
                <a:solidFill>
                  <a:srgbClr val="C00000"/>
                </a:solidFill>
              </a:rPr>
              <a:t>		</a:t>
            </a:r>
            <a:r>
              <a:rPr lang="cs-CZ" u="sng" dirty="0" smtClean="0">
                <a:solidFill>
                  <a:srgbClr val="C00000"/>
                </a:solidFill>
              </a:rPr>
              <a:t>.     11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u="sng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67544" y="5229200"/>
            <a:ext cx="1656184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17 028</a:t>
            </a:r>
            <a:endParaRPr lang="cs-CZ" b="1" dirty="0"/>
          </a:p>
        </p:txBody>
      </p:sp>
      <p:sp>
        <p:nvSpPr>
          <p:cNvPr id="5" name="Ovál 4"/>
          <p:cNvSpPr/>
          <p:nvPr/>
        </p:nvSpPr>
        <p:spPr>
          <a:xfrm>
            <a:off x="2411760" y="5285006"/>
            <a:ext cx="1656184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52 800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4449510" y="5285006"/>
            <a:ext cx="1584176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29 400</a:t>
            </a:r>
            <a:endParaRPr lang="cs-CZ" b="1" dirty="0"/>
          </a:p>
        </p:txBody>
      </p:sp>
      <p:sp>
        <p:nvSpPr>
          <p:cNvPr id="7" name="Ovál 6"/>
          <p:cNvSpPr/>
          <p:nvPr/>
        </p:nvSpPr>
        <p:spPr>
          <a:xfrm>
            <a:off x="6516216" y="5257297"/>
            <a:ext cx="1656184" cy="43204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14 400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67370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Násob zpaměti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vynásob a spoj se správným součinem:   </a:t>
            </a:r>
            <a:endParaRPr lang="cs-CZ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1 000 . 15		84 . 100		360 . 100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1 000 . 42		69 . 100		710 . 100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1 000 . 28		99 . 100		240 . 100   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8 400	42 000	  71 000	      9 900	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   15 000		  36 000	    24 000      28 000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rgbClr val="00B050"/>
                </a:solidFill>
              </a:rPr>
              <a:t>6 900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786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4"/>
                </a:solidFill>
              </a:rPr>
              <a:t>Odhadni a teprve potom vynásob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přiřaď nejprve výsledky a pak vypočítej:   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6 139	8 451	45 632	2 216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.     32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u="sng" dirty="0" smtClean="0">
                <a:solidFill>
                  <a:srgbClr val="FF0000"/>
                </a:solidFill>
              </a:rPr>
              <a:t>.    11</a:t>
            </a:r>
            <a:r>
              <a:rPr lang="cs-CZ" dirty="0" smtClean="0">
                <a:solidFill>
                  <a:srgbClr val="FF0000"/>
                </a:solidFill>
              </a:rPr>
              <a:t>		</a:t>
            </a:r>
            <a:r>
              <a:rPr lang="cs-CZ" u="sng" dirty="0" smtClean="0">
                <a:solidFill>
                  <a:srgbClr val="FF0000"/>
                </a:solidFill>
              </a:rPr>
              <a:t>.      16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u="sng" dirty="0" smtClean="0">
                <a:solidFill>
                  <a:srgbClr val="FF0000"/>
                </a:solidFill>
              </a:rPr>
              <a:t>.     12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u="sng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u="sng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5085184"/>
            <a:ext cx="1440160" cy="43204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730 112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83768" y="5085184"/>
            <a:ext cx="1440160" cy="43204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26 592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283968" y="5085184"/>
            <a:ext cx="1440160" cy="43204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92 961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5940152" y="5085184"/>
            <a:ext cx="1584176" cy="43204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196 448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678371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177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Písemné násobení dvojciferným činitelem</vt:lpstr>
      <vt:lpstr>Procvičuj</vt:lpstr>
      <vt:lpstr>Násob zpaměti</vt:lpstr>
      <vt:lpstr>Odhadni a teprve potom vynásob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Hřavová Monika</cp:lastModifiedBy>
  <cp:revision>40</cp:revision>
  <dcterms:created xsi:type="dcterms:W3CDTF">2012-01-28T12:33:25Z</dcterms:created>
  <dcterms:modified xsi:type="dcterms:W3CDTF">2012-03-07T13:28:16Z</dcterms:modified>
</cp:coreProperties>
</file>