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166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9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889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991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76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011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964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010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335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390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827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4464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14374-8152-4495-87ED-AA84EE7EBEA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EF686-0A38-4593-9CF6-AC3A11C63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387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8903" y="107504"/>
            <a:ext cx="6172200" cy="1524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Geometrické tvary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5769" y="1691680"/>
            <a:ext cx="6398468" cy="6034617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1600" b="1" dirty="0">
                <a:solidFill>
                  <a:prstClr val="black"/>
                </a:solidFill>
              </a:rPr>
              <a:t>Matematika a její aplikace</a:t>
            </a:r>
          </a:p>
          <a:p>
            <a:pPr marL="0" lvl="0" indent="0" algn="ctr">
              <a:buNone/>
            </a:pPr>
            <a:r>
              <a:rPr lang="cs-CZ" sz="1600" b="1" dirty="0">
                <a:solidFill>
                  <a:prstClr val="black"/>
                </a:solidFill>
              </a:rPr>
              <a:t> (matematika pro 1. ročník)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I/2 Inovace a zkvalitnění výuky směřující k rozvoji    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čtenářské a informační gramotnosti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</a:rPr>
              <a:t>VY_12_INOVACE_06_GEOMETRICKÉ TVARY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</a:t>
            </a:r>
            <a:r>
              <a:rPr lang="cs-CZ" sz="1600" b="1" dirty="0" smtClean="0">
                <a:solidFill>
                  <a:prstClr val="black"/>
                </a:solidFill>
              </a:rPr>
              <a:t>2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Druh materiálu: </a:t>
            </a:r>
            <a:r>
              <a:rPr lang="cs-CZ" sz="1600" dirty="0">
                <a:solidFill>
                  <a:prstClr val="black"/>
                </a:solidFill>
              </a:rPr>
              <a:t>Pracovní list  MA č. 6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</a:t>
            </a:r>
            <a:r>
              <a:rPr lang="cs-CZ" sz="1600">
                <a:solidFill>
                  <a:prstClr val="black"/>
                </a:solidFill>
              </a:rPr>
              <a:t>Jana Sedláčková</a:t>
            </a:r>
          </a:p>
          <a:p>
            <a:pPr marL="0" lvl="0" indent="0">
              <a:buNone/>
            </a:pPr>
            <a:r>
              <a:rPr lang="cs-CZ" sz="1600" b="1" smtClean="0">
                <a:solidFill>
                  <a:prstClr val="black"/>
                </a:solidFill>
              </a:rPr>
              <a:t>Škola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            </a:t>
            </a:r>
            <a:r>
              <a:rPr lang="cs-CZ" sz="16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26. 8. 2012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>
                <a:solidFill>
                  <a:prstClr val="black"/>
                </a:solidFill>
              </a:rPr>
              <a:t>Matematika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Anotace: </a:t>
            </a:r>
            <a:r>
              <a:rPr lang="cs-CZ" sz="1600" dirty="0">
                <a:solidFill>
                  <a:prstClr val="black"/>
                </a:solidFill>
              </a:rPr>
              <a:t>Pracovní list pro žáky 1. ročníku na </a:t>
            </a:r>
            <a:r>
              <a:rPr lang="cs-CZ" sz="1600" dirty="0" smtClean="0">
                <a:solidFill>
                  <a:prstClr val="black"/>
                </a:solidFill>
              </a:rPr>
              <a:t>procvičení geometrických 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tvarů. Je </a:t>
            </a:r>
            <a:r>
              <a:rPr lang="cs-CZ" sz="1600" dirty="0">
                <a:solidFill>
                  <a:prstClr val="black"/>
                </a:solidFill>
              </a:rPr>
              <a:t>určen </a:t>
            </a:r>
            <a:r>
              <a:rPr lang="cs-CZ" sz="1600" dirty="0" smtClean="0">
                <a:solidFill>
                  <a:prstClr val="black"/>
                </a:solidFill>
              </a:rPr>
              <a:t>pro </a:t>
            </a:r>
            <a:r>
              <a:rPr lang="cs-CZ" sz="1600" dirty="0">
                <a:solidFill>
                  <a:prstClr val="black"/>
                </a:solidFill>
              </a:rPr>
              <a:t>samostatnou práci žáků, </a:t>
            </a:r>
            <a:endParaRPr lang="cs-CZ" sz="16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společná </a:t>
            </a:r>
            <a:r>
              <a:rPr lang="cs-CZ" sz="1600" dirty="0">
                <a:solidFill>
                  <a:prstClr val="black"/>
                </a:solidFill>
              </a:rPr>
              <a:t>kontrola proběhne na interaktivní </a:t>
            </a:r>
            <a:r>
              <a:rPr lang="cs-CZ" sz="1600" dirty="0" smtClean="0">
                <a:solidFill>
                  <a:prstClr val="black"/>
                </a:solidFill>
              </a:rPr>
              <a:t>tabuli. 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Klíčová </a:t>
            </a:r>
            <a:r>
              <a:rPr lang="cs-CZ" sz="1600" b="1" dirty="0">
                <a:solidFill>
                  <a:prstClr val="black"/>
                </a:solidFill>
              </a:rPr>
              <a:t>slova:  </a:t>
            </a:r>
            <a:r>
              <a:rPr lang="cs-CZ" sz="1600" dirty="0" smtClean="0">
                <a:solidFill>
                  <a:prstClr val="black"/>
                </a:solidFill>
              </a:rPr>
              <a:t>trojúhelník, čtverec, obdélník, kruh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1600" b="1" dirty="0">
                <a:solidFill>
                  <a:prstClr val="black"/>
                </a:solidFill>
              </a:rPr>
              <a:t>Zdroje</a:t>
            </a:r>
            <a:r>
              <a:rPr lang="cs-CZ" sz="1600" b="1" dirty="0" smtClean="0">
                <a:solidFill>
                  <a:prstClr val="black"/>
                </a:solidFill>
              </a:rPr>
              <a:t>:  </a:t>
            </a:r>
            <a:r>
              <a:rPr lang="cs-CZ" sz="1600" dirty="0" smtClean="0">
                <a:solidFill>
                  <a:prstClr val="black"/>
                </a:solidFill>
              </a:rPr>
              <a:t>autorka</a:t>
            </a: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78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0648" y="366656"/>
            <a:ext cx="6172200" cy="893448"/>
          </a:xfrm>
        </p:spPr>
        <p:txBody>
          <a:bodyPr>
            <a:normAutofit/>
          </a:bodyPr>
          <a:lstStyle/>
          <a:p>
            <a:pPr algn="l"/>
            <a:r>
              <a:rPr lang="cs-CZ" sz="1600" dirty="0" smtClean="0"/>
              <a:t>1. Pojmenuj geometrické tvary.</a:t>
            </a:r>
            <a:br>
              <a:rPr lang="cs-CZ" sz="1600" dirty="0" smtClean="0"/>
            </a:br>
            <a:endParaRPr lang="cs-CZ" sz="1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8985294"/>
              </p:ext>
            </p:extLst>
          </p:nvPr>
        </p:nvGraphicFramePr>
        <p:xfrm>
          <a:off x="404664" y="1187624"/>
          <a:ext cx="61722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3050"/>
                <a:gridCol w="1543050"/>
                <a:gridCol w="1543050"/>
                <a:gridCol w="1543050"/>
              </a:tblGrid>
              <a:tr h="842392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ovnoramenný trojúhelník 4"/>
          <p:cNvSpPr/>
          <p:nvPr/>
        </p:nvSpPr>
        <p:spPr>
          <a:xfrm>
            <a:off x="764704" y="1187624"/>
            <a:ext cx="792088" cy="720080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ravoúhlý trojúhelník 5"/>
          <p:cNvSpPr/>
          <p:nvPr/>
        </p:nvSpPr>
        <p:spPr>
          <a:xfrm>
            <a:off x="3605758" y="2159732"/>
            <a:ext cx="1296144" cy="648072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2348086" y="2159732"/>
            <a:ext cx="864096" cy="792088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348086" y="1250901"/>
            <a:ext cx="720080" cy="64807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702614" y="1322909"/>
            <a:ext cx="1102432" cy="50405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046448" y="2159732"/>
            <a:ext cx="228600" cy="6480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5517232" y="1369765"/>
            <a:ext cx="457200" cy="457200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 rot="18572533">
            <a:off x="5565144" y="2254256"/>
            <a:ext cx="580336" cy="603041"/>
          </a:xfrm>
          <a:prstGeom prst="rect">
            <a:avLst/>
          </a:prstGeom>
          <a:solidFill>
            <a:srgbClr val="0070C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32655" y="3640501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Vybarvi :</a:t>
            </a:r>
          </a:p>
          <a:p>
            <a:r>
              <a:rPr lang="cs-CZ" dirty="0" smtClean="0"/>
              <a:t>     </a:t>
            </a:r>
          </a:p>
        </p:txBody>
      </p:sp>
      <p:sp>
        <p:nvSpPr>
          <p:cNvPr id="14" name="Rovnoramenný trojúhelník 13"/>
          <p:cNvSpPr/>
          <p:nvPr/>
        </p:nvSpPr>
        <p:spPr>
          <a:xfrm>
            <a:off x="764704" y="4067944"/>
            <a:ext cx="396044" cy="36004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521408" y="4067943"/>
            <a:ext cx="407615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2208963" y="4139952"/>
            <a:ext cx="499163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2988580" y="4085510"/>
            <a:ext cx="402307" cy="396915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ravoúhlý trojúhelník 18"/>
          <p:cNvSpPr/>
          <p:nvPr/>
        </p:nvSpPr>
        <p:spPr>
          <a:xfrm>
            <a:off x="2208963" y="4765795"/>
            <a:ext cx="914400" cy="914400"/>
          </a:xfrm>
          <a:prstGeom prst="rt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3789040" y="5292080"/>
            <a:ext cx="457200" cy="457200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 flipH="1" flipV="1">
            <a:off x="3529717" y="6375251"/>
            <a:ext cx="832379" cy="773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 rot="2542855">
            <a:off x="871693" y="5260691"/>
            <a:ext cx="457200" cy="15629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1378800" y="6320384"/>
            <a:ext cx="1376629" cy="1269652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901067" y="7524328"/>
            <a:ext cx="3264237" cy="4320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ovnoramenný trojúhelník 24"/>
          <p:cNvSpPr/>
          <p:nvPr/>
        </p:nvSpPr>
        <p:spPr>
          <a:xfrm>
            <a:off x="4974346" y="5780956"/>
            <a:ext cx="927427" cy="1428254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 rot="19901418">
            <a:off x="4384349" y="4078336"/>
            <a:ext cx="1379479" cy="12874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53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600" dirty="0" smtClean="0"/>
              <a:t>3. Nakresli panáčka z geometrických tvarů a pojmenuje si ho. 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800" dirty="0" smtClean="0"/>
              <a:t>.</a:t>
            </a:r>
            <a:endParaRPr lang="cs-CZ" sz="8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80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8640" y="251520"/>
            <a:ext cx="6172200" cy="792088"/>
          </a:xfrm>
        </p:spPr>
        <p:txBody>
          <a:bodyPr>
            <a:normAutofit/>
          </a:bodyPr>
          <a:lstStyle/>
          <a:p>
            <a:pPr algn="l"/>
            <a:r>
              <a:rPr lang="cs-CZ" sz="1600" dirty="0">
                <a:solidFill>
                  <a:prstClr val="black"/>
                </a:solidFill>
              </a:rPr>
              <a:t>Řešení</a:t>
            </a:r>
            <a:r>
              <a:rPr lang="cs-CZ" sz="1600" dirty="0" smtClean="0">
                <a:solidFill>
                  <a:prstClr val="black"/>
                </a:solidFill>
              </a:rPr>
              <a:t>:</a:t>
            </a:r>
            <a:br>
              <a:rPr lang="cs-CZ" sz="1600" dirty="0" smtClean="0">
                <a:solidFill>
                  <a:prstClr val="black"/>
                </a:solidFill>
              </a:rPr>
            </a:br>
            <a:r>
              <a:rPr lang="cs-CZ" sz="1600" dirty="0" smtClean="0">
                <a:solidFill>
                  <a:prstClr val="black"/>
                </a:solidFill>
              </a:rPr>
              <a:t>2. 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1115616"/>
            <a:ext cx="5785605" cy="3212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 rot="19901418">
            <a:off x="4579472" y="573638"/>
            <a:ext cx="1379479" cy="128742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51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157</Words>
  <Application>Microsoft Office PowerPoint</Application>
  <PresentationFormat>Předvádění na obrazovce (4:3)</PresentationFormat>
  <Paragraphs>46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Geometrické tvary</vt:lpstr>
      <vt:lpstr>1. Pojmenuj geometrické tvary. </vt:lpstr>
      <vt:lpstr>3. Nakresli panáčka z geometrických tvarů a pojmenuje si ho.    </vt:lpstr>
      <vt:lpstr>Řešení: 2.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Geometrické tvary</dc:title>
  <dc:creator>Zaneta</dc:creator>
  <cp:lastModifiedBy>PC-0C4S</cp:lastModifiedBy>
  <cp:revision>9</cp:revision>
  <dcterms:created xsi:type="dcterms:W3CDTF">2012-05-12T12:41:29Z</dcterms:created>
  <dcterms:modified xsi:type="dcterms:W3CDTF">2012-11-09T18:28:29Z</dcterms:modified>
</cp:coreProperties>
</file>