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3" r:id="rId2"/>
    <p:sldId id="259" r:id="rId3"/>
    <p:sldId id="260" r:id="rId4"/>
    <p:sldId id="261" r:id="rId5"/>
    <p:sldId id="262" r:id="rId6"/>
  </p:sldIdLst>
  <p:sldSz cx="6858000" cy="9144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9900"/>
    <a:srgbClr val="FF5050"/>
    <a:srgbClr val="00FF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1236" y="1944"/>
      </p:cViewPr>
      <p:guideLst>
        <p:guide orient="horz" pos="2880"/>
        <p:guide pos="216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14350" y="2840568"/>
            <a:ext cx="5829300" cy="1960033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028700" y="5181600"/>
            <a:ext cx="4800600" cy="23368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3F913F-0486-444B-B2A8-787873F7EAD8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781AFE-F272-4042-AA0D-12EB02707DA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7753117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3F913F-0486-444B-B2A8-787873F7EAD8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781AFE-F272-4042-AA0D-12EB02707DA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6570200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41735" y="5875867"/>
            <a:ext cx="5829300" cy="1816100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41735" y="3875618"/>
            <a:ext cx="5829300" cy="2000249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3F913F-0486-444B-B2A8-787873F7EAD8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781AFE-F272-4042-AA0D-12EB02707DA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6075404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342900" y="2133601"/>
            <a:ext cx="3028950" cy="6034617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3486150" y="2133601"/>
            <a:ext cx="3028950" cy="6034617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3F913F-0486-444B-B2A8-787873F7EAD8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781AFE-F272-4042-AA0D-12EB02707DA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884038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42900" y="2046817"/>
            <a:ext cx="3030141" cy="853016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342900" y="2899833"/>
            <a:ext cx="3030141" cy="526838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3483769" y="2046817"/>
            <a:ext cx="3031331" cy="853016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3483769" y="2899833"/>
            <a:ext cx="3031331" cy="526838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3F913F-0486-444B-B2A8-787873F7EAD8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781AFE-F272-4042-AA0D-12EB02707DA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81708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3F913F-0486-444B-B2A8-787873F7EAD8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781AFE-F272-4042-AA0D-12EB02707DA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1009884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3F913F-0486-444B-B2A8-787873F7EAD8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781AFE-F272-4042-AA0D-12EB02707DA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138670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42900" y="364067"/>
            <a:ext cx="2256235" cy="154940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681287" y="364067"/>
            <a:ext cx="3833813" cy="7804151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42900" y="1913467"/>
            <a:ext cx="2256235" cy="625475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3F913F-0486-444B-B2A8-787873F7EAD8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781AFE-F272-4042-AA0D-12EB02707DA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335753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44216" y="6400800"/>
            <a:ext cx="4114800" cy="755651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344216" y="817033"/>
            <a:ext cx="4114800" cy="54864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344216" y="7156451"/>
            <a:ext cx="4114800" cy="107314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3F913F-0486-444B-B2A8-787873F7EAD8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781AFE-F272-4042-AA0D-12EB02707DA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1109630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3F913F-0486-444B-B2A8-787873F7EAD8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781AFE-F272-4042-AA0D-12EB02707DA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77921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4972050" y="366185"/>
            <a:ext cx="1543050" cy="7802033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42900" y="366185"/>
            <a:ext cx="4514850" cy="7802033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3F913F-0486-444B-B2A8-787873F7EAD8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781AFE-F272-4042-AA0D-12EB02707DA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474860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342900" y="366184"/>
            <a:ext cx="6172200" cy="1524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42900" y="2133601"/>
            <a:ext cx="6172200" cy="603461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342900" y="8475134"/>
            <a:ext cx="1600200" cy="48683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D3F913F-0486-444B-B2A8-787873F7EAD8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2343150" y="8475134"/>
            <a:ext cx="2171700" cy="48683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4914900" y="8475134"/>
            <a:ext cx="1600200" cy="48683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3781AFE-F272-4042-AA0D-12EB02707DA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1115376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2800" dirty="0">
                <a:solidFill>
                  <a:prstClr val="black"/>
                </a:solidFill>
              </a:rPr>
              <a:t>Geometrické tvary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lvl="0" indent="0" algn="ctr">
              <a:buNone/>
            </a:pPr>
            <a:r>
              <a:rPr lang="cs-CZ" sz="1600" b="1" dirty="0">
                <a:solidFill>
                  <a:prstClr val="black"/>
                </a:solidFill>
              </a:rPr>
              <a:t>Matematika a její aplikace</a:t>
            </a:r>
          </a:p>
          <a:p>
            <a:pPr marL="0" lvl="0" indent="0" algn="ctr">
              <a:buNone/>
            </a:pPr>
            <a:r>
              <a:rPr lang="cs-CZ" sz="1600" b="1" dirty="0">
                <a:solidFill>
                  <a:prstClr val="black"/>
                </a:solidFill>
              </a:rPr>
              <a:t> (matematika pro 1. ročník)</a:t>
            </a: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Číslo projektu:  </a:t>
            </a:r>
            <a:r>
              <a:rPr lang="cs-CZ" sz="1600" dirty="0">
                <a:solidFill>
                  <a:prstClr val="black"/>
                </a:solidFill>
              </a:rPr>
              <a:t>CZ.1.07/1.4.00/21.0866</a:t>
            </a:r>
            <a:endParaRPr lang="cs-CZ" sz="1600" b="1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Šablona:  </a:t>
            </a:r>
            <a:r>
              <a:rPr lang="cs-CZ" sz="1600" dirty="0">
                <a:solidFill>
                  <a:prstClr val="black"/>
                </a:solidFill>
              </a:rPr>
              <a:t>I/2 Inovace a zkvalitnění výuky směřující k rozvoji     </a:t>
            </a:r>
          </a:p>
          <a:p>
            <a:pPr marL="0" lvl="0" indent="0">
              <a:buNone/>
            </a:pPr>
            <a:r>
              <a:rPr lang="cs-CZ" sz="1600" dirty="0">
                <a:solidFill>
                  <a:prstClr val="black"/>
                </a:solidFill>
              </a:rPr>
              <a:t>                 čtenářské a informační gramotnosti</a:t>
            </a: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Název: </a:t>
            </a:r>
            <a:r>
              <a:rPr lang="cs-CZ" sz="1600" dirty="0" smtClean="0">
                <a:solidFill>
                  <a:prstClr val="black"/>
                </a:solidFill>
              </a:rPr>
              <a:t>VY_12_INOVACE_07_GEOMETRICKÉ </a:t>
            </a:r>
            <a:r>
              <a:rPr lang="cs-CZ" sz="1600" dirty="0">
                <a:solidFill>
                  <a:prstClr val="black"/>
                </a:solidFill>
              </a:rPr>
              <a:t>TVARY</a:t>
            </a:r>
            <a:endParaRPr lang="cs-CZ" sz="1600" b="1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Sada: 2</a:t>
            </a: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Druh materiálu: </a:t>
            </a:r>
            <a:r>
              <a:rPr lang="cs-CZ" sz="1600" dirty="0">
                <a:solidFill>
                  <a:prstClr val="black"/>
                </a:solidFill>
              </a:rPr>
              <a:t>Pracovní list  MA č. 7</a:t>
            </a: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Jméno autora:  </a:t>
            </a:r>
            <a:r>
              <a:rPr lang="cs-CZ" sz="1600" dirty="0">
                <a:solidFill>
                  <a:prstClr val="black"/>
                </a:solidFill>
              </a:rPr>
              <a:t>Mgr. </a:t>
            </a:r>
            <a:r>
              <a:rPr lang="cs-CZ" sz="1600">
                <a:solidFill>
                  <a:prstClr val="black"/>
                </a:solidFill>
              </a:rPr>
              <a:t>Jana Sedláčková</a:t>
            </a:r>
          </a:p>
          <a:p>
            <a:pPr marL="0" lvl="0" indent="0">
              <a:buNone/>
            </a:pPr>
            <a:r>
              <a:rPr lang="cs-CZ" sz="1600" b="1" smtClean="0">
                <a:solidFill>
                  <a:prstClr val="black"/>
                </a:solidFill>
              </a:rPr>
              <a:t>Škola</a:t>
            </a:r>
            <a:r>
              <a:rPr lang="cs-CZ" sz="1600" b="1" dirty="0">
                <a:solidFill>
                  <a:prstClr val="black"/>
                </a:solidFill>
              </a:rPr>
              <a:t>:  </a:t>
            </a:r>
            <a:r>
              <a:rPr lang="cs-CZ" sz="1600" dirty="0">
                <a:solidFill>
                  <a:prstClr val="black"/>
                </a:solidFill>
              </a:rPr>
              <a:t>ZŠ A MŠ Cholina, okres Olomouc, příspěvková organizace</a:t>
            </a: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            </a:t>
            </a:r>
            <a:r>
              <a:rPr lang="cs-CZ" sz="1600" dirty="0">
                <a:solidFill>
                  <a:prstClr val="black"/>
                </a:solidFill>
              </a:rPr>
              <a:t>Cholina 35, 783 22</a:t>
            </a: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Datum vytvoření: </a:t>
            </a:r>
            <a:r>
              <a:rPr lang="cs-CZ" sz="1600" dirty="0" smtClean="0">
                <a:solidFill>
                  <a:prstClr val="black"/>
                </a:solidFill>
              </a:rPr>
              <a:t>27. </a:t>
            </a:r>
            <a:r>
              <a:rPr lang="cs-CZ" sz="1600" dirty="0">
                <a:solidFill>
                  <a:prstClr val="black"/>
                </a:solidFill>
              </a:rPr>
              <a:t>8. 2012</a:t>
            </a: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Předmět:  </a:t>
            </a:r>
            <a:r>
              <a:rPr lang="cs-CZ" sz="1600" dirty="0">
                <a:solidFill>
                  <a:prstClr val="black"/>
                </a:solidFill>
              </a:rPr>
              <a:t>Matematika</a:t>
            </a: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Ročník:  </a:t>
            </a:r>
            <a:r>
              <a:rPr lang="cs-CZ" sz="1600" dirty="0">
                <a:solidFill>
                  <a:prstClr val="black"/>
                </a:solidFill>
              </a:rPr>
              <a:t>první</a:t>
            </a: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Anotace: </a:t>
            </a:r>
            <a:r>
              <a:rPr lang="cs-CZ" sz="1600" dirty="0">
                <a:solidFill>
                  <a:prstClr val="black"/>
                </a:solidFill>
              </a:rPr>
              <a:t>Pracovní list pro žáky 1. ročníku na procvičení geometrických  </a:t>
            </a:r>
          </a:p>
          <a:p>
            <a:pPr marL="0" lvl="0" indent="0">
              <a:buNone/>
            </a:pPr>
            <a:r>
              <a:rPr lang="cs-CZ" sz="1600" dirty="0">
                <a:solidFill>
                  <a:prstClr val="black"/>
                </a:solidFill>
              </a:rPr>
              <a:t>                 </a:t>
            </a:r>
            <a:r>
              <a:rPr lang="cs-CZ" sz="1600" dirty="0" smtClean="0">
                <a:solidFill>
                  <a:prstClr val="black"/>
                </a:solidFill>
              </a:rPr>
              <a:t>tvarů a porovnávání jejich počtu. </a:t>
            </a:r>
            <a:r>
              <a:rPr lang="cs-CZ" sz="1600" dirty="0">
                <a:solidFill>
                  <a:prstClr val="black"/>
                </a:solidFill>
              </a:rPr>
              <a:t>Je určen pro samostatnou </a:t>
            </a:r>
            <a:endParaRPr lang="cs-CZ" sz="1600" dirty="0" smtClean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600" dirty="0">
                <a:solidFill>
                  <a:prstClr val="black"/>
                </a:solidFill>
              </a:rPr>
              <a:t> </a:t>
            </a:r>
            <a:r>
              <a:rPr lang="cs-CZ" sz="1600" dirty="0" smtClean="0">
                <a:solidFill>
                  <a:prstClr val="black"/>
                </a:solidFill>
              </a:rPr>
              <a:t>                práci </a:t>
            </a:r>
            <a:r>
              <a:rPr lang="cs-CZ" sz="1600" dirty="0">
                <a:solidFill>
                  <a:prstClr val="black"/>
                </a:solidFill>
              </a:rPr>
              <a:t>žáků, </a:t>
            </a:r>
            <a:r>
              <a:rPr lang="cs-CZ" sz="1600" dirty="0" smtClean="0">
                <a:solidFill>
                  <a:prstClr val="black"/>
                </a:solidFill>
              </a:rPr>
              <a:t> </a:t>
            </a:r>
            <a:r>
              <a:rPr lang="cs-CZ" sz="1600" dirty="0">
                <a:solidFill>
                  <a:prstClr val="black"/>
                </a:solidFill>
              </a:rPr>
              <a:t>společná kontrola proběhne na interaktivní tabuli. </a:t>
            </a: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Klíčová slova:  </a:t>
            </a:r>
            <a:r>
              <a:rPr lang="cs-CZ" sz="1600" dirty="0">
                <a:solidFill>
                  <a:prstClr val="black"/>
                </a:solidFill>
              </a:rPr>
              <a:t>trojúhelník, čtverec, obdélník, </a:t>
            </a:r>
            <a:r>
              <a:rPr lang="cs-CZ" sz="1600" dirty="0" smtClean="0">
                <a:solidFill>
                  <a:prstClr val="black"/>
                </a:solidFill>
              </a:rPr>
              <a:t>kruh, více, méně, rovná se</a:t>
            </a:r>
            <a:endParaRPr lang="cs-CZ" sz="1600" dirty="0">
              <a:solidFill>
                <a:prstClr val="black"/>
              </a:solidFill>
            </a:endParaRPr>
          </a:p>
          <a:p>
            <a:pPr marL="0" lvl="0" indent="0">
              <a:spcBef>
                <a:spcPts val="0"/>
              </a:spcBef>
              <a:buNone/>
            </a:pPr>
            <a:r>
              <a:rPr lang="cs-CZ" sz="1600" b="1" dirty="0">
                <a:solidFill>
                  <a:prstClr val="black"/>
                </a:solidFill>
              </a:rPr>
              <a:t>Zdroje:  </a:t>
            </a:r>
            <a:r>
              <a:rPr lang="cs-CZ" sz="1600" dirty="0">
                <a:solidFill>
                  <a:prstClr val="black"/>
                </a:solidFill>
              </a:rPr>
              <a:t>autorka</a:t>
            </a:r>
            <a:endParaRPr lang="cs-CZ" sz="1600" dirty="0">
              <a:solidFill>
                <a:prstClr val="black">
                  <a:lumMod val="95000"/>
                  <a:lumOff val="5000"/>
                </a:prstClr>
              </a:solidFill>
            </a:endParaRP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11336" y="8172400"/>
            <a:ext cx="4507335" cy="8723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5555051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42900" y="366184"/>
            <a:ext cx="6172200" cy="893448"/>
          </a:xfrm>
        </p:spPr>
        <p:txBody>
          <a:bodyPr>
            <a:normAutofit/>
          </a:bodyPr>
          <a:lstStyle/>
          <a:p>
            <a:pPr algn="l"/>
            <a:r>
              <a:rPr lang="cs-CZ" sz="1600" dirty="0" smtClean="0"/>
              <a:t>1. Natálce se rozkutálely kuličky. Pomůžeš jí je spočítat, aby jí žádná     </a:t>
            </a:r>
            <a:br>
              <a:rPr lang="cs-CZ" sz="1600" dirty="0" smtClean="0"/>
            </a:br>
            <a:r>
              <a:rPr lang="cs-CZ" sz="1600" dirty="0"/>
              <a:t> </a:t>
            </a:r>
            <a:r>
              <a:rPr lang="cs-CZ" sz="1600" dirty="0" smtClean="0"/>
              <a:t>    nechyběla? Počet jednotlivých kuliček doplň do tabulky.</a:t>
            </a:r>
            <a:endParaRPr lang="cs-CZ" sz="1600" dirty="0"/>
          </a:p>
        </p:txBody>
      </p:sp>
      <p:sp>
        <p:nvSpPr>
          <p:cNvPr id="4" name="Vývojový diagram: spojnice 3"/>
          <p:cNvSpPr/>
          <p:nvPr/>
        </p:nvSpPr>
        <p:spPr>
          <a:xfrm>
            <a:off x="1878657" y="4375448"/>
            <a:ext cx="792088" cy="745232"/>
          </a:xfrm>
          <a:prstGeom prst="flowChartConnector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Vývojový diagram: spojnice 17"/>
          <p:cNvSpPr/>
          <p:nvPr/>
        </p:nvSpPr>
        <p:spPr>
          <a:xfrm>
            <a:off x="4100295" y="4211960"/>
            <a:ext cx="792088" cy="745232"/>
          </a:xfrm>
          <a:prstGeom prst="flowChartConnector">
            <a:avLst/>
          </a:prstGeom>
          <a:solidFill>
            <a:srgbClr val="7030A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Vývojový diagram: spojnice 18"/>
          <p:cNvSpPr/>
          <p:nvPr/>
        </p:nvSpPr>
        <p:spPr>
          <a:xfrm>
            <a:off x="246631" y="5546592"/>
            <a:ext cx="792088" cy="745232"/>
          </a:xfrm>
          <a:prstGeom prst="flowChartConnector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Vývojový diagram: spojnice 19"/>
          <p:cNvSpPr/>
          <p:nvPr/>
        </p:nvSpPr>
        <p:spPr>
          <a:xfrm>
            <a:off x="2681300" y="6691961"/>
            <a:ext cx="792088" cy="745232"/>
          </a:xfrm>
          <a:prstGeom prst="flowChartConnector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Vývojový diagram: spojnice 20"/>
          <p:cNvSpPr/>
          <p:nvPr/>
        </p:nvSpPr>
        <p:spPr>
          <a:xfrm>
            <a:off x="625658" y="4056128"/>
            <a:ext cx="792088" cy="745232"/>
          </a:xfrm>
          <a:prstGeom prst="flowChartConnector">
            <a:avLst/>
          </a:prstGeom>
          <a:solidFill>
            <a:srgbClr val="00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Vývojový diagram: spojnice 21"/>
          <p:cNvSpPr/>
          <p:nvPr/>
        </p:nvSpPr>
        <p:spPr>
          <a:xfrm>
            <a:off x="2868209" y="4505113"/>
            <a:ext cx="792088" cy="745232"/>
          </a:xfrm>
          <a:prstGeom prst="flowChartConnector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Vývojový diagram: spojnice 22"/>
          <p:cNvSpPr/>
          <p:nvPr/>
        </p:nvSpPr>
        <p:spPr>
          <a:xfrm>
            <a:off x="1344151" y="5423900"/>
            <a:ext cx="792088" cy="745232"/>
          </a:xfrm>
          <a:prstGeom prst="flowChartConnector">
            <a:avLst/>
          </a:prstGeom>
          <a:solidFill>
            <a:srgbClr val="FF5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Vývojový diagram: spojnice 23"/>
          <p:cNvSpPr/>
          <p:nvPr/>
        </p:nvSpPr>
        <p:spPr>
          <a:xfrm>
            <a:off x="5229200" y="4906888"/>
            <a:ext cx="792088" cy="745232"/>
          </a:xfrm>
          <a:prstGeom prst="flowChartConnector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Vývojový diagram: spojnice 24"/>
          <p:cNvSpPr/>
          <p:nvPr/>
        </p:nvSpPr>
        <p:spPr>
          <a:xfrm>
            <a:off x="2451425" y="5546592"/>
            <a:ext cx="792088" cy="745232"/>
          </a:xfrm>
          <a:prstGeom prst="flowChartConnector">
            <a:avLst/>
          </a:prstGeom>
          <a:solidFill>
            <a:srgbClr val="7030A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Vývojový diagram: spojnice 26"/>
          <p:cNvSpPr/>
          <p:nvPr/>
        </p:nvSpPr>
        <p:spPr>
          <a:xfrm>
            <a:off x="4910853" y="3769676"/>
            <a:ext cx="792088" cy="745232"/>
          </a:xfrm>
          <a:prstGeom prst="flowChartConnector">
            <a:avLst/>
          </a:prstGeom>
          <a:solidFill>
            <a:schemeClr val="tx1">
              <a:lumMod val="95000"/>
              <a:lumOff val="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Vývojový diagram: spojnice 27"/>
          <p:cNvSpPr/>
          <p:nvPr/>
        </p:nvSpPr>
        <p:spPr>
          <a:xfrm>
            <a:off x="3343043" y="3800358"/>
            <a:ext cx="792088" cy="745232"/>
          </a:xfrm>
          <a:prstGeom prst="flowChartConnector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Vývojový diagram: spojnice 29"/>
          <p:cNvSpPr/>
          <p:nvPr/>
        </p:nvSpPr>
        <p:spPr>
          <a:xfrm>
            <a:off x="4531175" y="6169132"/>
            <a:ext cx="792088" cy="745232"/>
          </a:xfrm>
          <a:prstGeom prst="flowChartConnector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Vývojový diagram: spojnice 31"/>
          <p:cNvSpPr/>
          <p:nvPr/>
        </p:nvSpPr>
        <p:spPr>
          <a:xfrm>
            <a:off x="5666800" y="6024736"/>
            <a:ext cx="792088" cy="745232"/>
          </a:xfrm>
          <a:prstGeom prst="flowChartConnector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Vývojový diagram: spojnice 32"/>
          <p:cNvSpPr/>
          <p:nvPr/>
        </p:nvSpPr>
        <p:spPr>
          <a:xfrm>
            <a:off x="5949280" y="4002832"/>
            <a:ext cx="792088" cy="745232"/>
          </a:xfrm>
          <a:prstGeom prst="flowChartConnector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Vývojový diagram: spojnice 33"/>
          <p:cNvSpPr/>
          <p:nvPr/>
        </p:nvSpPr>
        <p:spPr>
          <a:xfrm>
            <a:off x="996696" y="1619672"/>
            <a:ext cx="485318" cy="443395"/>
          </a:xfrm>
          <a:prstGeom prst="flowChartConnector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Vývojový diagram: spojnice 34"/>
          <p:cNvSpPr/>
          <p:nvPr/>
        </p:nvSpPr>
        <p:spPr>
          <a:xfrm>
            <a:off x="116632" y="4748064"/>
            <a:ext cx="792088" cy="745232"/>
          </a:xfrm>
          <a:prstGeom prst="flowChartConnector">
            <a:avLst/>
          </a:prstGeom>
          <a:solidFill>
            <a:srgbClr val="7030A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Vývojový diagram: spojnice 35"/>
          <p:cNvSpPr/>
          <p:nvPr/>
        </p:nvSpPr>
        <p:spPr>
          <a:xfrm>
            <a:off x="204608" y="6397352"/>
            <a:ext cx="792088" cy="745232"/>
          </a:xfrm>
          <a:prstGeom prst="flowChartConnector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Vývojový diagram: spojnice 36"/>
          <p:cNvSpPr/>
          <p:nvPr/>
        </p:nvSpPr>
        <p:spPr>
          <a:xfrm>
            <a:off x="4134349" y="5176977"/>
            <a:ext cx="792088" cy="745232"/>
          </a:xfrm>
          <a:prstGeom prst="flowChartConnector">
            <a:avLst/>
          </a:prstGeom>
          <a:solidFill>
            <a:srgbClr val="00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Vývojový diagram: spojnice 37"/>
          <p:cNvSpPr/>
          <p:nvPr/>
        </p:nvSpPr>
        <p:spPr>
          <a:xfrm>
            <a:off x="3900500" y="6939319"/>
            <a:ext cx="792088" cy="745232"/>
          </a:xfrm>
          <a:prstGeom prst="flowChartConnector">
            <a:avLst/>
          </a:prstGeom>
          <a:solidFill>
            <a:srgbClr val="7030A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Vývojový diagram: spojnice 38"/>
          <p:cNvSpPr/>
          <p:nvPr/>
        </p:nvSpPr>
        <p:spPr>
          <a:xfrm>
            <a:off x="3343043" y="5919208"/>
            <a:ext cx="792088" cy="745232"/>
          </a:xfrm>
          <a:prstGeom prst="flowChartConnector">
            <a:avLst/>
          </a:prstGeom>
          <a:solidFill>
            <a:schemeClr val="tx1">
              <a:lumMod val="95000"/>
              <a:lumOff val="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Vývojový diagram: spojnice 40"/>
          <p:cNvSpPr/>
          <p:nvPr/>
        </p:nvSpPr>
        <p:spPr>
          <a:xfrm>
            <a:off x="1176707" y="6519502"/>
            <a:ext cx="792088" cy="745232"/>
          </a:xfrm>
          <a:prstGeom prst="flowChartConnector">
            <a:avLst/>
          </a:prstGeom>
          <a:solidFill>
            <a:srgbClr val="00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Vývojový diagram: spojnice 44"/>
          <p:cNvSpPr/>
          <p:nvPr/>
        </p:nvSpPr>
        <p:spPr>
          <a:xfrm>
            <a:off x="1844226" y="7264734"/>
            <a:ext cx="792088" cy="745232"/>
          </a:xfrm>
          <a:prstGeom prst="flowChartConnector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aphicFrame>
        <p:nvGraphicFramePr>
          <p:cNvPr id="49" name="Tabulka 4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82059952"/>
              </p:ext>
            </p:extLst>
          </p:nvPr>
        </p:nvGraphicFramePr>
        <p:xfrm>
          <a:off x="528908" y="1547664"/>
          <a:ext cx="5888959" cy="198741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477977"/>
                <a:gridCol w="1477977"/>
                <a:gridCol w="1477977"/>
                <a:gridCol w="1455028"/>
              </a:tblGrid>
              <a:tr h="49685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49685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49685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</a:tr>
              <a:tr h="49685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sp>
        <p:nvSpPr>
          <p:cNvPr id="50" name="Vývojový diagram: spojnice 49"/>
          <p:cNvSpPr/>
          <p:nvPr/>
        </p:nvSpPr>
        <p:spPr>
          <a:xfrm>
            <a:off x="1064251" y="1547664"/>
            <a:ext cx="457200" cy="457200"/>
          </a:xfrm>
          <a:prstGeom prst="flowChartConnector">
            <a:avLst/>
          </a:prstGeom>
          <a:solidFill>
            <a:srgbClr val="00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Vývojový diagram: spojnice 52"/>
          <p:cNvSpPr/>
          <p:nvPr/>
        </p:nvSpPr>
        <p:spPr>
          <a:xfrm>
            <a:off x="4088590" y="2555776"/>
            <a:ext cx="457200" cy="457200"/>
          </a:xfrm>
          <a:prstGeom prst="flowChartConnector">
            <a:avLst/>
          </a:prstGeom>
          <a:solidFill>
            <a:srgbClr val="FF5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Vývojový diagram: spojnice 53"/>
          <p:cNvSpPr/>
          <p:nvPr/>
        </p:nvSpPr>
        <p:spPr>
          <a:xfrm>
            <a:off x="4100295" y="2063067"/>
            <a:ext cx="457200" cy="457200"/>
          </a:xfrm>
          <a:prstGeom prst="flowChartConnector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" name="Vývojový diagram: spojnice 54"/>
          <p:cNvSpPr/>
          <p:nvPr/>
        </p:nvSpPr>
        <p:spPr>
          <a:xfrm>
            <a:off x="4100295" y="1582631"/>
            <a:ext cx="457200" cy="457200"/>
          </a:xfrm>
          <a:prstGeom prst="flowChartConnector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Vývojový diagram: spojnice 55"/>
          <p:cNvSpPr/>
          <p:nvPr/>
        </p:nvSpPr>
        <p:spPr>
          <a:xfrm>
            <a:off x="4067944" y="3071163"/>
            <a:ext cx="457200" cy="457200"/>
          </a:xfrm>
          <a:prstGeom prst="flowChartConnector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Vývojový diagram: spojnice 56"/>
          <p:cNvSpPr/>
          <p:nvPr/>
        </p:nvSpPr>
        <p:spPr>
          <a:xfrm>
            <a:off x="1078866" y="2051720"/>
            <a:ext cx="457200" cy="457200"/>
          </a:xfrm>
          <a:prstGeom prst="flowChartConnector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" name="Vývojový diagram: spojnice 57"/>
          <p:cNvSpPr/>
          <p:nvPr/>
        </p:nvSpPr>
        <p:spPr>
          <a:xfrm>
            <a:off x="1099592" y="2555776"/>
            <a:ext cx="457200" cy="457200"/>
          </a:xfrm>
          <a:prstGeom prst="flowChartConnector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9" name="Vývojový diagram: spojnice 58"/>
          <p:cNvSpPr/>
          <p:nvPr/>
        </p:nvSpPr>
        <p:spPr>
          <a:xfrm>
            <a:off x="1115551" y="3038725"/>
            <a:ext cx="457200" cy="457200"/>
          </a:xfrm>
          <a:prstGeom prst="flowChartConnector">
            <a:avLst/>
          </a:prstGeom>
          <a:solidFill>
            <a:srgbClr val="7030A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0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11336" y="8172400"/>
            <a:ext cx="4507335" cy="8723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0318341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42900" y="366184"/>
            <a:ext cx="6172200" cy="821440"/>
          </a:xfrm>
        </p:spPr>
        <p:txBody>
          <a:bodyPr>
            <a:normAutofit/>
          </a:bodyPr>
          <a:lstStyle/>
          <a:p>
            <a:pPr algn="l"/>
            <a:r>
              <a:rPr lang="cs-CZ" sz="1600" dirty="0" smtClean="0"/>
              <a:t>2. Napiš počet čtverců a porovnej pomocí </a:t>
            </a:r>
            <a:r>
              <a:rPr lang="en-US" sz="1600" dirty="0" smtClean="0"/>
              <a:t> </a:t>
            </a:r>
            <a:r>
              <a:rPr lang="cs-CZ" sz="1600" dirty="0" smtClean="0"/>
              <a:t>znaků </a:t>
            </a:r>
            <a:r>
              <a:rPr lang="en-US" sz="1600" dirty="0" smtClean="0"/>
              <a:t>&lt;, &gt;, =</a:t>
            </a:r>
            <a:r>
              <a:rPr lang="cs-CZ" sz="1600" dirty="0" smtClean="0"/>
              <a:t>. </a:t>
            </a:r>
            <a:endParaRPr lang="cs-CZ" sz="1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34" name="Obdélník 33"/>
          <p:cNvSpPr/>
          <p:nvPr/>
        </p:nvSpPr>
        <p:spPr>
          <a:xfrm>
            <a:off x="2079408" y="5622007"/>
            <a:ext cx="690736" cy="745232"/>
          </a:xfrm>
          <a:prstGeom prst="rect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5" name="Obdélník 34"/>
          <p:cNvSpPr/>
          <p:nvPr/>
        </p:nvSpPr>
        <p:spPr>
          <a:xfrm>
            <a:off x="5063154" y="5424567"/>
            <a:ext cx="690736" cy="745232"/>
          </a:xfrm>
          <a:prstGeom prst="rect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6" name="Obdélník 35"/>
          <p:cNvSpPr/>
          <p:nvPr/>
        </p:nvSpPr>
        <p:spPr>
          <a:xfrm>
            <a:off x="4695831" y="7316726"/>
            <a:ext cx="690736" cy="745232"/>
          </a:xfrm>
          <a:prstGeom prst="rect">
            <a:avLst/>
          </a:prstGeom>
          <a:solidFill>
            <a:srgbClr val="0099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7" name="Obdélník 36"/>
          <p:cNvSpPr/>
          <p:nvPr/>
        </p:nvSpPr>
        <p:spPr>
          <a:xfrm>
            <a:off x="3284984" y="4542656"/>
            <a:ext cx="690736" cy="745232"/>
          </a:xfrm>
          <a:prstGeom prst="rect">
            <a:avLst/>
          </a:prstGeom>
          <a:solidFill>
            <a:srgbClr val="0099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8" name="Obdélník 37"/>
          <p:cNvSpPr/>
          <p:nvPr/>
        </p:nvSpPr>
        <p:spPr>
          <a:xfrm>
            <a:off x="1103620" y="5050135"/>
            <a:ext cx="690736" cy="745232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9" name="Obdélník 38"/>
          <p:cNvSpPr/>
          <p:nvPr/>
        </p:nvSpPr>
        <p:spPr>
          <a:xfrm>
            <a:off x="5157192" y="4427165"/>
            <a:ext cx="690736" cy="745232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0" name="Obdélník 39"/>
          <p:cNvSpPr/>
          <p:nvPr/>
        </p:nvSpPr>
        <p:spPr>
          <a:xfrm>
            <a:off x="4379686" y="6337920"/>
            <a:ext cx="690736" cy="745232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1" name="Obdélník 40"/>
          <p:cNvSpPr/>
          <p:nvPr/>
        </p:nvSpPr>
        <p:spPr>
          <a:xfrm>
            <a:off x="46584" y="4170040"/>
            <a:ext cx="690736" cy="745232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2" name="Obdélník 41"/>
          <p:cNvSpPr/>
          <p:nvPr/>
        </p:nvSpPr>
        <p:spPr>
          <a:xfrm>
            <a:off x="6012253" y="5424567"/>
            <a:ext cx="690736" cy="745232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3" name="Obdélník 42"/>
          <p:cNvSpPr/>
          <p:nvPr/>
        </p:nvSpPr>
        <p:spPr>
          <a:xfrm>
            <a:off x="425252" y="6744394"/>
            <a:ext cx="690736" cy="745232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4" name="Obdélník 43"/>
          <p:cNvSpPr/>
          <p:nvPr/>
        </p:nvSpPr>
        <p:spPr>
          <a:xfrm>
            <a:off x="2939616" y="5533559"/>
            <a:ext cx="690736" cy="745232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5" name="Obdélník 44"/>
          <p:cNvSpPr/>
          <p:nvPr/>
        </p:nvSpPr>
        <p:spPr>
          <a:xfrm>
            <a:off x="1214067" y="5999162"/>
            <a:ext cx="690736" cy="745232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6" name="Obdélník 45"/>
          <p:cNvSpPr/>
          <p:nvPr/>
        </p:nvSpPr>
        <p:spPr>
          <a:xfrm>
            <a:off x="2307963" y="4542656"/>
            <a:ext cx="690736" cy="745232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7" name="Obdélník 46"/>
          <p:cNvSpPr/>
          <p:nvPr/>
        </p:nvSpPr>
        <p:spPr>
          <a:xfrm>
            <a:off x="5712191" y="7265123"/>
            <a:ext cx="690736" cy="745232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8" name="Obdélník 47"/>
          <p:cNvSpPr/>
          <p:nvPr/>
        </p:nvSpPr>
        <p:spPr>
          <a:xfrm>
            <a:off x="308051" y="5745088"/>
            <a:ext cx="690736" cy="74523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9" name="Obdélník 48"/>
          <p:cNvSpPr/>
          <p:nvPr/>
        </p:nvSpPr>
        <p:spPr>
          <a:xfrm>
            <a:off x="6012253" y="4474840"/>
            <a:ext cx="690736" cy="74523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0" name="Obdélník 49"/>
          <p:cNvSpPr/>
          <p:nvPr/>
        </p:nvSpPr>
        <p:spPr>
          <a:xfrm>
            <a:off x="3538060" y="6371778"/>
            <a:ext cx="690736" cy="74523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1" name="Obdélník 50"/>
          <p:cNvSpPr/>
          <p:nvPr/>
        </p:nvSpPr>
        <p:spPr>
          <a:xfrm>
            <a:off x="5321517" y="6417376"/>
            <a:ext cx="690736" cy="745232"/>
          </a:xfrm>
          <a:prstGeom prst="rect">
            <a:avLst/>
          </a:prstGeom>
          <a:solidFill>
            <a:srgbClr val="7030A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graphicFrame>
        <p:nvGraphicFramePr>
          <p:cNvPr id="52" name="Tabulka 5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42934686"/>
              </p:ext>
            </p:extLst>
          </p:nvPr>
        </p:nvGraphicFramePr>
        <p:xfrm>
          <a:off x="308051" y="1374130"/>
          <a:ext cx="6174430" cy="265961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234886"/>
                <a:gridCol w="1234886"/>
                <a:gridCol w="1234886"/>
                <a:gridCol w="1234886"/>
                <a:gridCol w="1234886"/>
              </a:tblGrid>
              <a:tr h="53192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chemeClr val="tx1"/>
                          </a:solidFill>
                        </a:rPr>
                        <a:t>2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dirty="0" smtClean="0">
                          <a:solidFill>
                            <a:schemeClr val="tx1"/>
                          </a:solidFill>
                        </a:rPr>
                        <a:t>˂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chemeClr val="tx1"/>
                          </a:solidFill>
                        </a:rPr>
                        <a:t>3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531922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53192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531922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53192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sp>
        <p:nvSpPr>
          <p:cNvPr id="53" name="Obdélník 52"/>
          <p:cNvSpPr/>
          <p:nvPr/>
        </p:nvSpPr>
        <p:spPr>
          <a:xfrm>
            <a:off x="728298" y="1403648"/>
            <a:ext cx="457200" cy="457200"/>
          </a:xfrm>
          <a:prstGeom prst="rect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Obdélník 53"/>
          <p:cNvSpPr/>
          <p:nvPr/>
        </p:nvSpPr>
        <p:spPr>
          <a:xfrm>
            <a:off x="1982827" y="3563888"/>
            <a:ext cx="457200" cy="4572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" name="Obdélník 54"/>
          <p:cNvSpPr/>
          <p:nvPr/>
        </p:nvSpPr>
        <p:spPr>
          <a:xfrm>
            <a:off x="1967576" y="3034680"/>
            <a:ext cx="457200" cy="457200"/>
          </a:xfrm>
          <a:prstGeom prst="rect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Obdélník 55"/>
          <p:cNvSpPr/>
          <p:nvPr/>
        </p:nvSpPr>
        <p:spPr>
          <a:xfrm>
            <a:off x="1976264" y="2483768"/>
            <a:ext cx="457200" cy="4572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Obdélník 56"/>
          <p:cNvSpPr/>
          <p:nvPr/>
        </p:nvSpPr>
        <p:spPr>
          <a:xfrm>
            <a:off x="1967576" y="1954560"/>
            <a:ext cx="457200" cy="457200"/>
          </a:xfrm>
          <a:prstGeom prst="rect">
            <a:avLst/>
          </a:prstGeom>
          <a:solidFill>
            <a:schemeClr val="accent6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" name="Obdélník 57"/>
          <p:cNvSpPr/>
          <p:nvPr/>
        </p:nvSpPr>
        <p:spPr>
          <a:xfrm>
            <a:off x="1976264" y="1403648"/>
            <a:ext cx="457200" cy="457200"/>
          </a:xfrm>
          <a:prstGeom prst="rect">
            <a:avLst/>
          </a:prstGeom>
          <a:solidFill>
            <a:srgbClr val="0099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9" name="Obdélník 58"/>
          <p:cNvSpPr/>
          <p:nvPr/>
        </p:nvSpPr>
        <p:spPr>
          <a:xfrm>
            <a:off x="728298" y="1954560"/>
            <a:ext cx="457200" cy="4572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0" name="Obdélník 59"/>
          <p:cNvSpPr/>
          <p:nvPr/>
        </p:nvSpPr>
        <p:spPr>
          <a:xfrm>
            <a:off x="728755" y="2483768"/>
            <a:ext cx="457200" cy="457200"/>
          </a:xfrm>
          <a:prstGeom prst="rect">
            <a:avLst/>
          </a:prstGeom>
          <a:solidFill>
            <a:srgbClr val="7030A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1" name="Obdélník 60"/>
          <p:cNvSpPr/>
          <p:nvPr/>
        </p:nvSpPr>
        <p:spPr>
          <a:xfrm>
            <a:off x="728298" y="3034680"/>
            <a:ext cx="457200" cy="457200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2" name="Obdélník 61"/>
          <p:cNvSpPr/>
          <p:nvPr/>
        </p:nvSpPr>
        <p:spPr>
          <a:xfrm>
            <a:off x="728298" y="3563888"/>
            <a:ext cx="457200" cy="457200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3" name="Obdélník 62"/>
          <p:cNvSpPr/>
          <p:nvPr/>
        </p:nvSpPr>
        <p:spPr>
          <a:xfrm>
            <a:off x="4128120" y="5508104"/>
            <a:ext cx="690736" cy="745232"/>
          </a:xfrm>
          <a:prstGeom prst="rect">
            <a:avLst/>
          </a:prstGeom>
          <a:solidFill>
            <a:srgbClr val="0099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4" name="Obdélník 63"/>
          <p:cNvSpPr/>
          <p:nvPr/>
        </p:nvSpPr>
        <p:spPr>
          <a:xfrm>
            <a:off x="1627600" y="6982665"/>
            <a:ext cx="690736" cy="745232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5" name="Obdélník 64"/>
          <p:cNvSpPr/>
          <p:nvPr/>
        </p:nvSpPr>
        <p:spPr>
          <a:xfrm>
            <a:off x="1470295" y="4114800"/>
            <a:ext cx="690736" cy="745232"/>
          </a:xfrm>
          <a:prstGeom prst="rect">
            <a:avLst/>
          </a:prstGeom>
          <a:solidFill>
            <a:schemeClr val="accent6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6" name="Obdélník 65"/>
          <p:cNvSpPr/>
          <p:nvPr/>
        </p:nvSpPr>
        <p:spPr>
          <a:xfrm>
            <a:off x="4282482" y="4170040"/>
            <a:ext cx="690736" cy="745232"/>
          </a:xfrm>
          <a:prstGeom prst="rect">
            <a:avLst/>
          </a:prstGeom>
          <a:solidFill>
            <a:schemeClr val="accent6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7" name="Obdélník 66"/>
          <p:cNvSpPr/>
          <p:nvPr/>
        </p:nvSpPr>
        <p:spPr>
          <a:xfrm>
            <a:off x="2579654" y="6519891"/>
            <a:ext cx="690736" cy="745232"/>
          </a:xfrm>
          <a:prstGeom prst="rect">
            <a:avLst/>
          </a:prstGeom>
          <a:solidFill>
            <a:schemeClr val="accent6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pic>
        <p:nvPicPr>
          <p:cNvPr id="68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11336" y="8172400"/>
            <a:ext cx="4507335" cy="8723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0852556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42900" y="366184"/>
            <a:ext cx="6172200" cy="893448"/>
          </a:xfrm>
        </p:spPr>
        <p:txBody>
          <a:bodyPr>
            <a:normAutofit/>
          </a:bodyPr>
          <a:lstStyle/>
          <a:p>
            <a:pPr algn="l"/>
            <a:r>
              <a:rPr lang="cs-CZ" sz="1600" dirty="0" smtClean="0"/>
              <a:t>Řešení</a:t>
            </a:r>
            <a:br>
              <a:rPr lang="cs-CZ" sz="1600" dirty="0" smtClean="0"/>
            </a:br>
            <a:r>
              <a:rPr lang="cs-CZ" sz="1600" dirty="0" smtClean="0"/>
              <a:t>1.</a:t>
            </a:r>
            <a:endParaRPr lang="cs-CZ" sz="1600" dirty="0"/>
          </a:p>
        </p:txBody>
      </p:sp>
      <p:sp>
        <p:nvSpPr>
          <p:cNvPr id="34" name="Vývojový diagram: spojnice 33"/>
          <p:cNvSpPr/>
          <p:nvPr/>
        </p:nvSpPr>
        <p:spPr>
          <a:xfrm>
            <a:off x="996696" y="1619672"/>
            <a:ext cx="485318" cy="443395"/>
          </a:xfrm>
          <a:prstGeom prst="flowChartConnector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aphicFrame>
        <p:nvGraphicFramePr>
          <p:cNvPr id="49" name="Tabulka 4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30894230"/>
              </p:ext>
            </p:extLst>
          </p:nvPr>
        </p:nvGraphicFramePr>
        <p:xfrm>
          <a:off x="528908" y="1547664"/>
          <a:ext cx="5888959" cy="20726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477977"/>
                <a:gridCol w="1477977"/>
                <a:gridCol w="1477977"/>
                <a:gridCol w="1455028"/>
              </a:tblGrid>
              <a:tr h="49685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chemeClr val="tx1"/>
                          </a:solidFill>
                        </a:rPr>
                        <a:t>3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chemeClr val="tx1"/>
                          </a:solidFill>
                        </a:rPr>
                        <a:t>2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49685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chemeClr val="tx1"/>
                          </a:solidFill>
                        </a:rPr>
                        <a:t>1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chemeClr val="tx1"/>
                          </a:solidFill>
                        </a:rPr>
                        <a:t>3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49685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chemeClr val="tx1"/>
                          </a:solidFill>
                        </a:rPr>
                        <a:t>5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chemeClr val="tx1"/>
                          </a:solidFill>
                        </a:rPr>
                        <a:t>1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</a:tr>
              <a:tr h="49685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chemeClr val="tx1"/>
                          </a:solidFill>
                        </a:rPr>
                        <a:t>4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chemeClr val="tx1"/>
                          </a:solidFill>
                        </a:rPr>
                        <a:t>2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sp>
        <p:nvSpPr>
          <p:cNvPr id="50" name="Vývojový diagram: spojnice 49"/>
          <p:cNvSpPr/>
          <p:nvPr/>
        </p:nvSpPr>
        <p:spPr>
          <a:xfrm>
            <a:off x="1064251" y="1594520"/>
            <a:ext cx="457200" cy="457200"/>
          </a:xfrm>
          <a:prstGeom prst="flowChartConnector">
            <a:avLst/>
          </a:prstGeom>
          <a:solidFill>
            <a:srgbClr val="00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Vývojový diagram: spojnice 52"/>
          <p:cNvSpPr/>
          <p:nvPr/>
        </p:nvSpPr>
        <p:spPr>
          <a:xfrm>
            <a:off x="4088590" y="2627784"/>
            <a:ext cx="457200" cy="457200"/>
          </a:xfrm>
          <a:prstGeom prst="flowChartConnector">
            <a:avLst/>
          </a:prstGeom>
          <a:solidFill>
            <a:srgbClr val="FF5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Vývojový diagram: spojnice 53"/>
          <p:cNvSpPr/>
          <p:nvPr/>
        </p:nvSpPr>
        <p:spPr>
          <a:xfrm>
            <a:off x="4100295" y="2098576"/>
            <a:ext cx="457200" cy="457200"/>
          </a:xfrm>
          <a:prstGeom prst="flowChartConnector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" name="Vývojový diagram: spojnice 54"/>
          <p:cNvSpPr/>
          <p:nvPr/>
        </p:nvSpPr>
        <p:spPr>
          <a:xfrm>
            <a:off x="4100295" y="1582631"/>
            <a:ext cx="457200" cy="457200"/>
          </a:xfrm>
          <a:prstGeom prst="flowChartConnector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Vývojový diagram: spojnice 55"/>
          <p:cNvSpPr/>
          <p:nvPr/>
        </p:nvSpPr>
        <p:spPr>
          <a:xfrm>
            <a:off x="4088590" y="3155306"/>
            <a:ext cx="457200" cy="457200"/>
          </a:xfrm>
          <a:prstGeom prst="flowChartConnector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Vývojový diagram: spojnice 56"/>
          <p:cNvSpPr/>
          <p:nvPr/>
        </p:nvSpPr>
        <p:spPr>
          <a:xfrm>
            <a:off x="1078866" y="2098576"/>
            <a:ext cx="457200" cy="457200"/>
          </a:xfrm>
          <a:prstGeom prst="flowChartConnector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" name="Vývojový diagram: spojnice 57"/>
          <p:cNvSpPr/>
          <p:nvPr/>
        </p:nvSpPr>
        <p:spPr>
          <a:xfrm>
            <a:off x="1099592" y="2627784"/>
            <a:ext cx="457200" cy="457200"/>
          </a:xfrm>
          <a:prstGeom prst="flowChartConnector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9" name="Vývojový diagram: spojnice 58"/>
          <p:cNvSpPr/>
          <p:nvPr/>
        </p:nvSpPr>
        <p:spPr>
          <a:xfrm>
            <a:off x="1115551" y="3131840"/>
            <a:ext cx="457200" cy="457200"/>
          </a:xfrm>
          <a:prstGeom prst="flowChartConnector">
            <a:avLst/>
          </a:prstGeom>
          <a:solidFill>
            <a:srgbClr val="7030A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Vývojový diagram: spojnice 39"/>
          <p:cNvSpPr/>
          <p:nvPr/>
        </p:nvSpPr>
        <p:spPr>
          <a:xfrm>
            <a:off x="1878657" y="4375448"/>
            <a:ext cx="792088" cy="745232"/>
          </a:xfrm>
          <a:prstGeom prst="flowChartConnector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Vývojový diagram: spojnice 41"/>
          <p:cNvSpPr/>
          <p:nvPr/>
        </p:nvSpPr>
        <p:spPr>
          <a:xfrm>
            <a:off x="4100295" y="4211960"/>
            <a:ext cx="792088" cy="745232"/>
          </a:xfrm>
          <a:prstGeom prst="flowChartConnector">
            <a:avLst/>
          </a:prstGeom>
          <a:solidFill>
            <a:srgbClr val="7030A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Vývojový diagram: spojnice 42"/>
          <p:cNvSpPr/>
          <p:nvPr/>
        </p:nvSpPr>
        <p:spPr>
          <a:xfrm>
            <a:off x="246631" y="5546592"/>
            <a:ext cx="792088" cy="745232"/>
          </a:xfrm>
          <a:prstGeom prst="flowChartConnector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Vývojový diagram: spojnice 43"/>
          <p:cNvSpPr/>
          <p:nvPr/>
        </p:nvSpPr>
        <p:spPr>
          <a:xfrm>
            <a:off x="2681300" y="6691961"/>
            <a:ext cx="792088" cy="745232"/>
          </a:xfrm>
          <a:prstGeom prst="flowChartConnector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Vývojový diagram: spojnice 45"/>
          <p:cNvSpPr/>
          <p:nvPr/>
        </p:nvSpPr>
        <p:spPr>
          <a:xfrm>
            <a:off x="625658" y="4056128"/>
            <a:ext cx="792088" cy="745232"/>
          </a:xfrm>
          <a:prstGeom prst="flowChartConnector">
            <a:avLst/>
          </a:prstGeom>
          <a:solidFill>
            <a:srgbClr val="00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Vývojový diagram: spojnice 46"/>
          <p:cNvSpPr/>
          <p:nvPr/>
        </p:nvSpPr>
        <p:spPr>
          <a:xfrm>
            <a:off x="2868209" y="4505113"/>
            <a:ext cx="792088" cy="745232"/>
          </a:xfrm>
          <a:prstGeom prst="flowChartConnector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Vývojový diagram: spojnice 47"/>
          <p:cNvSpPr/>
          <p:nvPr/>
        </p:nvSpPr>
        <p:spPr>
          <a:xfrm>
            <a:off x="1344151" y="5423900"/>
            <a:ext cx="792088" cy="745232"/>
          </a:xfrm>
          <a:prstGeom prst="flowChartConnector">
            <a:avLst/>
          </a:prstGeom>
          <a:solidFill>
            <a:srgbClr val="FF5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Vývojový diagram: spojnice 50"/>
          <p:cNvSpPr/>
          <p:nvPr/>
        </p:nvSpPr>
        <p:spPr>
          <a:xfrm>
            <a:off x="5229200" y="4906888"/>
            <a:ext cx="792088" cy="745232"/>
          </a:xfrm>
          <a:prstGeom prst="flowChartConnector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Vývojový diagram: spojnice 51"/>
          <p:cNvSpPr/>
          <p:nvPr/>
        </p:nvSpPr>
        <p:spPr>
          <a:xfrm>
            <a:off x="2451425" y="5546592"/>
            <a:ext cx="792088" cy="745232"/>
          </a:xfrm>
          <a:prstGeom prst="flowChartConnector">
            <a:avLst/>
          </a:prstGeom>
          <a:solidFill>
            <a:srgbClr val="7030A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0" name="Vývojový diagram: spojnice 59"/>
          <p:cNvSpPr/>
          <p:nvPr/>
        </p:nvSpPr>
        <p:spPr>
          <a:xfrm>
            <a:off x="4910853" y="3769676"/>
            <a:ext cx="792088" cy="745232"/>
          </a:xfrm>
          <a:prstGeom prst="flowChartConnector">
            <a:avLst/>
          </a:prstGeom>
          <a:solidFill>
            <a:schemeClr val="tx1">
              <a:lumMod val="95000"/>
              <a:lumOff val="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1" name="Vývojový diagram: spojnice 60"/>
          <p:cNvSpPr/>
          <p:nvPr/>
        </p:nvSpPr>
        <p:spPr>
          <a:xfrm>
            <a:off x="3343043" y="3800358"/>
            <a:ext cx="792088" cy="745232"/>
          </a:xfrm>
          <a:prstGeom prst="flowChartConnector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2" name="Vývojový diagram: spojnice 61"/>
          <p:cNvSpPr/>
          <p:nvPr/>
        </p:nvSpPr>
        <p:spPr>
          <a:xfrm>
            <a:off x="4531175" y="6169132"/>
            <a:ext cx="792088" cy="745232"/>
          </a:xfrm>
          <a:prstGeom prst="flowChartConnector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3" name="Vývojový diagram: spojnice 62"/>
          <p:cNvSpPr/>
          <p:nvPr/>
        </p:nvSpPr>
        <p:spPr>
          <a:xfrm>
            <a:off x="5666800" y="6024736"/>
            <a:ext cx="792088" cy="745232"/>
          </a:xfrm>
          <a:prstGeom prst="flowChartConnector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4" name="Vývojový diagram: spojnice 63"/>
          <p:cNvSpPr/>
          <p:nvPr/>
        </p:nvSpPr>
        <p:spPr>
          <a:xfrm>
            <a:off x="5949280" y="4002832"/>
            <a:ext cx="792088" cy="745232"/>
          </a:xfrm>
          <a:prstGeom prst="flowChartConnector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5" name="Vývojový diagram: spojnice 64"/>
          <p:cNvSpPr/>
          <p:nvPr/>
        </p:nvSpPr>
        <p:spPr>
          <a:xfrm>
            <a:off x="116632" y="4748064"/>
            <a:ext cx="792088" cy="745232"/>
          </a:xfrm>
          <a:prstGeom prst="flowChartConnector">
            <a:avLst/>
          </a:prstGeom>
          <a:solidFill>
            <a:srgbClr val="7030A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6" name="Vývojový diagram: spojnice 65"/>
          <p:cNvSpPr/>
          <p:nvPr/>
        </p:nvSpPr>
        <p:spPr>
          <a:xfrm>
            <a:off x="204608" y="6397352"/>
            <a:ext cx="792088" cy="745232"/>
          </a:xfrm>
          <a:prstGeom prst="flowChartConnector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7" name="Vývojový diagram: spojnice 66"/>
          <p:cNvSpPr/>
          <p:nvPr/>
        </p:nvSpPr>
        <p:spPr>
          <a:xfrm>
            <a:off x="4134349" y="5176977"/>
            <a:ext cx="792088" cy="745232"/>
          </a:xfrm>
          <a:prstGeom prst="flowChartConnector">
            <a:avLst/>
          </a:prstGeom>
          <a:solidFill>
            <a:srgbClr val="00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8" name="Vývojový diagram: spojnice 67"/>
          <p:cNvSpPr/>
          <p:nvPr/>
        </p:nvSpPr>
        <p:spPr>
          <a:xfrm>
            <a:off x="3900500" y="6939319"/>
            <a:ext cx="792088" cy="745232"/>
          </a:xfrm>
          <a:prstGeom prst="flowChartConnector">
            <a:avLst/>
          </a:prstGeom>
          <a:solidFill>
            <a:srgbClr val="7030A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9" name="Vývojový diagram: spojnice 68"/>
          <p:cNvSpPr/>
          <p:nvPr/>
        </p:nvSpPr>
        <p:spPr>
          <a:xfrm>
            <a:off x="3343043" y="5919208"/>
            <a:ext cx="792088" cy="745232"/>
          </a:xfrm>
          <a:prstGeom prst="flowChartConnector">
            <a:avLst/>
          </a:prstGeom>
          <a:solidFill>
            <a:schemeClr val="tx1">
              <a:lumMod val="95000"/>
              <a:lumOff val="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0" name="Vývojový diagram: spojnice 69"/>
          <p:cNvSpPr/>
          <p:nvPr/>
        </p:nvSpPr>
        <p:spPr>
          <a:xfrm>
            <a:off x="1176707" y="6519502"/>
            <a:ext cx="792088" cy="745232"/>
          </a:xfrm>
          <a:prstGeom prst="flowChartConnector">
            <a:avLst/>
          </a:prstGeom>
          <a:solidFill>
            <a:srgbClr val="00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1" name="Vývojový diagram: spojnice 70"/>
          <p:cNvSpPr/>
          <p:nvPr/>
        </p:nvSpPr>
        <p:spPr>
          <a:xfrm>
            <a:off x="1844226" y="7264734"/>
            <a:ext cx="792088" cy="745232"/>
          </a:xfrm>
          <a:prstGeom prst="flowChartConnector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72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11336" y="8172400"/>
            <a:ext cx="4507335" cy="8723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132308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42900" y="366184"/>
            <a:ext cx="6172200" cy="821440"/>
          </a:xfrm>
        </p:spPr>
        <p:txBody>
          <a:bodyPr>
            <a:normAutofit/>
          </a:bodyPr>
          <a:lstStyle/>
          <a:p>
            <a:pPr algn="l"/>
            <a:r>
              <a:rPr lang="cs-CZ" sz="1600" dirty="0" smtClean="0"/>
              <a:t>2.</a:t>
            </a:r>
            <a:endParaRPr lang="cs-CZ" sz="1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graphicFrame>
        <p:nvGraphicFramePr>
          <p:cNvPr id="52" name="Tabulka 5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68121451"/>
              </p:ext>
            </p:extLst>
          </p:nvPr>
        </p:nvGraphicFramePr>
        <p:xfrm>
          <a:off x="308051" y="1374130"/>
          <a:ext cx="6174430" cy="265961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234886"/>
                <a:gridCol w="1234886"/>
                <a:gridCol w="1234886"/>
                <a:gridCol w="1234886"/>
                <a:gridCol w="1234886"/>
              </a:tblGrid>
              <a:tr h="53192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chemeClr val="tx1"/>
                          </a:solidFill>
                        </a:rPr>
                        <a:t>2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dirty="0" smtClean="0">
                          <a:solidFill>
                            <a:schemeClr val="tx1"/>
                          </a:solidFill>
                        </a:rPr>
                        <a:t>˂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chemeClr val="tx1"/>
                          </a:solidFill>
                        </a:rPr>
                        <a:t>3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531922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chemeClr val="tx1"/>
                          </a:solidFill>
                        </a:rPr>
                        <a:t>4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chemeClr val="tx1"/>
                          </a:solidFill>
                        </a:rPr>
                        <a:t>˃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3</a:t>
                      </a:r>
                      <a:endParaRPr lang="cs-CZ" sz="2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53192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chemeClr val="tx1"/>
                          </a:solidFill>
                        </a:rPr>
                        <a:t>1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dirty="0" smtClean="0">
                          <a:solidFill>
                            <a:schemeClr val="tx1"/>
                          </a:solidFill>
                        </a:rPr>
                        <a:t>˂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4</a:t>
                      </a:r>
                      <a:endParaRPr lang="cs-CZ" sz="2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531922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chemeClr val="tx1"/>
                          </a:solidFill>
                        </a:rPr>
                        <a:t>2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smtClean="0">
                          <a:solidFill>
                            <a:schemeClr val="tx1"/>
                          </a:solidFill>
                        </a:rPr>
                        <a:t>=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2</a:t>
                      </a:r>
                      <a:endParaRPr lang="cs-CZ" sz="2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53192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chemeClr val="tx1"/>
                          </a:solidFill>
                        </a:rPr>
                        <a:t>5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dirty="0" smtClean="0">
                          <a:solidFill>
                            <a:schemeClr val="tx1"/>
                          </a:solidFill>
                        </a:rPr>
                        <a:t>˃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3</a:t>
                      </a:r>
                      <a:endParaRPr lang="cs-CZ" sz="2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sp>
        <p:nvSpPr>
          <p:cNvPr id="53" name="Obdélník 52"/>
          <p:cNvSpPr/>
          <p:nvPr/>
        </p:nvSpPr>
        <p:spPr>
          <a:xfrm>
            <a:off x="728298" y="1403648"/>
            <a:ext cx="457200" cy="457200"/>
          </a:xfrm>
          <a:prstGeom prst="rect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Obdélník 53"/>
          <p:cNvSpPr/>
          <p:nvPr/>
        </p:nvSpPr>
        <p:spPr>
          <a:xfrm>
            <a:off x="1982827" y="3563888"/>
            <a:ext cx="457200" cy="4572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" name="Obdélník 54"/>
          <p:cNvSpPr/>
          <p:nvPr/>
        </p:nvSpPr>
        <p:spPr>
          <a:xfrm>
            <a:off x="1967576" y="3034680"/>
            <a:ext cx="457200" cy="457200"/>
          </a:xfrm>
          <a:prstGeom prst="rect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Obdélník 55"/>
          <p:cNvSpPr/>
          <p:nvPr/>
        </p:nvSpPr>
        <p:spPr>
          <a:xfrm>
            <a:off x="1976264" y="2483768"/>
            <a:ext cx="457200" cy="4572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Obdélník 56"/>
          <p:cNvSpPr/>
          <p:nvPr/>
        </p:nvSpPr>
        <p:spPr>
          <a:xfrm>
            <a:off x="1967576" y="1954560"/>
            <a:ext cx="457200" cy="457200"/>
          </a:xfrm>
          <a:prstGeom prst="rect">
            <a:avLst/>
          </a:prstGeom>
          <a:solidFill>
            <a:schemeClr val="accent6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" name="Obdélník 57"/>
          <p:cNvSpPr/>
          <p:nvPr/>
        </p:nvSpPr>
        <p:spPr>
          <a:xfrm>
            <a:off x="1976264" y="1403648"/>
            <a:ext cx="457200" cy="457200"/>
          </a:xfrm>
          <a:prstGeom prst="rect">
            <a:avLst/>
          </a:prstGeom>
          <a:solidFill>
            <a:srgbClr val="0099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9" name="Obdélník 58"/>
          <p:cNvSpPr/>
          <p:nvPr/>
        </p:nvSpPr>
        <p:spPr>
          <a:xfrm>
            <a:off x="728298" y="1954560"/>
            <a:ext cx="457200" cy="4572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0" name="Obdélník 59"/>
          <p:cNvSpPr/>
          <p:nvPr/>
        </p:nvSpPr>
        <p:spPr>
          <a:xfrm>
            <a:off x="728755" y="2483768"/>
            <a:ext cx="457200" cy="457200"/>
          </a:xfrm>
          <a:prstGeom prst="rect">
            <a:avLst/>
          </a:prstGeom>
          <a:solidFill>
            <a:srgbClr val="7030A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1" name="Obdélník 60"/>
          <p:cNvSpPr/>
          <p:nvPr/>
        </p:nvSpPr>
        <p:spPr>
          <a:xfrm>
            <a:off x="728298" y="3034680"/>
            <a:ext cx="457200" cy="457200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2" name="Obdélník 61"/>
          <p:cNvSpPr/>
          <p:nvPr/>
        </p:nvSpPr>
        <p:spPr>
          <a:xfrm>
            <a:off x="728298" y="3563888"/>
            <a:ext cx="457200" cy="457200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8" name="Obdélník 67"/>
          <p:cNvSpPr/>
          <p:nvPr/>
        </p:nvSpPr>
        <p:spPr>
          <a:xfrm>
            <a:off x="2079408" y="5622007"/>
            <a:ext cx="690736" cy="745232"/>
          </a:xfrm>
          <a:prstGeom prst="rect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9" name="Obdélník 68"/>
          <p:cNvSpPr/>
          <p:nvPr/>
        </p:nvSpPr>
        <p:spPr>
          <a:xfrm>
            <a:off x="5063154" y="5424567"/>
            <a:ext cx="690736" cy="745232"/>
          </a:xfrm>
          <a:prstGeom prst="rect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0" name="Obdélník 69"/>
          <p:cNvSpPr/>
          <p:nvPr/>
        </p:nvSpPr>
        <p:spPr>
          <a:xfrm>
            <a:off x="4695831" y="7316726"/>
            <a:ext cx="690736" cy="745232"/>
          </a:xfrm>
          <a:prstGeom prst="rect">
            <a:avLst/>
          </a:prstGeom>
          <a:solidFill>
            <a:srgbClr val="0099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1" name="Obdélník 70"/>
          <p:cNvSpPr/>
          <p:nvPr/>
        </p:nvSpPr>
        <p:spPr>
          <a:xfrm>
            <a:off x="3284984" y="4542656"/>
            <a:ext cx="690736" cy="745232"/>
          </a:xfrm>
          <a:prstGeom prst="rect">
            <a:avLst/>
          </a:prstGeom>
          <a:solidFill>
            <a:srgbClr val="0099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2" name="Obdélník 71"/>
          <p:cNvSpPr/>
          <p:nvPr/>
        </p:nvSpPr>
        <p:spPr>
          <a:xfrm>
            <a:off x="1103620" y="5050135"/>
            <a:ext cx="690736" cy="745232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3" name="Obdélník 72"/>
          <p:cNvSpPr/>
          <p:nvPr/>
        </p:nvSpPr>
        <p:spPr>
          <a:xfrm>
            <a:off x="5157192" y="4427165"/>
            <a:ext cx="690736" cy="745232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4" name="Obdélník 73"/>
          <p:cNvSpPr/>
          <p:nvPr/>
        </p:nvSpPr>
        <p:spPr>
          <a:xfrm>
            <a:off x="4379686" y="6337920"/>
            <a:ext cx="690736" cy="745232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5" name="Obdélník 74"/>
          <p:cNvSpPr/>
          <p:nvPr/>
        </p:nvSpPr>
        <p:spPr>
          <a:xfrm>
            <a:off x="46584" y="4170040"/>
            <a:ext cx="690736" cy="745232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6" name="Obdélník 75"/>
          <p:cNvSpPr/>
          <p:nvPr/>
        </p:nvSpPr>
        <p:spPr>
          <a:xfrm>
            <a:off x="6012253" y="5424567"/>
            <a:ext cx="690736" cy="745232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7" name="Obdélník 76"/>
          <p:cNvSpPr/>
          <p:nvPr/>
        </p:nvSpPr>
        <p:spPr>
          <a:xfrm>
            <a:off x="425252" y="6744394"/>
            <a:ext cx="690736" cy="745232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8" name="Obdélník 77"/>
          <p:cNvSpPr/>
          <p:nvPr/>
        </p:nvSpPr>
        <p:spPr>
          <a:xfrm>
            <a:off x="2939616" y="5533559"/>
            <a:ext cx="690736" cy="745232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9" name="Obdélník 78"/>
          <p:cNvSpPr/>
          <p:nvPr/>
        </p:nvSpPr>
        <p:spPr>
          <a:xfrm>
            <a:off x="1214067" y="5999162"/>
            <a:ext cx="690736" cy="745232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80" name="Obdélník 79"/>
          <p:cNvSpPr/>
          <p:nvPr/>
        </p:nvSpPr>
        <p:spPr>
          <a:xfrm>
            <a:off x="2307963" y="4542656"/>
            <a:ext cx="690736" cy="745232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81" name="Obdélník 80"/>
          <p:cNvSpPr/>
          <p:nvPr/>
        </p:nvSpPr>
        <p:spPr>
          <a:xfrm>
            <a:off x="5712191" y="7265123"/>
            <a:ext cx="690736" cy="745232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82" name="Obdélník 81"/>
          <p:cNvSpPr/>
          <p:nvPr/>
        </p:nvSpPr>
        <p:spPr>
          <a:xfrm>
            <a:off x="308051" y="5745088"/>
            <a:ext cx="690736" cy="74523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83" name="Obdélník 82"/>
          <p:cNvSpPr/>
          <p:nvPr/>
        </p:nvSpPr>
        <p:spPr>
          <a:xfrm>
            <a:off x="6012253" y="4474840"/>
            <a:ext cx="690736" cy="74523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84" name="Obdélník 83"/>
          <p:cNvSpPr/>
          <p:nvPr/>
        </p:nvSpPr>
        <p:spPr>
          <a:xfrm>
            <a:off x="3538060" y="6371778"/>
            <a:ext cx="690736" cy="74523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85" name="Obdélník 84"/>
          <p:cNvSpPr/>
          <p:nvPr/>
        </p:nvSpPr>
        <p:spPr>
          <a:xfrm>
            <a:off x="5321517" y="6417376"/>
            <a:ext cx="690736" cy="745232"/>
          </a:xfrm>
          <a:prstGeom prst="rect">
            <a:avLst/>
          </a:prstGeom>
          <a:solidFill>
            <a:srgbClr val="7030A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86" name="Obdélník 85"/>
          <p:cNvSpPr/>
          <p:nvPr/>
        </p:nvSpPr>
        <p:spPr>
          <a:xfrm>
            <a:off x="4128120" y="5508104"/>
            <a:ext cx="690736" cy="745232"/>
          </a:xfrm>
          <a:prstGeom prst="rect">
            <a:avLst/>
          </a:prstGeom>
          <a:solidFill>
            <a:srgbClr val="0099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87" name="Obdélník 86"/>
          <p:cNvSpPr/>
          <p:nvPr/>
        </p:nvSpPr>
        <p:spPr>
          <a:xfrm>
            <a:off x="1627600" y="6982665"/>
            <a:ext cx="690736" cy="745232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88" name="Obdélník 87"/>
          <p:cNvSpPr/>
          <p:nvPr/>
        </p:nvSpPr>
        <p:spPr>
          <a:xfrm>
            <a:off x="1470295" y="4114800"/>
            <a:ext cx="690736" cy="745232"/>
          </a:xfrm>
          <a:prstGeom prst="rect">
            <a:avLst/>
          </a:prstGeom>
          <a:solidFill>
            <a:schemeClr val="accent6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89" name="Obdélník 88"/>
          <p:cNvSpPr/>
          <p:nvPr/>
        </p:nvSpPr>
        <p:spPr>
          <a:xfrm>
            <a:off x="4282482" y="4170040"/>
            <a:ext cx="690736" cy="745232"/>
          </a:xfrm>
          <a:prstGeom prst="rect">
            <a:avLst/>
          </a:prstGeom>
          <a:solidFill>
            <a:schemeClr val="accent6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90" name="Obdélník 89"/>
          <p:cNvSpPr/>
          <p:nvPr/>
        </p:nvSpPr>
        <p:spPr>
          <a:xfrm>
            <a:off x="2579654" y="6519891"/>
            <a:ext cx="690736" cy="745232"/>
          </a:xfrm>
          <a:prstGeom prst="rect">
            <a:avLst/>
          </a:prstGeom>
          <a:solidFill>
            <a:schemeClr val="accent6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pic>
        <p:nvPicPr>
          <p:cNvPr id="9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11336" y="8172400"/>
            <a:ext cx="4507335" cy="8723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578197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98</TotalTime>
  <Words>199</Words>
  <Application>Microsoft Office PowerPoint</Application>
  <PresentationFormat>Předvádění na obrazovce (4:3)</PresentationFormat>
  <Paragraphs>52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Geometrické tvary</vt:lpstr>
      <vt:lpstr>1. Natálce se rozkutálely kuličky. Pomůžeš jí je spočítat, aby jí žádná           nechyběla? Počet jednotlivých kuliček doplň do tabulky.</vt:lpstr>
      <vt:lpstr>2. Napiš počet čtverců a porovnej pomocí  znaků &lt;, &gt;, =. </vt:lpstr>
      <vt:lpstr>Řešení 1.</vt:lpstr>
      <vt:lpstr>2.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PC-0C4S</dc:creator>
  <cp:lastModifiedBy>PC-0C4S</cp:lastModifiedBy>
  <cp:revision>14</cp:revision>
  <dcterms:created xsi:type="dcterms:W3CDTF">2012-05-12T14:47:54Z</dcterms:created>
  <dcterms:modified xsi:type="dcterms:W3CDTF">2012-11-09T18:28:55Z</dcterms:modified>
</cp:coreProperties>
</file>