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2556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A7A35C-C654-4252-91FB-8E0AA2DF8311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6F5BEC-F771-4E66-99F8-699E59B9D4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3478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6F5BEC-F771-4E66-99F8-699E59B9D48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195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A1A0B-3BF6-434B-8E83-3AD9EB4BC89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63FFD-E646-4C1F-82FB-63ED04E86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669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A1A0B-3BF6-434B-8E83-3AD9EB4BC89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63FFD-E646-4C1F-82FB-63ED04E86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2925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A1A0B-3BF6-434B-8E83-3AD9EB4BC89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63FFD-E646-4C1F-82FB-63ED04E86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246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A1A0B-3BF6-434B-8E83-3AD9EB4BC89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63FFD-E646-4C1F-82FB-63ED04E86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768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A1A0B-3BF6-434B-8E83-3AD9EB4BC89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63FFD-E646-4C1F-82FB-63ED04E86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383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A1A0B-3BF6-434B-8E83-3AD9EB4BC89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63FFD-E646-4C1F-82FB-63ED04E86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075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A1A0B-3BF6-434B-8E83-3AD9EB4BC89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63FFD-E646-4C1F-82FB-63ED04E86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271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A1A0B-3BF6-434B-8E83-3AD9EB4BC89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63FFD-E646-4C1F-82FB-63ED04E86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070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A1A0B-3BF6-434B-8E83-3AD9EB4BC89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63FFD-E646-4C1F-82FB-63ED04E86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064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A1A0B-3BF6-434B-8E83-3AD9EB4BC89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63FFD-E646-4C1F-82FB-63ED04E86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530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A1A0B-3BF6-434B-8E83-3AD9EB4BC89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63FFD-E646-4C1F-82FB-63ED04E86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891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9A1A0B-3BF6-434B-8E83-3AD9EB4BC89D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863FFD-E646-4C1F-82FB-63ED04E86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735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Sčítání a odčítání v oboru </a:t>
            </a:r>
            <a:r>
              <a:rPr lang="cs-CZ" sz="2800" dirty="0">
                <a:solidFill>
                  <a:prstClr val="black"/>
                </a:solidFill>
              </a:rPr>
              <a:t>1-5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632" y="2133601"/>
            <a:ext cx="6741368" cy="6034617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1. 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VY_12_INOVACE_08_SČÍTÁNÍ A ODČÍTÁNÍ V OBORU 1-5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8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28. </a:t>
            </a:r>
            <a:r>
              <a:rPr lang="cs-CZ" sz="1600" dirty="0">
                <a:solidFill>
                  <a:prstClr val="black"/>
                </a:solidFill>
              </a:rPr>
              <a:t>8. 2012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dirty="0">
                <a:solidFill>
                  <a:prstClr val="black"/>
                </a:solidFill>
              </a:rPr>
              <a:t>Pracovní list pro žáky 1. ročníku na procvičení </a:t>
            </a:r>
            <a:r>
              <a:rPr lang="cs-CZ" sz="1600" dirty="0" smtClean="0">
                <a:solidFill>
                  <a:prstClr val="black"/>
                </a:solidFill>
              </a:rPr>
              <a:t>sčítání a odčítání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</a:t>
            </a:r>
            <a:r>
              <a:rPr lang="cs-CZ" sz="1600" dirty="0" smtClean="0">
                <a:solidFill>
                  <a:prstClr val="black"/>
                </a:solidFill>
              </a:rPr>
              <a:t>čísel v oboru 1-5 , orientaci na číselné ose a řešení slovní úlohy.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Je </a:t>
            </a:r>
            <a:r>
              <a:rPr lang="cs-CZ" sz="1600" dirty="0">
                <a:solidFill>
                  <a:prstClr val="black"/>
                </a:solidFill>
              </a:rPr>
              <a:t>určen pro samostatnou práci žáků, </a:t>
            </a:r>
            <a:r>
              <a:rPr lang="cs-CZ" sz="1600" dirty="0" smtClean="0">
                <a:solidFill>
                  <a:prstClr val="black"/>
                </a:solidFill>
              </a:rPr>
              <a:t>společná </a:t>
            </a:r>
            <a:r>
              <a:rPr lang="cs-CZ" sz="1600" dirty="0">
                <a:solidFill>
                  <a:prstClr val="black"/>
                </a:solidFill>
              </a:rPr>
              <a:t>kontrola proběhne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na </a:t>
            </a:r>
            <a:r>
              <a:rPr lang="cs-CZ" sz="1600" dirty="0">
                <a:solidFill>
                  <a:prstClr val="black"/>
                </a:solidFill>
              </a:rPr>
              <a:t>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sčítání, odčítání, číselná osa, slovní úloha</a:t>
            </a:r>
          </a:p>
          <a:p>
            <a:pPr marL="0" lvl="0" indent="0">
              <a:buClr>
                <a:srgbClr val="E6632E"/>
              </a:buClr>
              <a:buSzPct val="85000"/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Zdroje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 smtClean="0">
                <a:solidFill>
                  <a:prstClr val="black"/>
                </a:solidFill>
              </a:rPr>
              <a:t>autorka</a:t>
            </a:r>
            <a:endParaRPr lang="cs-CZ" sz="1600" dirty="0">
              <a:solidFill>
                <a:prstClr val="black"/>
              </a:solidFill>
              <a:latin typeface="Arial"/>
            </a:endParaRPr>
          </a:p>
          <a:p>
            <a:pPr marL="0" lvl="0" indent="0"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9247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5962" y="173595"/>
            <a:ext cx="6172200" cy="1524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800" dirty="0" smtClean="0"/>
              <a:t>1. Podle obrázku vytvoř příklady a vypočítej je.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885" y="1789830"/>
            <a:ext cx="6172200" cy="603461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______    ______    ______    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600" dirty="0" smtClean="0"/>
              <a:t>2. Čísla postupně sečti a výsledek napiš do láhve.</a:t>
            </a:r>
            <a:endParaRPr lang="cs-CZ" sz="1600" dirty="0"/>
          </a:p>
        </p:txBody>
      </p:sp>
      <p:sp>
        <p:nvSpPr>
          <p:cNvPr id="4" name="Ovál 3"/>
          <p:cNvSpPr/>
          <p:nvPr/>
        </p:nvSpPr>
        <p:spPr>
          <a:xfrm>
            <a:off x="368660" y="860459"/>
            <a:ext cx="936104" cy="10801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seč 7"/>
          <p:cNvSpPr/>
          <p:nvPr/>
        </p:nvSpPr>
        <p:spPr>
          <a:xfrm rot="9936458">
            <a:off x="263390" y="872890"/>
            <a:ext cx="1080120" cy="1080120"/>
          </a:xfrm>
          <a:prstGeom prst="pie">
            <a:avLst>
              <a:gd name="adj1" fmla="val 17819791"/>
              <a:gd name="adj2" fmla="val 162000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808932" y="860459"/>
            <a:ext cx="0" cy="6151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ětiva 12"/>
          <p:cNvSpPr/>
          <p:nvPr/>
        </p:nvSpPr>
        <p:spPr>
          <a:xfrm rot="6762961">
            <a:off x="520901" y="515826"/>
            <a:ext cx="576064" cy="540060"/>
          </a:xfrm>
          <a:prstGeom prst="chor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835757" y="935595"/>
            <a:ext cx="936104" cy="10801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seč 14"/>
          <p:cNvSpPr/>
          <p:nvPr/>
        </p:nvSpPr>
        <p:spPr>
          <a:xfrm rot="9936458">
            <a:off x="1735969" y="935595"/>
            <a:ext cx="1080120" cy="1080120"/>
          </a:xfrm>
          <a:prstGeom prst="pie">
            <a:avLst>
              <a:gd name="adj1" fmla="val 17819791"/>
              <a:gd name="adj2" fmla="val 162000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2276029" y="935595"/>
            <a:ext cx="0" cy="6151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ětiva 16"/>
          <p:cNvSpPr/>
          <p:nvPr/>
        </p:nvSpPr>
        <p:spPr>
          <a:xfrm rot="6762961">
            <a:off x="2015775" y="603197"/>
            <a:ext cx="576064" cy="540060"/>
          </a:xfrm>
          <a:prstGeom prst="chor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502062" y="977748"/>
            <a:ext cx="936104" cy="10801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seč 18"/>
          <p:cNvSpPr/>
          <p:nvPr/>
        </p:nvSpPr>
        <p:spPr>
          <a:xfrm rot="9936458">
            <a:off x="3402274" y="977748"/>
            <a:ext cx="1080120" cy="1080120"/>
          </a:xfrm>
          <a:prstGeom prst="pie">
            <a:avLst>
              <a:gd name="adj1" fmla="val 17819791"/>
              <a:gd name="adj2" fmla="val 162000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3942334" y="977748"/>
            <a:ext cx="0" cy="6151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ětiva 20"/>
          <p:cNvSpPr/>
          <p:nvPr/>
        </p:nvSpPr>
        <p:spPr>
          <a:xfrm rot="6762961">
            <a:off x="3654303" y="633115"/>
            <a:ext cx="576064" cy="540060"/>
          </a:xfrm>
          <a:prstGeom prst="chor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086236" y="977748"/>
            <a:ext cx="936104" cy="10801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seč 22"/>
          <p:cNvSpPr/>
          <p:nvPr/>
        </p:nvSpPr>
        <p:spPr>
          <a:xfrm rot="9936458">
            <a:off x="4986448" y="977748"/>
            <a:ext cx="1080120" cy="1080120"/>
          </a:xfrm>
          <a:prstGeom prst="pie">
            <a:avLst>
              <a:gd name="adj1" fmla="val 17819791"/>
              <a:gd name="adj2" fmla="val 162000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 flipV="1">
            <a:off x="5526508" y="977748"/>
            <a:ext cx="0" cy="6151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ětiva 24"/>
          <p:cNvSpPr/>
          <p:nvPr/>
        </p:nvSpPr>
        <p:spPr>
          <a:xfrm rot="6762961">
            <a:off x="5238477" y="633115"/>
            <a:ext cx="576064" cy="540060"/>
          </a:xfrm>
          <a:prstGeom prst="chor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 flipV="1">
            <a:off x="2492896" y="533179"/>
            <a:ext cx="143446" cy="1503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 flipV="1">
            <a:off x="2096852" y="503261"/>
            <a:ext cx="72008" cy="1669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908720" y="415890"/>
            <a:ext cx="216024" cy="17085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 flipV="1">
            <a:off x="548680" y="415890"/>
            <a:ext cx="144016" cy="17085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 flipV="1">
            <a:off x="3645024" y="533179"/>
            <a:ext cx="216024" cy="1503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4077072" y="501318"/>
            <a:ext cx="225575" cy="1822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 flipV="1">
            <a:off x="5166197" y="503261"/>
            <a:ext cx="279027" cy="23990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5661248" y="533179"/>
            <a:ext cx="225573" cy="20999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ál 4"/>
          <p:cNvSpPr/>
          <p:nvPr/>
        </p:nvSpPr>
        <p:spPr>
          <a:xfrm>
            <a:off x="548681" y="981965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619996" y="1385311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48621" y="1595038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396703" y="1254988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1016732" y="1277914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2024844" y="1155822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799479" y="1411656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2420603" y="1155293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1988840" y="1585513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2492326" y="1522171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3645024" y="1232228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4077072" y="1250483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3613607" y="1609099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4117851" y="1609099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5233702" y="1421181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630018" y="1154667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814813" y="1403678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5661248" y="1650984"/>
            <a:ext cx="144016" cy="17385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21" y="3419872"/>
            <a:ext cx="148590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3392" y="3438922"/>
            <a:ext cx="148590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985" y="3438922"/>
            <a:ext cx="148590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7957" y="3448447"/>
            <a:ext cx="1485900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6703" y="3419872"/>
            <a:ext cx="615668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1                         3                          2                         1</a:t>
            </a:r>
          </a:p>
          <a:p>
            <a:r>
              <a:rPr lang="cs-CZ" dirty="0"/>
              <a:t> </a:t>
            </a:r>
            <a:r>
              <a:rPr lang="cs-CZ" dirty="0" smtClean="0"/>
              <a:t>             2                         1                         2                         1</a:t>
            </a:r>
          </a:p>
          <a:p>
            <a:r>
              <a:rPr lang="cs-CZ" dirty="0"/>
              <a:t> </a:t>
            </a:r>
            <a:r>
              <a:rPr lang="cs-CZ" dirty="0" smtClean="0"/>
              <a:t>           2                         1                         1                         2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3. Zapiš čísla do číselné osy -  3, 1, 5, 2, 4.</a:t>
            </a:r>
          </a:p>
          <a:p>
            <a:endParaRPr lang="cs-CZ" dirty="0"/>
          </a:p>
          <a:p>
            <a:r>
              <a:rPr lang="cs-CZ" dirty="0" smtClean="0"/>
              <a:t>      </a:t>
            </a:r>
          </a:p>
          <a:p>
            <a:endParaRPr lang="cs-CZ" dirty="0"/>
          </a:p>
          <a:p>
            <a:r>
              <a:rPr lang="cs-CZ" dirty="0" smtClean="0"/>
              <a:t>     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764012" y="6444208"/>
            <a:ext cx="38684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64012" y="6084168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1556792" y="6300192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317551" y="6332934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3068960" y="6332934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861048" y="6332934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4632475" y="6084168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TextovéPole 74"/>
          <p:cNvSpPr txBox="1"/>
          <p:nvPr/>
        </p:nvSpPr>
        <p:spPr>
          <a:xfrm>
            <a:off x="368660" y="6804248"/>
            <a:ext cx="5518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0</a:t>
            </a:r>
            <a:endParaRPr lang="cs-CZ" dirty="0"/>
          </a:p>
        </p:txBody>
      </p:sp>
      <p:pic>
        <p:nvPicPr>
          <p:cNvPr id="8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417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600" dirty="0" smtClean="0"/>
              <a:t>4. Vypočítej slovní úlohu.</a:t>
            </a:r>
            <a:br>
              <a:rPr lang="cs-CZ" sz="1600" dirty="0" smtClean="0"/>
            </a:br>
            <a:r>
              <a:rPr lang="cs-CZ" sz="1600" dirty="0" smtClean="0"/>
              <a:t>     Jirka mi dal                       .  Aneta mi dala                                 ..                          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     </a:t>
            </a:r>
            <a:br>
              <a:rPr lang="cs-CZ" sz="1600" dirty="0" smtClean="0"/>
            </a:br>
            <a:r>
              <a:rPr lang="cs-CZ" sz="1600" dirty="0"/>
              <a:t> </a:t>
            </a:r>
            <a:r>
              <a:rPr lang="cs-CZ" sz="1600" dirty="0" smtClean="0"/>
              <a:t>     Kolik mám              ?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1502678"/>
              </p:ext>
            </p:extLst>
          </p:nvPr>
        </p:nvGraphicFramePr>
        <p:xfrm>
          <a:off x="764704" y="1547664"/>
          <a:ext cx="4708351" cy="12241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08351"/>
              </a:tblGrid>
              <a:tr h="40804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</a:t>
                      </a:r>
                      <a:endParaRPr lang="cs-CZ" sz="1600" dirty="0"/>
                    </a:p>
                  </a:txBody>
                  <a:tcPr/>
                </a:tc>
              </a:tr>
              <a:tr h="40804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</a:t>
                      </a:r>
                      <a:endParaRPr lang="cs-CZ" sz="1600" dirty="0"/>
                    </a:p>
                  </a:txBody>
                  <a:tcPr/>
                </a:tc>
              </a:tr>
              <a:tr h="40804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odpověz:  Mám                       . 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6156" y="683568"/>
            <a:ext cx="504056" cy="32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0212" y="683567"/>
            <a:ext cx="504056" cy="32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8374" y="683565"/>
            <a:ext cx="504056" cy="32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2430" y="684194"/>
            <a:ext cx="504056" cy="32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999" y="677270"/>
            <a:ext cx="504056" cy="32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6156" y="1109259"/>
            <a:ext cx="504056" cy="32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5633606"/>
              </p:ext>
            </p:extLst>
          </p:nvPr>
        </p:nvGraphicFramePr>
        <p:xfrm>
          <a:off x="2215580" y="2411760"/>
          <a:ext cx="413792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3792"/>
              </a:tblGrid>
              <a:tr h="37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4268" y="2411760"/>
            <a:ext cx="504056" cy="32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8164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   4 + 1 = 5           3 + 2 = 5               2 + 2 = 4                1 + 3 = 4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2.     5, 5, 5, 4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3.    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4.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  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908720" y="2555776"/>
            <a:ext cx="38684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908720" y="2195736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701500" y="2411760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462259" y="2444502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213668" y="2444502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005756" y="2444502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777183" y="2195736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47490" y="2915816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             </a:t>
            </a:r>
            <a:r>
              <a:rPr lang="cs-CZ" dirty="0" smtClean="0">
                <a:solidFill>
                  <a:srgbClr val="FF0000"/>
                </a:solidFill>
              </a:rPr>
              <a:t>1             2            3             4            5  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1824741" y="4067944"/>
            <a:ext cx="215332" cy="216024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4848530"/>
              </p:ext>
            </p:extLst>
          </p:nvPr>
        </p:nvGraphicFramePr>
        <p:xfrm>
          <a:off x="2183009" y="4862327"/>
          <a:ext cx="558500" cy="3718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8500"/>
              </a:tblGrid>
              <a:tr h="3718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1427" y="4905798"/>
            <a:ext cx="504056" cy="32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3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96507338"/>
              </p:ext>
            </p:extLst>
          </p:nvPr>
        </p:nvGraphicFramePr>
        <p:xfrm>
          <a:off x="747490" y="4004776"/>
          <a:ext cx="4708351" cy="12241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08351"/>
              </a:tblGrid>
              <a:tr h="40804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</a:t>
                      </a:r>
                      <a:endParaRPr lang="cs-CZ" sz="1600" dirty="0"/>
                    </a:p>
                  </a:txBody>
                  <a:tcPr/>
                </a:tc>
              </a:tr>
              <a:tr h="40804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      </a:t>
                      </a:r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2 + 3 = 5</a:t>
                      </a:r>
                      <a:endParaRPr lang="cs-CZ" sz="1600" dirty="0"/>
                    </a:p>
                  </a:txBody>
                  <a:tcPr/>
                </a:tc>
              </a:tr>
              <a:tr h="40804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odpověz:  Mám                         . 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4" name="Ovál 23"/>
          <p:cNvSpPr/>
          <p:nvPr/>
        </p:nvSpPr>
        <p:spPr>
          <a:xfrm>
            <a:off x="2102689" y="4067944"/>
            <a:ext cx="215332" cy="216024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2476593" y="4067944"/>
            <a:ext cx="215332" cy="216024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778123" y="4080495"/>
            <a:ext cx="215332" cy="216024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124100" y="4067944"/>
            <a:ext cx="215332" cy="216024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805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260</Words>
  <Application>Microsoft Office PowerPoint</Application>
  <PresentationFormat>Předvádění na obrazovce (4:3)</PresentationFormat>
  <Paragraphs>59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Sčítání a odčítání v oboru 1-5</vt:lpstr>
      <vt:lpstr>1. Podle obrázku vytvoř příklady a vypočítej je.      </vt:lpstr>
      <vt:lpstr>4. Vypočítej slovní úlohu.      Jirka mi dal                       .  Aneta mi dala                                 ..                                       Kolik mám              ?   </vt:lpstr>
      <vt:lpstr>Řešení: 1.    4 + 1 = 5           3 + 2 = 5               2 + 2 = 4                1 + 3 = 4   2.     5, 5, 5, 4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Numerace 1-5</dc:title>
  <dc:creator>Zaneta</dc:creator>
  <cp:lastModifiedBy>PC-0C4S</cp:lastModifiedBy>
  <cp:revision>11</cp:revision>
  <dcterms:created xsi:type="dcterms:W3CDTF">2012-09-03T19:19:12Z</dcterms:created>
  <dcterms:modified xsi:type="dcterms:W3CDTF">2012-11-09T18:29:13Z</dcterms:modified>
</cp:coreProperties>
</file>