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4D76"/>
    <a:srgbClr val="CC9900"/>
    <a:srgbClr val="E72598"/>
    <a:srgbClr val="FC43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231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3B42A6-6607-4B55-8230-F8CD35D7D02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B91CD-AE4C-4C08-B652-D62038344B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60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B91CD-AE4C-4C08-B652-D62038344B3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164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462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352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191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746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901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010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068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6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919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546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750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356E0-E89E-4329-A14E-5123BF099A7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F502B-1E62-4403-8241-6C593CAD71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81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prstClr val="black"/>
                </a:solidFill>
              </a:rPr>
              <a:t>Geometrické 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398468" cy="6034617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</a:t>
            </a:r>
            <a:r>
              <a:rPr lang="cs-CZ" sz="1600" b="1" dirty="0" smtClean="0">
                <a:solidFill>
                  <a:prstClr val="black"/>
                </a:solidFill>
              </a:rPr>
              <a:t>., 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VY_12_INOVACE_09_GEOMETRICKÉ </a:t>
            </a:r>
            <a:r>
              <a:rPr lang="cs-CZ" sz="1600" dirty="0">
                <a:solidFill>
                  <a:prstClr val="black"/>
                </a:solidFill>
              </a:rPr>
              <a:t>TVARY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9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29. 8. 2012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první, 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</a:t>
            </a:r>
            <a:r>
              <a:rPr lang="cs-CZ" sz="1600" dirty="0" smtClean="0">
                <a:solidFill>
                  <a:prstClr val="black"/>
                </a:solidFill>
              </a:rPr>
              <a:t>., 2. </a:t>
            </a:r>
            <a:r>
              <a:rPr lang="cs-CZ" sz="1600" dirty="0">
                <a:solidFill>
                  <a:prstClr val="black"/>
                </a:solidFill>
              </a:rPr>
              <a:t>ročníku na procvičení geometrických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</a:t>
            </a:r>
            <a:r>
              <a:rPr lang="cs-CZ" sz="1600" dirty="0" smtClean="0">
                <a:solidFill>
                  <a:prstClr val="black"/>
                </a:solidFill>
              </a:rPr>
              <a:t>tvarů, pravolevé orientace </a:t>
            </a:r>
            <a:r>
              <a:rPr lang="cs-CZ" sz="1600" dirty="0">
                <a:solidFill>
                  <a:prstClr val="black"/>
                </a:solidFill>
              </a:rPr>
              <a:t>Je určen pro samostatnou práci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žáků, společná </a:t>
            </a:r>
            <a:r>
              <a:rPr lang="cs-CZ" sz="1600" dirty="0">
                <a:solidFill>
                  <a:prstClr val="black"/>
                </a:solidFill>
              </a:rPr>
              <a:t>kontrola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trojúhelník, čtverec, obdélník, </a:t>
            </a:r>
            <a:r>
              <a:rPr lang="cs-CZ" sz="1600" dirty="0" smtClean="0">
                <a:solidFill>
                  <a:prstClr val="black"/>
                </a:solidFill>
              </a:rPr>
              <a:t>kruh, vpravo, vlevo, uprostřed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48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172" y="251520"/>
            <a:ext cx="6172200" cy="749432"/>
          </a:xfrm>
        </p:spPr>
        <p:txBody>
          <a:bodyPr/>
          <a:lstStyle/>
          <a:p>
            <a:pPr algn="l"/>
            <a:r>
              <a:rPr lang="cs-CZ" sz="1600" dirty="0">
                <a:solidFill>
                  <a:prstClr val="black"/>
                </a:solidFill>
              </a:rPr>
              <a:t>1. </a:t>
            </a:r>
            <a:r>
              <a:rPr lang="cs-CZ" sz="1600" dirty="0" smtClean="0">
                <a:solidFill>
                  <a:prstClr val="black"/>
                </a:solidFill>
              </a:rPr>
              <a:t>Napiš, kolik najdeš vyznačených geometrických tvarů.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907" y="1551533"/>
            <a:ext cx="6475451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2. Překresli geometrické tvary do prázdné sítě na stejné místo.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3. Doplňuj do tabulky geometrické tvary  podle pokynů paní učitelky.</a:t>
            </a:r>
            <a:endParaRPr lang="cs-CZ" sz="16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ravoúhlý trojúhelník 4"/>
          <p:cNvSpPr/>
          <p:nvPr/>
        </p:nvSpPr>
        <p:spPr>
          <a:xfrm>
            <a:off x="624012" y="1453161"/>
            <a:ext cx="1154757" cy="789430"/>
          </a:xfrm>
          <a:prstGeom prst="rtTriangle">
            <a:avLst/>
          </a:prstGeom>
          <a:noFill/>
          <a:ln>
            <a:solidFill>
              <a:srgbClr val="FC43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642442" y="1785391"/>
            <a:ext cx="457200" cy="457200"/>
          </a:xfrm>
          <a:prstGeom prst="rtTriangle">
            <a:avLst/>
          </a:prstGeom>
          <a:noFill/>
          <a:ln>
            <a:solidFill>
              <a:srgbClr val="FC43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flipH="1" flipV="1">
            <a:off x="624012" y="1785442"/>
            <a:ext cx="457200" cy="457197"/>
          </a:xfrm>
          <a:prstGeom prst="rtTriangle">
            <a:avLst/>
          </a:prstGeom>
          <a:noFill/>
          <a:ln>
            <a:solidFill>
              <a:srgbClr val="FC43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91272" y="1322933"/>
            <a:ext cx="457200" cy="457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91272" y="1780133"/>
            <a:ext cx="457200" cy="457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34072" y="1322933"/>
            <a:ext cx="457200" cy="457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34072" y="1785442"/>
            <a:ext cx="457200" cy="457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65290" y="1346250"/>
            <a:ext cx="914400" cy="914400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47875" y="2696022"/>
            <a:ext cx="348778" cy="28803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83681" y="2692252"/>
            <a:ext cx="278991" cy="29180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19535" y="2694136"/>
            <a:ext cx="288032" cy="28991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437568" y="2474343"/>
            <a:ext cx="216024" cy="50971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65290" y="2692252"/>
            <a:ext cx="288032" cy="288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5275944" y="2687441"/>
            <a:ext cx="295151" cy="29180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260648" y="298405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564904" y="298028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65104" y="2984054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290754"/>
              </p:ext>
            </p:extLst>
          </p:nvPr>
        </p:nvGraphicFramePr>
        <p:xfrm>
          <a:off x="343704" y="3725769"/>
          <a:ext cx="217799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5598"/>
                <a:gridCol w="435598"/>
                <a:gridCol w="435598"/>
                <a:gridCol w="435598"/>
                <a:gridCol w="435598"/>
              </a:tblGrid>
              <a:tr h="3192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92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92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92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92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137" y="3699693"/>
            <a:ext cx="2182813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Rovnoramenný trojúhelník 27"/>
          <p:cNvSpPr/>
          <p:nvPr/>
        </p:nvSpPr>
        <p:spPr>
          <a:xfrm>
            <a:off x="402086" y="3779912"/>
            <a:ext cx="294567" cy="216024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1704957" y="4499992"/>
            <a:ext cx="279734" cy="234553"/>
          </a:xfrm>
          <a:prstGeom prst="triangle">
            <a:avLst/>
          </a:prstGeom>
          <a:solidFill>
            <a:srgbClr val="FC4310"/>
          </a:solidFill>
          <a:ln>
            <a:solidFill>
              <a:srgbClr val="FC431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80687" y="4885301"/>
            <a:ext cx="215965" cy="209637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313038" y="3813199"/>
            <a:ext cx="213504" cy="21155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" name="Ovál 1023"/>
          <p:cNvSpPr/>
          <p:nvPr/>
        </p:nvSpPr>
        <p:spPr>
          <a:xfrm>
            <a:off x="2180880" y="4885301"/>
            <a:ext cx="228600" cy="27241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Ovál 1024"/>
          <p:cNvSpPr/>
          <p:nvPr/>
        </p:nvSpPr>
        <p:spPr>
          <a:xfrm>
            <a:off x="1285143" y="5233942"/>
            <a:ext cx="253796" cy="269647"/>
          </a:xfrm>
          <a:prstGeom prst="ellipse">
            <a:avLst/>
          </a:prstGeom>
          <a:solidFill>
            <a:srgbClr val="E72598"/>
          </a:solidFill>
          <a:ln>
            <a:solidFill>
              <a:srgbClr val="E725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7" name="Obdélník 1026"/>
          <p:cNvSpPr/>
          <p:nvPr/>
        </p:nvSpPr>
        <p:spPr>
          <a:xfrm>
            <a:off x="2238030" y="3779310"/>
            <a:ext cx="114300" cy="283654"/>
          </a:xfrm>
          <a:prstGeom prst="rect">
            <a:avLst/>
          </a:prstGeom>
          <a:solidFill>
            <a:srgbClr val="2C4D76"/>
          </a:solidFill>
          <a:ln>
            <a:solidFill>
              <a:srgbClr val="2C4D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8" name="Obdélník 1027"/>
          <p:cNvSpPr/>
          <p:nvPr/>
        </p:nvSpPr>
        <p:spPr>
          <a:xfrm>
            <a:off x="816990" y="4188927"/>
            <a:ext cx="330126" cy="117276"/>
          </a:xfrm>
          <a:prstGeom prst="rect">
            <a:avLst/>
          </a:prstGeom>
          <a:solidFill>
            <a:srgbClr val="CC9900"/>
          </a:solidFill>
          <a:ln>
            <a:solidFill>
              <a:srgbClr val="CC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9" name="Tabulka 10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0998880"/>
              </p:ext>
            </p:extLst>
          </p:nvPr>
        </p:nvGraphicFramePr>
        <p:xfrm>
          <a:off x="951013" y="6228184"/>
          <a:ext cx="2574033" cy="17378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8011"/>
                <a:gridCol w="858011"/>
                <a:gridCol w="858011"/>
              </a:tblGrid>
              <a:tr h="5792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92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92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7" name="Rovnoramenný trojúhelník 36"/>
          <p:cNvSpPr/>
          <p:nvPr/>
        </p:nvSpPr>
        <p:spPr>
          <a:xfrm>
            <a:off x="4465290" y="1847876"/>
            <a:ext cx="914400" cy="412774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 flipV="1">
            <a:off x="4465290" y="1346250"/>
            <a:ext cx="914400" cy="501626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43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533408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ovnoramenný trojúhelník 4"/>
          <p:cNvSpPr/>
          <p:nvPr/>
        </p:nvSpPr>
        <p:spPr>
          <a:xfrm>
            <a:off x="347875" y="2696022"/>
            <a:ext cx="348778" cy="28803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83681" y="2692252"/>
            <a:ext cx="278991" cy="29180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19535" y="2694136"/>
            <a:ext cx="288032" cy="28991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37568" y="2474343"/>
            <a:ext cx="216024" cy="50971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5290" y="2692252"/>
            <a:ext cx="288032" cy="288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5275944" y="2687441"/>
            <a:ext cx="295151" cy="29180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260648" y="298405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564904" y="298028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365104" y="2984054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56845" y="2697364"/>
            <a:ext cx="596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5           1                           5           4                   1             8 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293812" y="1835696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1.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</a:t>
            </a:r>
          </a:p>
          <a:p>
            <a:pPr>
              <a:buFontTx/>
              <a:buChar char="-"/>
            </a:pPr>
            <a:r>
              <a:rPr lang="cs-CZ" sz="1600" dirty="0" smtClean="0"/>
              <a:t>1. řádek vpravo nakresli trojúhelník</a:t>
            </a:r>
          </a:p>
          <a:p>
            <a:pPr>
              <a:buFontTx/>
              <a:buChar char="-"/>
            </a:pPr>
            <a:r>
              <a:rPr lang="cs-CZ" sz="1600" dirty="0" smtClean="0"/>
              <a:t>3. řádek uprostřed nakresli čtverec</a:t>
            </a:r>
          </a:p>
          <a:p>
            <a:pPr>
              <a:buFontTx/>
              <a:buChar char="-"/>
            </a:pPr>
            <a:r>
              <a:rPr lang="cs-CZ" sz="1600" dirty="0" smtClean="0"/>
              <a:t>2. řádek vlevo nakresli kruh</a:t>
            </a:r>
          </a:p>
          <a:p>
            <a:pPr>
              <a:buFontTx/>
              <a:buChar char="-"/>
            </a:pPr>
            <a:r>
              <a:rPr lang="cs-CZ" sz="1600" dirty="0" smtClean="0"/>
              <a:t>3. řádek vpravo nakresli trojúhelník </a:t>
            </a:r>
          </a:p>
          <a:p>
            <a:pPr>
              <a:buFontTx/>
              <a:buChar char="-"/>
            </a:pPr>
            <a:r>
              <a:rPr lang="cs-CZ" sz="1600" dirty="0" smtClean="0"/>
              <a:t>2. řádek uprostřed nakresli obdélník</a:t>
            </a:r>
          </a:p>
          <a:p>
            <a:pPr>
              <a:buFontTx/>
              <a:buChar char="-"/>
            </a:pPr>
            <a:r>
              <a:rPr lang="cs-CZ" sz="1600" dirty="0" smtClean="0"/>
              <a:t>1. řádek vlevo nakresli čtverec</a:t>
            </a:r>
          </a:p>
          <a:p>
            <a:pPr>
              <a:buFontTx/>
              <a:buChar char="-"/>
            </a:pPr>
            <a:r>
              <a:rPr lang="cs-CZ" sz="1600" dirty="0" smtClean="0"/>
              <a:t>2. řádek vpravo nakresli trojúhelník</a:t>
            </a:r>
          </a:p>
          <a:p>
            <a:pPr>
              <a:buFontTx/>
              <a:buChar char="-"/>
            </a:pPr>
            <a:r>
              <a:rPr lang="cs-CZ" sz="1600" dirty="0" smtClean="0"/>
              <a:t>1. řádek uprostřed nakresli kruh</a:t>
            </a:r>
          </a:p>
          <a:p>
            <a:pPr>
              <a:buFontTx/>
              <a:buChar char="-"/>
            </a:pPr>
            <a:r>
              <a:rPr lang="cs-CZ" sz="1600" dirty="0" smtClean="0"/>
              <a:t>3. řádek vlevo nakresli obdélník </a:t>
            </a:r>
          </a:p>
          <a:p>
            <a:pPr>
              <a:buFontTx/>
              <a:buChar char="-"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Říkej, kde jsou stejné tvary.</a:t>
            </a:r>
          </a:p>
          <a:p>
            <a:pPr marL="0" indent="0">
              <a:buNone/>
            </a:pPr>
            <a:r>
              <a:rPr lang="cs-CZ" sz="1600" dirty="0" smtClean="0"/>
              <a:t>Ve kterém sloupci je trojúhelník?</a:t>
            </a:r>
          </a:p>
          <a:p>
            <a:pPr marL="0" indent="0">
              <a:buNone/>
            </a:pPr>
            <a:r>
              <a:rPr lang="cs-CZ" sz="1600" dirty="0" smtClean="0"/>
              <a:t>Ve kterém řádku je kruh?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3531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267</Words>
  <Application>Microsoft Office PowerPoint</Application>
  <PresentationFormat>Předvádění na obrazovce (4:3)</PresentationFormat>
  <Paragraphs>78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Geometrické tvary</vt:lpstr>
      <vt:lpstr>1. Napiš, kolik najdeš vyznačených geometrických tvarů.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Zaneta</dc:creator>
  <cp:lastModifiedBy>PC-0C4S</cp:lastModifiedBy>
  <cp:revision>16</cp:revision>
  <dcterms:created xsi:type="dcterms:W3CDTF">2012-08-15T15:01:25Z</dcterms:created>
  <dcterms:modified xsi:type="dcterms:W3CDTF">2012-11-09T18:29:27Z</dcterms:modified>
</cp:coreProperties>
</file>