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6" y="-72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217F8-7D15-4D11-BB7B-D169CF45BBFE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2CE15-82AD-49FB-AEFD-0F7A466E9D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09961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217F8-7D15-4D11-BB7B-D169CF45BBFE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2CE15-82AD-49FB-AEFD-0F7A466E9D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429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217F8-7D15-4D11-BB7B-D169CF45BBFE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2CE15-82AD-49FB-AEFD-0F7A466E9D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75442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217F8-7D15-4D11-BB7B-D169CF45BBFE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2CE15-82AD-49FB-AEFD-0F7A466E9D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4516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217F8-7D15-4D11-BB7B-D169CF45BBFE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2CE15-82AD-49FB-AEFD-0F7A466E9D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78271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217F8-7D15-4D11-BB7B-D169CF45BBFE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2CE15-82AD-49FB-AEFD-0F7A466E9D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88554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217F8-7D15-4D11-BB7B-D169CF45BBFE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2CE15-82AD-49FB-AEFD-0F7A466E9D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68372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217F8-7D15-4D11-BB7B-D169CF45BBFE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2CE15-82AD-49FB-AEFD-0F7A466E9D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59351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217F8-7D15-4D11-BB7B-D169CF45BBFE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2CE15-82AD-49FB-AEFD-0F7A466E9D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87768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217F8-7D15-4D11-BB7B-D169CF45BBFE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2CE15-82AD-49FB-AEFD-0F7A466E9D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65312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217F8-7D15-4D11-BB7B-D169CF45BBFE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92CE15-82AD-49FB-AEFD-0F7A466E9D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61115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3217F8-7D15-4D11-BB7B-D169CF45BBFE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92CE15-82AD-49FB-AEFD-0F7A466E9D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99805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Sčítání a odčítání v </a:t>
            </a:r>
            <a:r>
              <a:rPr lang="cs-CZ" sz="2800" smtClean="0"/>
              <a:t>oboru do 10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6632" y="2133601"/>
            <a:ext cx="6552728" cy="6034617"/>
          </a:xfrm>
        </p:spPr>
        <p:txBody>
          <a:bodyPr>
            <a:normAutofit lnSpcReduction="10000"/>
          </a:bodyPr>
          <a:lstStyle/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Matematika a její aplikace</a:t>
            </a:r>
          </a:p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 (matematika pro 1</a:t>
            </a:r>
            <a:r>
              <a:rPr lang="cs-CZ" sz="1600" b="1" dirty="0" smtClean="0">
                <a:solidFill>
                  <a:prstClr val="black"/>
                </a:solidFill>
              </a:rPr>
              <a:t>., 2. </a:t>
            </a:r>
            <a:r>
              <a:rPr lang="cs-CZ" sz="1600" b="1" dirty="0">
                <a:solidFill>
                  <a:prstClr val="black"/>
                </a:solidFill>
              </a:rPr>
              <a:t>ročník)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I/2 Inovace a zkvalitnění výuky směřující k rozvoji   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čtenářské a informační gramotnosti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</a:rPr>
              <a:t>VY_12_INOVACE_10_SČÍTÁNÍ </a:t>
            </a:r>
            <a:r>
              <a:rPr lang="cs-CZ" sz="1600" dirty="0">
                <a:solidFill>
                  <a:prstClr val="black"/>
                </a:solidFill>
              </a:rPr>
              <a:t>A ODČÍTÁNÍ V OBORU </a:t>
            </a:r>
            <a:r>
              <a:rPr lang="cs-CZ" sz="1600" dirty="0" smtClean="0">
                <a:solidFill>
                  <a:prstClr val="black"/>
                </a:solidFill>
              </a:rPr>
              <a:t>DO 10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Druh materiálu: </a:t>
            </a:r>
            <a:r>
              <a:rPr lang="cs-CZ" sz="1600" dirty="0">
                <a:solidFill>
                  <a:prstClr val="black"/>
                </a:solidFill>
              </a:rPr>
              <a:t>Pracovní list  MA č. </a:t>
            </a:r>
            <a:r>
              <a:rPr lang="cs-CZ" sz="1600" dirty="0" smtClean="0">
                <a:solidFill>
                  <a:prstClr val="black"/>
                </a:solidFill>
              </a:rPr>
              <a:t>10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</a:t>
            </a:r>
            <a:r>
              <a:rPr lang="cs-CZ" sz="1600">
                <a:solidFill>
                  <a:prstClr val="black"/>
                </a:solidFill>
              </a:rPr>
              <a:t>Jana Sedláčková</a:t>
            </a:r>
          </a:p>
          <a:p>
            <a:pPr marL="0" lvl="0" indent="0">
              <a:buNone/>
            </a:pPr>
            <a:r>
              <a:rPr lang="cs-CZ" sz="1600" b="1" smtClean="0">
                <a:solidFill>
                  <a:prstClr val="black"/>
                </a:solidFill>
              </a:rPr>
              <a:t>Škola</a:t>
            </a:r>
            <a:r>
              <a:rPr lang="cs-CZ" sz="1600" b="1" dirty="0">
                <a:solidFill>
                  <a:prstClr val="black"/>
                </a:solidFill>
              </a:rPr>
              <a:t>: 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            </a:t>
            </a:r>
            <a:r>
              <a:rPr lang="cs-CZ" sz="16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29. </a:t>
            </a:r>
            <a:r>
              <a:rPr lang="cs-CZ" sz="1600" dirty="0">
                <a:solidFill>
                  <a:prstClr val="black"/>
                </a:solidFill>
              </a:rPr>
              <a:t>8. 2012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>
                <a:solidFill>
                  <a:prstClr val="black"/>
                </a:solidFill>
              </a:rPr>
              <a:t>Matematika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 smtClean="0">
                <a:solidFill>
                  <a:prstClr val="black"/>
                </a:solidFill>
              </a:rPr>
              <a:t>první, druhý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</a:t>
            </a:r>
            <a:r>
              <a:rPr lang="cs-CZ" sz="1600" dirty="0">
                <a:solidFill>
                  <a:prstClr val="black"/>
                </a:solidFill>
              </a:rPr>
              <a:t>Pracovní list pro žáky 1</a:t>
            </a:r>
            <a:r>
              <a:rPr lang="cs-CZ" sz="1600" dirty="0" smtClean="0">
                <a:solidFill>
                  <a:prstClr val="black"/>
                </a:solidFill>
              </a:rPr>
              <a:t>., 2. </a:t>
            </a:r>
            <a:r>
              <a:rPr lang="cs-CZ" sz="1600" dirty="0">
                <a:solidFill>
                  <a:prstClr val="black"/>
                </a:solidFill>
              </a:rPr>
              <a:t>ročníku na procvičení sčítání a odčítání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čísel v oboru </a:t>
            </a:r>
            <a:r>
              <a:rPr lang="cs-CZ" sz="1600" dirty="0" smtClean="0">
                <a:solidFill>
                  <a:prstClr val="black"/>
                </a:solidFill>
              </a:rPr>
              <a:t>do 10 </a:t>
            </a:r>
            <a:r>
              <a:rPr lang="cs-CZ" sz="1600" dirty="0">
                <a:solidFill>
                  <a:prstClr val="black"/>
                </a:solidFill>
              </a:rPr>
              <a:t>, </a:t>
            </a:r>
            <a:r>
              <a:rPr lang="cs-CZ" sz="1600" dirty="0" smtClean="0">
                <a:solidFill>
                  <a:prstClr val="black"/>
                </a:solidFill>
              </a:rPr>
              <a:t>tvoření příkladů podle zadání, řešení slovní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</a:t>
            </a:r>
            <a:r>
              <a:rPr lang="cs-CZ" sz="1600" dirty="0">
                <a:solidFill>
                  <a:prstClr val="black"/>
                </a:solidFill>
              </a:rPr>
              <a:t>úlohy.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Je určen pro samostatnou práci žáků, společná kontrola proběhne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na interaktivní tabuli. 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slova:  </a:t>
            </a:r>
            <a:r>
              <a:rPr lang="cs-CZ" sz="1600" dirty="0">
                <a:solidFill>
                  <a:prstClr val="black"/>
                </a:solidFill>
              </a:rPr>
              <a:t>sčítání, odčítání</a:t>
            </a:r>
            <a:r>
              <a:rPr lang="cs-CZ" sz="1600" dirty="0" smtClean="0">
                <a:solidFill>
                  <a:prstClr val="black"/>
                </a:solidFill>
              </a:rPr>
              <a:t>, </a:t>
            </a:r>
            <a:r>
              <a:rPr lang="cs-CZ" sz="1600" dirty="0">
                <a:solidFill>
                  <a:prstClr val="black"/>
                </a:solidFill>
              </a:rPr>
              <a:t>slovní úloha</a:t>
            </a:r>
          </a:p>
          <a:p>
            <a:pPr marL="0" lvl="0" indent="0">
              <a:buClr>
                <a:srgbClr val="E6632E"/>
              </a:buClr>
              <a:buSzPct val="85000"/>
              <a:buNone/>
            </a:pPr>
            <a:r>
              <a:rPr lang="cs-CZ" sz="1600" b="1" dirty="0">
                <a:solidFill>
                  <a:prstClr val="black"/>
                </a:solidFill>
              </a:rPr>
              <a:t>Zdroje:  </a:t>
            </a:r>
            <a:r>
              <a:rPr lang="cs-CZ" sz="1600" dirty="0">
                <a:solidFill>
                  <a:prstClr val="black"/>
                </a:solidFill>
              </a:rPr>
              <a:t>autorka</a:t>
            </a:r>
            <a:endParaRPr lang="cs-CZ" sz="1600" dirty="0">
              <a:solidFill>
                <a:prstClr val="black"/>
              </a:solidFill>
              <a:latin typeface="Arial"/>
            </a:endParaRPr>
          </a:p>
          <a:p>
            <a:pPr marL="0" lvl="0" indent="0"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9903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1. Utvoř příklady.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      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8030576"/>
              </p:ext>
            </p:extLst>
          </p:nvPr>
        </p:nvGraphicFramePr>
        <p:xfrm>
          <a:off x="645516" y="1115616"/>
          <a:ext cx="407220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7220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37624187"/>
              </p:ext>
            </p:extLst>
          </p:nvPr>
        </p:nvGraphicFramePr>
        <p:xfrm>
          <a:off x="1007726" y="1403648"/>
          <a:ext cx="407220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7220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82557333"/>
              </p:ext>
            </p:extLst>
          </p:nvPr>
        </p:nvGraphicFramePr>
        <p:xfrm>
          <a:off x="1340767" y="1115616"/>
          <a:ext cx="621539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1539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25308361"/>
              </p:ext>
            </p:extLst>
          </p:nvPr>
        </p:nvGraphicFramePr>
        <p:xfrm>
          <a:off x="2636912" y="1115616"/>
          <a:ext cx="407220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7220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82989535"/>
              </p:ext>
            </p:extLst>
          </p:nvPr>
        </p:nvGraphicFramePr>
        <p:xfrm>
          <a:off x="2996952" y="1403648"/>
          <a:ext cx="407220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7220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6313248"/>
              </p:ext>
            </p:extLst>
          </p:nvPr>
        </p:nvGraphicFramePr>
        <p:xfrm>
          <a:off x="3356992" y="1115616"/>
          <a:ext cx="407220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7220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62327223"/>
              </p:ext>
            </p:extLst>
          </p:nvPr>
        </p:nvGraphicFramePr>
        <p:xfrm>
          <a:off x="4653136" y="1187624"/>
          <a:ext cx="407220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7220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85116731"/>
              </p:ext>
            </p:extLst>
          </p:nvPr>
        </p:nvGraphicFramePr>
        <p:xfrm>
          <a:off x="5013176" y="1547664"/>
          <a:ext cx="407220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7220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44550175"/>
              </p:ext>
            </p:extLst>
          </p:nvPr>
        </p:nvGraphicFramePr>
        <p:xfrm>
          <a:off x="5373216" y="1187624"/>
          <a:ext cx="407220" cy="432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7220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6988555"/>
              </p:ext>
            </p:extLst>
          </p:nvPr>
        </p:nvGraphicFramePr>
        <p:xfrm>
          <a:off x="620688" y="2195736"/>
          <a:ext cx="1368152" cy="158417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68152"/>
              </a:tblGrid>
              <a:tr h="3960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9604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604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60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4567090"/>
              </p:ext>
            </p:extLst>
          </p:nvPr>
        </p:nvGraphicFramePr>
        <p:xfrm>
          <a:off x="2636912" y="2195736"/>
          <a:ext cx="1368152" cy="158417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68152"/>
              </a:tblGrid>
              <a:tr h="3960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9604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60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960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989025"/>
              </p:ext>
            </p:extLst>
          </p:nvPr>
        </p:nvGraphicFramePr>
        <p:xfrm>
          <a:off x="4653136" y="2195736"/>
          <a:ext cx="1368152" cy="158417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68152"/>
              </a:tblGrid>
              <a:tr h="3960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9604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604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960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7" name="TextovéPole 16"/>
          <p:cNvSpPr txBox="1"/>
          <p:nvPr/>
        </p:nvSpPr>
        <p:spPr>
          <a:xfrm>
            <a:off x="570031" y="4139952"/>
            <a:ext cx="5544616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2. Vypočítej slovní úlohu.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Na stole je                                                                                 .      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Petr snědl                         .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Kolik           zůstalo na stole?  </a:t>
            </a:r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900" dirty="0" smtClean="0"/>
          </a:p>
          <a:p>
            <a:r>
              <a:rPr lang="cs-CZ" sz="1600" dirty="0" smtClean="0"/>
              <a:t>3. Navlékej korálky.</a:t>
            </a:r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/>
          </a:p>
          <a:p>
            <a:r>
              <a:rPr lang="cs-CZ" sz="1600" dirty="0" smtClean="0"/>
              <a:t>     </a:t>
            </a:r>
            <a:endParaRPr lang="cs-CZ" sz="1600" dirty="0"/>
          </a:p>
        </p:txBody>
      </p:sp>
      <p:sp>
        <p:nvSpPr>
          <p:cNvPr id="24" name="Ovál 23"/>
          <p:cNvSpPr/>
          <p:nvPr/>
        </p:nvSpPr>
        <p:spPr>
          <a:xfrm rot="14790391">
            <a:off x="1818291" y="4407663"/>
            <a:ext cx="288032" cy="288032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 rot="14790391">
            <a:off x="2166833" y="4422849"/>
            <a:ext cx="288032" cy="288032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 rot="14790391">
            <a:off x="2534774" y="4431433"/>
            <a:ext cx="288032" cy="288032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 rot="14790391">
            <a:off x="2913753" y="4431433"/>
            <a:ext cx="288032" cy="288032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 rot="14790391">
            <a:off x="3270331" y="4417515"/>
            <a:ext cx="288032" cy="288032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1890299" y="4479671"/>
            <a:ext cx="144016" cy="14401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2238841" y="4494857"/>
            <a:ext cx="144016" cy="14401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2606782" y="4506890"/>
            <a:ext cx="144016" cy="14401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2985761" y="4503441"/>
            <a:ext cx="144016" cy="14401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3342339" y="4478857"/>
            <a:ext cx="144016" cy="14401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 rot="14790391">
            <a:off x="4698610" y="4417514"/>
            <a:ext cx="288032" cy="288032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 rot="14790391">
            <a:off x="5091511" y="4417516"/>
            <a:ext cx="288032" cy="288032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4770618" y="4478857"/>
            <a:ext cx="144016" cy="14401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5163519" y="4478857"/>
            <a:ext cx="144016" cy="14401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 rot="14790391">
            <a:off x="1746282" y="4833498"/>
            <a:ext cx="288032" cy="288032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43" name="Tabulka 4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0278641"/>
              </p:ext>
            </p:extLst>
          </p:nvPr>
        </p:nvGraphicFramePr>
        <p:xfrm>
          <a:off x="735535" y="5717397"/>
          <a:ext cx="4572000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57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znázorni: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vypočítej: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odpověz:  Na stole zůstalo                            . 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5" name="Ovál 44"/>
          <p:cNvSpPr/>
          <p:nvPr/>
        </p:nvSpPr>
        <p:spPr>
          <a:xfrm rot="14790391">
            <a:off x="3762506" y="6489682"/>
            <a:ext cx="288032" cy="288032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3834514" y="6561690"/>
            <a:ext cx="144016" cy="14401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47" name="Tabulka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0582723"/>
              </p:ext>
            </p:extLst>
          </p:nvPr>
        </p:nvGraphicFramePr>
        <p:xfrm>
          <a:off x="3068960" y="6438488"/>
          <a:ext cx="391551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1551"/>
              </a:tblGrid>
              <a:tr h="3646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9" name="Volný tvar 48"/>
          <p:cNvSpPr/>
          <p:nvPr/>
        </p:nvSpPr>
        <p:spPr>
          <a:xfrm>
            <a:off x="1015579" y="7395335"/>
            <a:ext cx="1514475" cy="200689"/>
          </a:xfrm>
          <a:custGeom>
            <a:avLst/>
            <a:gdLst>
              <a:gd name="connsiteX0" fmla="*/ 0 w 1514475"/>
              <a:gd name="connsiteY0" fmla="*/ 17414 h 200689"/>
              <a:gd name="connsiteX1" fmla="*/ 609600 w 1514475"/>
              <a:gd name="connsiteY1" fmla="*/ 17414 h 200689"/>
              <a:gd name="connsiteX2" fmla="*/ 1133475 w 1514475"/>
              <a:gd name="connsiteY2" fmla="*/ 198389 h 200689"/>
              <a:gd name="connsiteX3" fmla="*/ 1514475 w 1514475"/>
              <a:gd name="connsiteY3" fmla="*/ 103139 h 2006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14475" h="200689">
                <a:moveTo>
                  <a:pt x="0" y="17414"/>
                </a:moveTo>
                <a:cubicBezTo>
                  <a:pt x="210344" y="2332"/>
                  <a:pt x="420688" y="-12749"/>
                  <a:pt x="609600" y="17414"/>
                </a:cubicBezTo>
                <a:cubicBezTo>
                  <a:pt x="798513" y="47577"/>
                  <a:pt x="982663" y="184102"/>
                  <a:pt x="1133475" y="198389"/>
                </a:cubicBezTo>
                <a:cubicBezTo>
                  <a:pt x="1284288" y="212677"/>
                  <a:pt x="1399381" y="157908"/>
                  <a:pt x="1514475" y="103139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olný tvar 51"/>
          <p:cNvSpPr/>
          <p:nvPr/>
        </p:nvSpPr>
        <p:spPr>
          <a:xfrm>
            <a:off x="4016959" y="7308283"/>
            <a:ext cx="1514475" cy="200689"/>
          </a:xfrm>
          <a:custGeom>
            <a:avLst/>
            <a:gdLst>
              <a:gd name="connsiteX0" fmla="*/ 0 w 1514475"/>
              <a:gd name="connsiteY0" fmla="*/ 17414 h 200689"/>
              <a:gd name="connsiteX1" fmla="*/ 609600 w 1514475"/>
              <a:gd name="connsiteY1" fmla="*/ 17414 h 200689"/>
              <a:gd name="connsiteX2" fmla="*/ 1133475 w 1514475"/>
              <a:gd name="connsiteY2" fmla="*/ 198389 h 200689"/>
              <a:gd name="connsiteX3" fmla="*/ 1514475 w 1514475"/>
              <a:gd name="connsiteY3" fmla="*/ 103139 h 2006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14475" h="200689">
                <a:moveTo>
                  <a:pt x="0" y="17414"/>
                </a:moveTo>
                <a:cubicBezTo>
                  <a:pt x="210344" y="2332"/>
                  <a:pt x="420688" y="-12749"/>
                  <a:pt x="609600" y="17414"/>
                </a:cubicBezTo>
                <a:cubicBezTo>
                  <a:pt x="798513" y="47577"/>
                  <a:pt x="982663" y="184102"/>
                  <a:pt x="1133475" y="198389"/>
                </a:cubicBezTo>
                <a:cubicBezTo>
                  <a:pt x="1284288" y="212677"/>
                  <a:pt x="1399381" y="157908"/>
                  <a:pt x="1514475" y="103139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1594042" y="7295003"/>
            <a:ext cx="261498" cy="28803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1328195" y="7251319"/>
            <a:ext cx="261498" cy="28803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1051867" y="7264611"/>
            <a:ext cx="261498" cy="28803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4050537" y="7173786"/>
            <a:ext cx="261498" cy="28803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1859861" y="7351663"/>
            <a:ext cx="261498" cy="28803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4336021" y="7173785"/>
            <a:ext cx="261498" cy="278513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59" name="Tabulka 5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2877001"/>
              </p:ext>
            </p:extLst>
          </p:nvPr>
        </p:nvGraphicFramePr>
        <p:xfrm>
          <a:off x="1226823" y="7740352"/>
          <a:ext cx="1337605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37605"/>
              </a:tblGrid>
              <a:tr h="28280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 + 1 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0" name="Tabulka 5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3291868"/>
              </p:ext>
            </p:extLst>
          </p:nvPr>
        </p:nvGraphicFramePr>
        <p:xfrm>
          <a:off x="4103746" y="7639695"/>
          <a:ext cx="1337605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37605"/>
              </a:tblGrid>
              <a:tr h="2828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 + 2 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3837" y="4408115"/>
            <a:ext cx="317500" cy="31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8" name="Ovál 47"/>
          <p:cNvSpPr/>
          <p:nvPr/>
        </p:nvSpPr>
        <p:spPr>
          <a:xfrm rot="14790391">
            <a:off x="4319629" y="4431432"/>
            <a:ext cx="288032" cy="288032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 rot="14790391">
            <a:off x="3978530" y="4422849"/>
            <a:ext cx="288032" cy="288032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3717032" y="4499992"/>
            <a:ext cx="144016" cy="14401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4077072" y="4499992"/>
            <a:ext cx="144016" cy="14401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4391637" y="4499992"/>
            <a:ext cx="144016" cy="14401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 rot="14790391">
            <a:off x="2159390" y="4833498"/>
            <a:ext cx="288032" cy="288032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 rot="14790391">
            <a:off x="2538370" y="4833498"/>
            <a:ext cx="288032" cy="288032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1844824" y="4932040"/>
            <a:ext cx="144016" cy="14401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66"/>
          <p:cNvSpPr/>
          <p:nvPr/>
        </p:nvSpPr>
        <p:spPr>
          <a:xfrm>
            <a:off x="2204864" y="4932040"/>
            <a:ext cx="144016" cy="14401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2606782" y="4906888"/>
            <a:ext cx="144016" cy="14401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 rot="14790391">
            <a:off x="1386242" y="5337554"/>
            <a:ext cx="288032" cy="288032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1459576" y="5409562"/>
            <a:ext cx="144016" cy="14401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8189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8903" y="374185"/>
            <a:ext cx="6172200" cy="1524000"/>
          </a:xfrm>
        </p:spPr>
        <p:txBody>
          <a:bodyPr/>
          <a:lstStyle/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4. Matematické bingo.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Učitelka říká příklady a děti postupně vyškrtávají výsledky, pokud je 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v tabulce najdou. Vyhrává ten, kdo má všechna čísla zaškrtnutá.</a:t>
            </a: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     </a:t>
            </a:r>
            <a:endParaRPr lang="cs-CZ" sz="16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9763829"/>
              </p:ext>
            </p:extLst>
          </p:nvPr>
        </p:nvGraphicFramePr>
        <p:xfrm>
          <a:off x="1052736" y="1259632"/>
          <a:ext cx="1337605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37605"/>
              </a:tblGrid>
              <a:tr h="2828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+ 3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4798269"/>
              </p:ext>
            </p:extLst>
          </p:nvPr>
        </p:nvGraphicFramePr>
        <p:xfrm>
          <a:off x="3933056" y="1259632"/>
          <a:ext cx="1337605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37605"/>
              </a:tblGrid>
              <a:tr h="28280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 + 2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Volný tvar 6"/>
          <p:cNvSpPr/>
          <p:nvPr/>
        </p:nvSpPr>
        <p:spPr>
          <a:xfrm>
            <a:off x="908720" y="611560"/>
            <a:ext cx="1514475" cy="200689"/>
          </a:xfrm>
          <a:custGeom>
            <a:avLst/>
            <a:gdLst>
              <a:gd name="connsiteX0" fmla="*/ 0 w 1514475"/>
              <a:gd name="connsiteY0" fmla="*/ 17414 h 200689"/>
              <a:gd name="connsiteX1" fmla="*/ 609600 w 1514475"/>
              <a:gd name="connsiteY1" fmla="*/ 17414 h 200689"/>
              <a:gd name="connsiteX2" fmla="*/ 1133475 w 1514475"/>
              <a:gd name="connsiteY2" fmla="*/ 198389 h 200689"/>
              <a:gd name="connsiteX3" fmla="*/ 1514475 w 1514475"/>
              <a:gd name="connsiteY3" fmla="*/ 103139 h 2006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14475" h="200689">
                <a:moveTo>
                  <a:pt x="0" y="17414"/>
                </a:moveTo>
                <a:cubicBezTo>
                  <a:pt x="210344" y="2332"/>
                  <a:pt x="420688" y="-12749"/>
                  <a:pt x="609600" y="17414"/>
                </a:cubicBezTo>
                <a:cubicBezTo>
                  <a:pt x="798513" y="47577"/>
                  <a:pt x="982663" y="184102"/>
                  <a:pt x="1133475" y="198389"/>
                </a:cubicBezTo>
                <a:cubicBezTo>
                  <a:pt x="1284288" y="212677"/>
                  <a:pt x="1399381" y="157908"/>
                  <a:pt x="1514475" y="103139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3776662" y="615166"/>
            <a:ext cx="1514475" cy="200689"/>
          </a:xfrm>
          <a:custGeom>
            <a:avLst/>
            <a:gdLst>
              <a:gd name="connsiteX0" fmla="*/ 0 w 1514475"/>
              <a:gd name="connsiteY0" fmla="*/ 17414 h 200689"/>
              <a:gd name="connsiteX1" fmla="*/ 609600 w 1514475"/>
              <a:gd name="connsiteY1" fmla="*/ 17414 h 200689"/>
              <a:gd name="connsiteX2" fmla="*/ 1133475 w 1514475"/>
              <a:gd name="connsiteY2" fmla="*/ 198389 h 200689"/>
              <a:gd name="connsiteX3" fmla="*/ 1514475 w 1514475"/>
              <a:gd name="connsiteY3" fmla="*/ 103139 h 2006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14475" h="200689">
                <a:moveTo>
                  <a:pt x="0" y="17414"/>
                </a:moveTo>
                <a:cubicBezTo>
                  <a:pt x="210344" y="2332"/>
                  <a:pt x="420688" y="-12749"/>
                  <a:pt x="609600" y="17414"/>
                </a:cubicBezTo>
                <a:cubicBezTo>
                  <a:pt x="798513" y="47577"/>
                  <a:pt x="982663" y="184102"/>
                  <a:pt x="1133475" y="198389"/>
                </a:cubicBezTo>
                <a:cubicBezTo>
                  <a:pt x="1284288" y="212677"/>
                  <a:pt x="1399381" y="157908"/>
                  <a:pt x="1514475" y="103139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949838" y="443893"/>
            <a:ext cx="261498" cy="278513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861048" y="456872"/>
            <a:ext cx="261498" cy="278513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150665" y="472303"/>
            <a:ext cx="261498" cy="278513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4414394" y="537342"/>
            <a:ext cx="261498" cy="278513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2209432"/>
              </p:ext>
            </p:extLst>
          </p:nvPr>
        </p:nvGraphicFramePr>
        <p:xfrm>
          <a:off x="836713" y="3275856"/>
          <a:ext cx="1586481" cy="100811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28827"/>
                <a:gridCol w="528827"/>
                <a:gridCol w="528827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4277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Řešení:</a:t>
            </a:r>
            <a:br>
              <a:rPr lang="cs-CZ" sz="1600" dirty="0" smtClean="0"/>
            </a:br>
            <a:r>
              <a:rPr lang="cs-CZ" sz="1600" dirty="0" smtClean="0"/>
              <a:t>1. </a:t>
            </a: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3439974"/>
              </p:ext>
            </p:extLst>
          </p:nvPr>
        </p:nvGraphicFramePr>
        <p:xfrm>
          <a:off x="764704" y="971600"/>
          <a:ext cx="1368152" cy="158417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68152"/>
              </a:tblGrid>
              <a:tr h="39604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 + 6 = 10</a:t>
                      </a:r>
                      <a:endParaRPr lang="cs-CZ" dirty="0"/>
                    </a:p>
                  </a:txBody>
                  <a:tcPr/>
                </a:tc>
              </a:tr>
              <a:tr h="39604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 + 4 = 10</a:t>
                      </a:r>
                      <a:endParaRPr lang="cs-CZ" dirty="0"/>
                    </a:p>
                  </a:txBody>
                  <a:tcPr/>
                </a:tc>
              </a:tr>
              <a:tr h="39604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 – 4 = 6</a:t>
                      </a:r>
                      <a:endParaRPr lang="cs-CZ" dirty="0"/>
                    </a:p>
                  </a:txBody>
                  <a:tcPr/>
                </a:tc>
              </a:tr>
              <a:tr h="39604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 – 6 = 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0452822"/>
              </p:ext>
            </p:extLst>
          </p:nvPr>
        </p:nvGraphicFramePr>
        <p:xfrm>
          <a:off x="2780927" y="971600"/>
          <a:ext cx="1368152" cy="158417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68152"/>
              </a:tblGrid>
              <a:tr h="39604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 + 4 = 7</a:t>
                      </a:r>
                      <a:endParaRPr lang="cs-CZ" dirty="0"/>
                    </a:p>
                  </a:txBody>
                  <a:tcPr/>
                </a:tc>
              </a:tr>
              <a:tr h="39604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r>
                        <a:rPr lang="cs-CZ" baseline="0" dirty="0" smtClean="0"/>
                        <a:t> +</a:t>
                      </a:r>
                      <a:r>
                        <a:rPr lang="cs-CZ" dirty="0" smtClean="0"/>
                        <a:t> 3 = 7</a:t>
                      </a:r>
                      <a:endParaRPr lang="cs-CZ" dirty="0"/>
                    </a:p>
                  </a:txBody>
                  <a:tcPr/>
                </a:tc>
              </a:tr>
              <a:tr h="39604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 – 3 = 4</a:t>
                      </a:r>
                      <a:endParaRPr lang="cs-CZ" dirty="0"/>
                    </a:p>
                  </a:txBody>
                  <a:tcPr/>
                </a:tc>
              </a:tr>
              <a:tr h="39604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 – 4 = 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8631882"/>
              </p:ext>
            </p:extLst>
          </p:nvPr>
        </p:nvGraphicFramePr>
        <p:xfrm>
          <a:off x="4725144" y="971600"/>
          <a:ext cx="1368152" cy="158417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68152"/>
              </a:tblGrid>
              <a:tr h="39604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 + 3 = 9</a:t>
                      </a:r>
                      <a:endParaRPr lang="cs-CZ" dirty="0"/>
                    </a:p>
                  </a:txBody>
                  <a:tcPr/>
                </a:tc>
              </a:tr>
              <a:tr h="39604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 + 6 = 9</a:t>
                      </a:r>
                      <a:endParaRPr lang="cs-CZ" dirty="0"/>
                    </a:p>
                  </a:txBody>
                  <a:tcPr/>
                </a:tc>
              </a:tr>
              <a:tr h="39604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 – 6 = 3</a:t>
                      </a:r>
                      <a:endParaRPr lang="cs-CZ" dirty="0"/>
                    </a:p>
                  </a:txBody>
                  <a:tcPr/>
                </a:tc>
              </a:tr>
              <a:tr h="396044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 – 3 = 6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404664" y="2941945"/>
            <a:ext cx="554461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2. </a:t>
            </a:r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r>
              <a:rPr lang="cs-CZ" sz="1600" dirty="0" smtClean="0"/>
              <a:t>3.  </a:t>
            </a:r>
            <a:endParaRPr lang="cs-CZ" sz="1600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4309814"/>
              </p:ext>
            </p:extLst>
          </p:nvPr>
        </p:nvGraphicFramePr>
        <p:xfrm>
          <a:off x="890972" y="3085093"/>
          <a:ext cx="5418348" cy="1112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1834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znázorni:  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vypočítej:  </a:t>
                      </a:r>
                      <a:r>
                        <a:rPr lang="cs-CZ" sz="1600" dirty="0" smtClean="0">
                          <a:solidFill>
                            <a:srgbClr val="FF0000"/>
                          </a:solidFill>
                        </a:rPr>
                        <a:t>10 – 3 = 7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odpověz:  Na stole zůstalo                            . 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3166963"/>
              </p:ext>
            </p:extLst>
          </p:nvPr>
        </p:nvGraphicFramePr>
        <p:xfrm>
          <a:off x="3176972" y="3851920"/>
          <a:ext cx="391551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91551"/>
              </a:tblGrid>
              <a:tr h="364644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Ovál 10"/>
          <p:cNvSpPr/>
          <p:nvPr/>
        </p:nvSpPr>
        <p:spPr>
          <a:xfrm rot="14790391">
            <a:off x="3834513" y="3897394"/>
            <a:ext cx="288032" cy="288032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906521" y="3969402"/>
            <a:ext cx="144016" cy="14401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356991" y="3164639"/>
            <a:ext cx="216024" cy="21602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996952" y="3164639"/>
            <a:ext cx="216024" cy="21602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636912" y="3164639"/>
            <a:ext cx="216024" cy="21602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276872" y="3146358"/>
            <a:ext cx="216024" cy="21602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16832" y="3146358"/>
            <a:ext cx="216024" cy="21602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912291" y="4971204"/>
            <a:ext cx="1514475" cy="200689"/>
          </a:xfrm>
          <a:custGeom>
            <a:avLst/>
            <a:gdLst>
              <a:gd name="connsiteX0" fmla="*/ 0 w 1514475"/>
              <a:gd name="connsiteY0" fmla="*/ 17414 h 200689"/>
              <a:gd name="connsiteX1" fmla="*/ 609600 w 1514475"/>
              <a:gd name="connsiteY1" fmla="*/ 17414 h 200689"/>
              <a:gd name="connsiteX2" fmla="*/ 1133475 w 1514475"/>
              <a:gd name="connsiteY2" fmla="*/ 198389 h 200689"/>
              <a:gd name="connsiteX3" fmla="*/ 1514475 w 1514475"/>
              <a:gd name="connsiteY3" fmla="*/ 103139 h 2006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14475" h="200689">
                <a:moveTo>
                  <a:pt x="0" y="17414"/>
                </a:moveTo>
                <a:cubicBezTo>
                  <a:pt x="210344" y="2332"/>
                  <a:pt x="420688" y="-12749"/>
                  <a:pt x="609600" y="17414"/>
                </a:cubicBezTo>
                <a:cubicBezTo>
                  <a:pt x="798513" y="47577"/>
                  <a:pt x="982663" y="184102"/>
                  <a:pt x="1133475" y="198389"/>
                </a:cubicBezTo>
                <a:cubicBezTo>
                  <a:pt x="1284288" y="212677"/>
                  <a:pt x="1399381" y="157908"/>
                  <a:pt x="1514475" y="103139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olný tvar 25"/>
          <p:cNvSpPr/>
          <p:nvPr/>
        </p:nvSpPr>
        <p:spPr>
          <a:xfrm>
            <a:off x="3624831" y="4963957"/>
            <a:ext cx="1514475" cy="200689"/>
          </a:xfrm>
          <a:custGeom>
            <a:avLst/>
            <a:gdLst>
              <a:gd name="connsiteX0" fmla="*/ 0 w 1514475"/>
              <a:gd name="connsiteY0" fmla="*/ 17414 h 200689"/>
              <a:gd name="connsiteX1" fmla="*/ 609600 w 1514475"/>
              <a:gd name="connsiteY1" fmla="*/ 17414 h 200689"/>
              <a:gd name="connsiteX2" fmla="*/ 1133475 w 1514475"/>
              <a:gd name="connsiteY2" fmla="*/ 198389 h 200689"/>
              <a:gd name="connsiteX3" fmla="*/ 1514475 w 1514475"/>
              <a:gd name="connsiteY3" fmla="*/ 103139 h 2006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14475" h="200689">
                <a:moveTo>
                  <a:pt x="0" y="17414"/>
                </a:moveTo>
                <a:cubicBezTo>
                  <a:pt x="210344" y="2332"/>
                  <a:pt x="420688" y="-12749"/>
                  <a:pt x="609600" y="17414"/>
                </a:cubicBezTo>
                <a:cubicBezTo>
                  <a:pt x="798513" y="47577"/>
                  <a:pt x="982663" y="184102"/>
                  <a:pt x="1133475" y="198389"/>
                </a:cubicBezTo>
                <a:cubicBezTo>
                  <a:pt x="1284288" y="212677"/>
                  <a:pt x="1399381" y="157908"/>
                  <a:pt x="1514475" y="103139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olný tvar 26"/>
          <p:cNvSpPr/>
          <p:nvPr/>
        </p:nvSpPr>
        <p:spPr>
          <a:xfrm>
            <a:off x="978818" y="5940152"/>
            <a:ext cx="1514475" cy="200689"/>
          </a:xfrm>
          <a:custGeom>
            <a:avLst/>
            <a:gdLst>
              <a:gd name="connsiteX0" fmla="*/ 0 w 1514475"/>
              <a:gd name="connsiteY0" fmla="*/ 17414 h 200689"/>
              <a:gd name="connsiteX1" fmla="*/ 609600 w 1514475"/>
              <a:gd name="connsiteY1" fmla="*/ 17414 h 200689"/>
              <a:gd name="connsiteX2" fmla="*/ 1133475 w 1514475"/>
              <a:gd name="connsiteY2" fmla="*/ 198389 h 200689"/>
              <a:gd name="connsiteX3" fmla="*/ 1514475 w 1514475"/>
              <a:gd name="connsiteY3" fmla="*/ 103139 h 2006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14475" h="200689">
                <a:moveTo>
                  <a:pt x="0" y="17414"/>
                </a:moveTo>
                <a:cubicBezTo>
                  <a:pt x="210344" y="2332"/>
                  <a:pt x="420688" y="-12749"/>
                  <a:pt x="609600" y="17414"/>
                </a:cubicBezTo>
                <a:cubicBezTo>
                  <a:pt x="798513" y="47577"/>
                  <a:pt x="982663" y="184102"/>
                  <a:pt x="1133475" y="198389"/>
                </a:cubicBezTo>
                <a:cubicBezTo>
                  <a:pt x="1284288" y="212677"/>
                  <a:pt x="1399381" y="157908"/>
                  <a:pt x="1514475" y="103139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olný tvar 27"/>
          <p:cNvSpPr/>
          <p:nvPr/>
        </p:nvSpPr>
        <p:spPr>
          <a:xfrm>
            <a:off x="3624831" y="5940151"/>
            <a:ext cx="1514475" cy="200689"/>
          </a:xfrm>
          <a:custGeom>
            <a:avLst/>
            <a:gdLst>
              <a:gd name="connsiteX0" fmla="*/ 0 w 1514475"/>
              <a:gd name="connsiteY0" fmla="*/ 17414 h 200689"/>
              <a:gd name="connsiteX1" fmla="*/ 609600 w 1514475"/>
              <a:gd name="connsiteY1" fmla="*/ 17414 h 200689"/>
              <a:gd name="connsiteX2" fmla="*/ 1133475 w 1514475"/>
              <a:gd name="connsiteY2" fmla="*/ 198389 h 200689"/>
              <a:gd name="connsiteX3" fmla="*/ 1514475 w 1514475"/>
              <a:gd name="connsiteY3" fmla="*/ 103139 h 2006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14475" h="200689">
                <a:moveTo>
                  <a:pt x="0" y="17414"/>
                </a:moveTo>
                <a:cubicBezTo>
                  <a:pt x="210344" y="2332"/>
                  <a:pt x="420688" y="-12749"/>
                  <a:pt x="609600" y="17414"/>
                </a:cubicBezTo>
                <a:cubicBezTo>
                  <a:pt x="798513" y="47577"/>
                  <a:pt x="982663" y="184102"/>
                  <a:pt x="1133475" y="198389"/>
                </a:cubicBezTo>
                <a:cubicBezTo>
                  <a:pt x="1284288" y="212677"/>
                  <a:pt x="1399381" y="157908"/>
                  <a:pt x="1514475" y="103139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1786083" y="4925704"/>
            <a:ext cx="261498" cy="28803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1499187" y="4876614"/>
            <a:ext cx="261498" cy="28803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1227596" y="4819941"/>
            <a:ext cx="261498" cy="28803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949838" y="4833903"/>
            <a:ext cx="261498" cy="28803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4202937" y="4837646"/>
            <a:ext cx="261498" cy="28803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3941439" y="4833903"/>
            <a:ext cx="261498" cy="28803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3645023" y="4814159"/>
            <a:ext cx="261498" cy="28803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1042298" y="5796136"/>
            <a:ext cx="261498" cy="28803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4202937" y="5796136"/>
            <a:ext cx="261498" cy="28803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3906521" y="5780829"/>
            <a:ext cx="261498" cy="28803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3645023" y="5780829"/>
            <a:ext cx="261498" cy="28803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1358345" y="5796136"/>
            <a:ext cx="261498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2047581" y="4993997"/>
            <a:ext cx="261498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1916832" y="5966688"/>
            <a:ext cx="261498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1655153" y="5852808"/>
            <a:ext cx="261498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4725933" y="5020630"/>
            <a:ext cx="261498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4464435" y="4981662"/>
            <a:ext cx="261498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4725933" y="5989481"/>
            <a:ext cx="261498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4464435" y="5909538"/>
            <a:ext cx="261498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3717032" y="3164639"/>
            <a:ext cx="216024" cy="21602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4056131" y="3164639"/>
            <a:ext cx="216024" cy="21602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4437112" y="3164639"/>
            <a:ext cx="216024" cy="21602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4805609" y="3164639"/>
            <a:ext cx="216024" cy="21602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5139281" y="3164639"/>
            <a:ext cx="216024" cy="21602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3" name="Přímá spojnice 52"/>
          <p:cNvCxnSpPr/>
          <p:nvPr/>
        </p:nvCxnSpPr>
        <p:spPr>
          <a:xfrm flipH="1">
            <a:off x="5157192" y="3013085"/>
            <a:ext cx="216024" cy="4067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H="1">
            <a:off x="4849924" y="3131840"/>
            <a:ext cx="163252" cy="2955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 flipH="1">
            <a:off x="4437112" y="3124302"/>
            <a:ext cx="163252" cy="29557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0767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349</Words>
  <Application>Microsoft Office PowerPoint</Application>
  <PresentationFormat>Předvádění na obrazovce (4:3)</PresentationFormat>
  <Paragraphs>94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Sčítání a odčítání v oboru do 10</vt:lpstr>
      <vt:lpstr>1. Utvoř příklady.          </vt:lpstr>
      <vt:lpstr> </vt:lpstr>
      <vt:lpstr>Řešení: 1.  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a odčítání v oboru 1-5</dc:title>
  <dc:creator>Zaneta</dc:creator>
  <cp:lastModifiedBy>PC-0C4S</cp:lastModifiedBy>
  <cp:revision>9</cp:revision>
  <dcterms:created xsi:type="dcterms:W3CDTF">2012-09-15T21:56:10Z</dcterms:created>
  <dcterms:modified xsi:type="dcterms:W3CDTF">2012-11-09T18:30:09Z</dcterms:modified>
</cp:coreProperties>
</file>