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9" r:id="rId3"/>
    <p:sldId id="260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>
        <p:scale>
          <a:sx n="100" d="100"/>
          <a:sy n="100" d="100"/>
        </p:scale>
        <p:origin x="-1236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21C8D4-DC4B-4A77-A111-CA06BE9E5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A06A1E-F0C8-4453-864D-3D6D9B981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738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A06A1E-F0C8-4453-864D-3D6D9B981C6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841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812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884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604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12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087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22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171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972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1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5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51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EF905-A982-4782-B58D-E193951BDA3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E591B-2325-484F-A7BF-F7A542115C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949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5720" y="251520"/>
            <a:ext cx="6172200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Sčítání a odčítání do 10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88640" y="1115616"/>
            <a:ext cx="6552728" cy="109014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</a:pPr>
            <a:r>
              <a:rPr lang="cs-CZ" sz="1600" b="1" dirty="0" smtClean="0">
                <a:solidFill>
                  <a:prstClr val="black"/>
                </a:solidFill>
              </a:rPr>
              <a:t>Matematika a její aplikace</a:t>
            </a:r>
            <a:endParaRPr lang="cs-CZ" sz="1600" b="1" dirty="0">
              <a:solidFill>
                <a:prstClr val="black"/>
              </a:solidFill>
            </a:endParaRPr>
          </a:p>
          <a:p>
            <a:pPr lvl="0" algn="ctr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 </a:t>
            </a:r>
            <a:r>
              <a:rPr lang="cs-CZ" sz="1600" b="1" dirty="0" smtClean="0">
                <a:solidFill>
                  <a:prstClr val="black"/>
                </a:solidFill>
              </a:rPr>
              <a:t>(matematika </a:t>
            </a:r>
            <a:r>
              <a:rPr lang="cs-CZ" sz="1600" b="1" dirty="0">
                <a:solidFill>
                  <a:prstClr val="black"/>
                </a:solidFill>
              </a:rPr>
              <a:t>pro 1</a:t>
            </a:r>
            <a:r>
              <a:rPr lang="cs-CZ" sz="1600" b="1" dirty="0" smtClean="0">
                <a:solidFill>
                  <a:prstClr val="black"/>
                </a:solidFill>
              </a:rPr>
              <a:t>., 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lvl="0">
              <a:spcBef>
                <a:spcPct val="20000"/>
              </a:spcBef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VY_12_INOVACE_12_SČÍTÁNÍ A ODČÍTÁNÍ  DO 10</a:t>
            </a:r>
            <a:endParaRPr lang="cs-CZ" sz="1600" b="1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b="1" dirty="0" smtClean="0">
                <a:solidFill>
                  <a:prstClr val="black"/>
                </a:solidFill>
              </a:rPr>
              <a:t>2</a:t>
            </a:r>
            <a:endParaRPr lang="cs-CZ" sz="1600" b="1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</a:t>
            </a:r>
            <a:r>
              <a:rPr lang="cs-CZ" sz="1600" dirty="0" smtClean="0">
                <a:solidFill>
                  <a:prstClr val="black"/>
                </a:solidFill>
              </a:rPr>
              <a:t>MA </a:t>
            </a:r>
            <a:r>
              <a:rPr lang="cs-CZ" sz="1600" dirty="0">
                <a:solidFill>
                  <a:prstClr val="black"/>
                </a:solidFill>
              </a:rPr>
              <a:t>č. </a:t>
            </a:r>
            <a:r>
              <a:rPr lang="cs-CZ" sz="1600" dirty="0" smtClean="0">
                <a:solidFill>
                  <a:prstClr val="black"/>
                </a:solidFill>
              </a:rPr>
              <a:t>12</a:t>
            </a:r>
            <a:endParaRPr lang="cs-CZ" sz="1600" dirty="0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 dirty="0">
                <a:solidFill>
                  <a:prstClr val="black"/>
                </a:solidFill>
              </a:rPr>
              <a:t>Jana Sedláčková</a:t>
            </a:r>
          </a:p>
          <a:p>
            <a:pPr lvl="0">
              <a:spcBef>
                <a:spcPct val="20000"/>
              </a:spcBef>
            </a:pPr>
            <a:r>
              <a:rPr lang="cs-CZ" sz="1600" b="1" dirty="0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30. 8. 2012</a:t>
            </a:r>
            <a:endParaRPr lang="cs-CZ" sz="1600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Matematika</a:t>
            </a:r>
            <a:endParaRPr lang="cs-CZ" sz="1600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první, druhý</a:t>
            </a:r>
            <a:endParaRPr lang="cs-CZ" sz="1600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1600" b="1" dirty="0" smtClean="0">
                <a:solidFill>
                  <a:prstClr val="black"/>
                </a:solidFill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</a:rPr>
              <a:t>Pracovní </a:t>
            </a:r>
            <a:r>
              <a:rPr lang="cs-CZ" sz="1600" dirty="0">
                <a:solidFill>
                  <a:prstClr val="black"/>
                </a:solidFill>
              </a:rPr>
              <a:t>list pro žáky </a:t>
            </a:r>
            <a:r>
              <a:rPr lang="cs-CZ" sz="1600" dirty="0" smtClean="0">
                <a:solidFill>
                  <a:prstClr val="black"/>
                </a:solidFill>
              </a:rPr>
              <a:t>1. a 2. ročníku na sčítání a odčítání do 10, </a:t>
            </a:r>
          </a:p>
          <a:p>
            <a:pPr lvl="0">
              <a:spcBef>
                <a:spcPct val="20000"/>
              </a:spcBef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rozklad čísel, procvičování číselné řady do 10.  Je </a:t>
            </a:r>
            <a:r>
              <a:rPr lang="cs-CZ" sz="1600" dirty="0">
                <a:solidFill>
                  <a:prstClr val="black"/>
                </a:solidFill>
              </a:rPr>
              <a:t>určen </a:t>
            </a:r>
            <a:r>
              <a:rPr lang="cs-CZ" sz="1600" dirty="0" smtClean="0">
                <a:solidFill>
                  <a:prstClr val="black"/>
                </a:solidFill>
              </a:rPr>
              <a:t>pro  </a:t>
            </a:r>
          </a:p>
          <a:p>
            <a:pPr lvl="0">
              <a:spcBef>
                <a:spcPct val="20000"/>
              </a:spcBef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samostatnou </a:t>
            </a:r>
            <a:r>
              <a:rPr lang="cs-CZ" sz="1600" dirty="0">
                <a:solidFill>
                  <a:prstClr val="black"/>
                </a:solidFill>
              </a:rPr>
              <a:t>práci </a:t>
            </a:r>
            <a:r>
              <a:rPr lang="cs-CZ" sz="1600" dirty="0" smtClean="0">
                <a:solidFill>
                  <a:prstClr val="black"/>
                </a:solidFill>
              </a:rPr>
              <a:t>žáků</a:t>
            </a:r>
            <a:r>
              <a:rPr lang="cs-CZ" sz="1600" dirty="0">
                <a:solidFill>
                  <a:prstClr val="black"/>
                </a:solidFill>
              </a:rPr>
              <a:t>, společná </a:t>
            </a:r>
            <a:r>
              <a:rPr lang="cs-CZ" sz="1600" dirty="0" smtClean="0">
                <a:solidFill>
                  <a:prstClr val="black"/>
                </a:solidFill>
              </a:rPr>
              <a:t>kontrola proběhne </a:t>
            </a:r>
            <a:r>
              <a:rPr lang="cs-CZ" sz="1600" dirty="0">
                <a:solidFill>
                  <a:prstClr val="black"/>
                </a:solidFill>
              </a:rPr>
              <a:t>na </a:t>
            </a:r>
            <a:r>
              <a:rPr lang="cs-CZ" sz="1600" dirty="0" smtClean="0">
                <a:solidFill>
                  <a:prstClr val="black"/>
                </a:solidFill>
              </a:rPr>
              <a:t>interaktivní</a:t>
            </a:r>
          </a:p>
          <a:p>
            <a:pPr lvl="0">
              <a:spcBef>
                <a:spcPct val="20000"/>
              </a:spcBef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tabuli</a:t>
            </a:r>
            <a:r>
              <a:rPr lang="cs-CZ" sz="1600" dirty="0">
                <a:solidFill>
                  <a:prstClr val="black"/>
                </a:solidFill>
              </a:rPr>
              <a:t>.</a:t>
            </a:r>
          </a:p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sčítání, odčítání, rozklad čísel, číselná řada</a:t>
            </a:r>
            <a:endParaRPr lang="cs-CZ" sz="1600" dirty="0">
              <a:solidFill>
                <a:prstClr val="black"/>
              </a:solidFill>
            </a:endParaRPr>
          </a:p>
          <a:p>
            <a:pPr lvl="0"/>
            <a:r>
              <a:rPr lang="cs-CZ" sz="1600" b="1" dirty="0" smtClean="0">
                <a:solidFill>
                  <a:prstClr val="black"/>
                </a:solidFill>
              </a:rPr>
              <a:t>Zdroje:</a:t>
            </a:r>
            <a:r>
              <a:rPr lang="cs-CZ" sz="16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16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autorka</a:t>
            </a: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 smtClean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lvl="0"/>
            <a:endParaRPr lang="cs-CZ" sz="1600" dirty="0">
              <a:solidFill>
                <a:prstClr val="black"/>
              </a:solidFill>
            </a:endParaRPr>
          </a:p>
          <a:p>
            <a:pPr lvl="0"/>
            <a:endParaRPr lang="cs-CZ" sz="1600" dirty="0">
              <a:solidFill>
                <a:prstClr val="black"/>
              </a:solidFill>
            </a:endParaRPr>
          </a:p>
          <a:p>
            <a:pPr lvl="0"/>
            <a:endParaRPr lang="cs-CZ" sz="1600" dirty="0">
              <a:solidFill>
                <a:prstClr val="black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038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179512"/>
            <a:ext cx="6172200" cy="8712968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1. Utvoř příklady s danými čísly na sčítání a odčítání: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</a:t>
            </a:r>
            <a:r>
              <a:rPr lang="cs-CZ" sz="1600" b="1" dirty="0" smtClean="0"/>
              <a:t>     2       5       7                          4      10      6                           8     2      10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Rozkládej čísla. Sečti čísla ve sloupcích.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3. Škrtni čísla, která do řady nepatří: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4.  Čti čísla:</a:t>
            </a:r>
            <a:br>
              <a:rPr lang="cs-CZ" sz="1600" dirty="0" smtClean="0"/>
            </a:br>
            <a:r>
              <a:rPr lang="cs-CZ" sz="1600" dirty="0" smtClean="0"/>
              <a:t>      </a:t>
            </a:r>
            <a:r>
              <a:rPr lang="cs-CZ" sz="1600" b="1" dirty="0" smtClean="0"/>
              <a:t>10     5      7     6     3     2     9     4     1     8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7421677"/>
              </p:ext>
            </p:extLst>
          </p:nvPr>
        </p:nvGraphicFramePr>
        <p:xfrm>
          <a:off x="620688" y="1029544"/>
          <a:ext cx="1421904" cy="152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1904"/>
              </a:tblGrid>
              <a:tr h="381000">
                <a:tc>
                  <a:txBody>
                    <a:bodyPr/>
                    <a:lstStyle/>
                    <a:p>
                      <a:r>
                        <a:rPr lang="cs-CZ" dirty="0" smtClean="0"/>
                        <a:t>    +          =</a:t>
                      </a:r>
                      <a:endParaRPr lang="cs-CZ" dirty="0"/>
                    </a:p>
                  </a:txBody>
                  <a:tcPr/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dirty="0" smtClean="0"/>
                        <a:t>    +</a:t>
                      </a:r>
                      <a:r>
                        <a:rPr lang="cs-CZ" baseline="0" dirty="0" smtClean="0"/>
                        <a:t>          =</a:t>
                      </a:r>
                      <a:endParaRPr lang="cs-CZ" dirty="0"/>
                    </a:p>
                  </a:txBody>
                  <a:tcPr/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dirty="0" smtClean="0"/>
                        <a:t>    -           =</a:t>
                      </a:r>
                      <a:endParaRPr lang="cs-CZ" dirty="0"/>
                    </a:p>
                  </a:txBody>
                  <a:tcPr/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dirty="0" smtClean="0"/>
                        <a:t>    -          </a:t>
                      </a:r>
                      <a:r>
                        <a:rPr lang="cs-CZ" baseline="0" dirty="0" smtClean="0"/>
                        <a:t>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895" y="971600"/>
            <a:ext cx="1431925" cy="163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103" y="971600"/>
            <a:ext cx="1431925" cy="163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237265"/>
              </p:ext>
            </p:extLst>
          </p:nvPr>
        </p:nvGraphicFramePr>
        <p:xfrm>
          <a:off x="692696" y="4067944"/>
          <a:ext cx="1349896" cy="116396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4948"/>
                <a:gridCol w="674948"/>
              </a:tblGrid>
              <a:tr h="38798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8798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87987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9900"/>
                    </a:solidFill>
                  </a:tcPr>
                </a:tc>
              </a:tr>
            </a:tbl>
          </a:graphicData>
        </a:graphic>
      </p:graphicFrame>
      <p:sp>
        <p:nvSpPr>
          <p:cNvPr id="6" name="Rovnoramenný trojúhelník 5"/>
          <p:cNvSpPr/>
          <p:nvPr/>
        </p:nvSpPr>
        <p:spPr>
          <a:xfrm>
            <a:off x="597471" y="3347864"/>
            <a:ext cx="1512168" cy="720080"/>
          </a:xfrm>
          <a:prstGeom prst="triangle">
            <a:avLst>
              <a:gd name="adj" fmla="val 49370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65374" y="3679726"/>
            <a:ext cx="599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8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983" y="3371032"/>
            <a:ext cx="1536700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068" y="3371032"/>
            <a:ext cx="1536700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9497196"/>
              </p:ext>
            </p:extLst>
          </p:nvPr>
        </p:nvGraphicFramePr>
        <p:xfrm>
          <a:off x="2734133" y="4115570"/>
          <a:ext cx="1400400" cy="11311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0200"/>
                <a:gridCol w="700200"/>
              </a:tblGrid>
              <a:tr h="37705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7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705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193959"/>
              </p:ext>
            </p:extLst>
          </p:nvPr>
        </p:nvGraphicFramePr>
        <p:xfrm>
          <a:off x="4648510" y="4115570"/>
          <a:ext cx="1368152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6"/>
                <a:gridCol w="684076"/>
              </a:tblGrid>
              <a:tr h="3552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5527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486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208858" y="3635896"/>
            <a:ext cx="508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4503" y="3679726"/>
            <a:ext cx="297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2323065"/>
              </p:ext>
            </p:extLst>
          </p:nvPr>
        </p:nvGraphicFramePr>
        <p:xfrm>
          <a:off x="597471" y="6012160"/>
          <a:ext cx="4572001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3143"/>
                <a:gridCol w="653143"/>
                <a:gridCol w="653143"/>
                <a:gridCol w="653143"/>
                <a:gridCol w="653143"/>
                <a:gridCol w="653143"/>
                <a:gridCol w="65314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634440"/>
              </p:ext>
            </p:extLst>
          </p:nvPr>
        </p:nvGraphicFramePr>
        <p:xfrm>
          <a:off x="597992" y="6660232"/>
          <a:ext cx="4572001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3143"/>
                <a:gridCol w="653143"/>
                <a:gridCol w="653143"/>
                <a:gridCol w="653143"/>
                <a:gridCol w="653143"/>
                <a:gridCol w="653143"/>
                <a:gridCol w="65314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382" y="8172400"/>
            <a:ext cx="4505325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385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5429952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1.                                            atd.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2.                                             atd.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3.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04" y="808831"/>
            <a:ext cx="1431925" cy="163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4091067"/>
              </p:ext>
            </p:extLst>
          </p:nvPr>
        </p:nvGraphicFramePr>
        <p:xfrm>
          <a:off x="764704" y="3419872"/>
          <a:ext cx="1349896" cy="116396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4948"/>
                <a:gridCol w="674948"/>
              </a:tblGrid>
              <a:tr h="38798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8798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8798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9900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45" y="2699792"/>
            <a:ext cx="1536700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545" y="2963318"/>
            <a:ext cx="596900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45" y="5222875"/>
            <a:ext cx="4578350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21" y="5730676"/>
            <a:ext cx="4578350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1988840" y="5292080"/>
            <a:ext cx="64807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005064" y="5292080"/>
            <a:ext cx="50405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988840" y="5796136"/>
            <a:ext cx="6480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284984" y="5796136"/>
            <a:ext cx="64807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382" y="8172400"/>
            <a:ext cx="4505325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634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216</Words>
  <Application>Microsoft Office PowerPoint</Application>
  <PresentationFormat>Předvádění na obrazovce (4:3)</PresentationFormat>
  <Paragraphs>75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Sčítání a odčítání do 10</vt:lpstr>
      <vt:lpstr>1. Utvoř příklady s danými čísly na sčítání a odčítání:            2       5       7                          4      10      6                           8     2      10           2. Rozkládej čísla. Sečti čísla ve sloupcích.                  3. Škrtni čísla, která do řady nepatří:             4.  Čti čísla:       10     5      7     6     3     2     9     4     1     8    </vt:lpstr>
      <vt:lpstr>Řešení: 1.                                            atd.          2.                                             atd.          3.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Zaneta</dc:creator>
  <cp:lastModifiedBy>PC-0C4S</cp:lastModifiedBy>
  <cp:revision>29</cp:revision>
  <dcterms:created xsi:type="dcterms:W3CDTF">2012-05-12T08:52:08Z</dcterms:created>
  <dcterms:modified xsi:type="dcterms:W3CDTF">2012-11-09T18:31:03Z</dcterms:modified>
</cp:coreProperties>
</file>