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3" r:id="rId4"/>
    <p:sldId id="262" r:id="rId5"/>
    <p:sldId id="258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9" d="100"/>
          <a:sy n="89" d="100"/>
        </p:scale>
        <p:origin x="-120" y="-3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5964B341-69D2-4FA7-8948-E26F2820B541}" type="datetimeFigureOut">
              <a:rPr lang="cs-CZ" smtClean="0"/>
              <a:pPr/>
              <a:t>11.11.2012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5964B341-69D2-4FA7-8948-E26F2820B541}" type="datetimeFigureOut">
              <a:rPr lang="cs-CZ" smtClean="0"/>
              <a:pPr/>
              <a:t>11.11.2012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5964B341-69D2-4FA7-8948-E26F2820B541}" type="datetimeFigureOut">
              <a:rPr lang="cs-CZ" smtClean="0"/>
              <a:pPr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4B341-69D2-4FA7-8948-E26F2820B541}" type="datetimeFigureOut">
              <a:rPr lang="cs-CZ" smtClean="0"/>
              <a:pPr/>
              <a:t>11.11.2012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4B341-69D2-4FA7-8948-E26F2820B541}" type="datetimeFigureOut">
              <a:rPr lang="cs-CZ" smtClean="0"/>
              <a:pPr/>
              <a:t>11.11.2012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964B341-69D2-4FA7-8948-E26F2820B541}" type="datetimeFigureOut">
              <a:rPr lang="cs-CZ" smtClean="0"/>
              <a:pPr/>
              <a:t>11.11.2012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4B341-69D2-4FA7-8948-E26F2820B541}" type="datetimeFigureOut">
              <a:rPr lang="cs-CZ" smtClean="0"/>
              <a:pPr/>
              <a:t>11.11.2012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5964B341-69D2-4FA7-8948-E26F2820B541}" type="datetimeFigureOut">
              <a:rPr lang="cs-CZ" smtClean="0"/>
              <a:pPr/>
              <a:t>11.11.2012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964B341-69D2-4FA7-8948-E26F2820B541}" type="datetimeFigureOut">
              <a:rPr lang="cs-CZ" smtClean="0"/>
              <a:pPr/>
              <a:t>11.11.2012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4B341-69D2-4FA7-8948-E26F2820B541}" type="datetimeFigureOut">
              <a:rPr lang="cs-CZ" smtClean="0"/>
              <a:pPr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4B341-69D2-4FA7-8948-E26F2820B541}" type="datetimeFigureOut">
              <a:rPr lang="cs-CZ" smtClean="0"/>
              <a:pPr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5964B341-69D2-4FA7-8948-E26F2820B541}" type="datetimeFigureOut">
              <a:rPr lang="cs-CZ" smtClean="0"/>
              <a:pPr/>
              <a:t>11.11.2012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4822B84A-54D4-4FD0-8AAC-0D820DC336A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Prodej" TargetMode="External"/><Relationship Id="rId2" Type="http://schemas.openxmlformats.org/officeDocument/2006/relationships/hyperlink" Target="http://cs.wikipedia.org/wiki/Marketingov%C3%A1_propagace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home.zcu.cz/~bcerna/televizni.html" TargetMode="External"/><Relationship Id="rId7" Type="http://schemas.openxmlformats.org/officeDocument/2006/relationships/image" Target="../media/image8.wmf"/><Relationship Id="rId2" Type="http://schemas.openxmlformats.org/officeDocument/2006/relationships/hyperlink" Target="http://home.zcu.cz/~bcerna/internetova.html" TargetMode="Externa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gif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Knihtisk" TargetMode="External"/><Relationship Id="rId2" Type="http://schemas.openxmlformats.org/officeDocument/2006/relationships/hyperlink" Target="http://cs.wikipedia.org/wiki/Billboard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cs.wikipedia.org/wiki/Noviny" TargetMode="External"/><Relationship Id="rId5" Type="http://schemas.openxmlformats.org/officeDocument/2006/relationships/hyperlink" Target="http://cs.wikipedia.org/wiki/Prvn%C3%AD_republika" TargetMode="External"/><Relationship Id="rId4" Type="http://schemas.openxmlformats.org/officeDocument/2006/relationships/hyperlink" Target="http://cs.wikipedia.org/wiki/Pr%C5%AFmyslov%C3%A1_revoluce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260648"/>
            <a:ext cx="5261767" cy="864096"/>
          </a:xfrm>
          <a:prstGeom prst="rect">
            <a:avLst/>
          </a:prstGeom>
          <a:noFill/>
          <a:ln w="9525">
            <a:solidFill>
              <a:schemeClr val="bg2">
                <a:lumMod val="50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971600" y="1316906"/>
          <a:ext cx="7272808" cy="4920406"/>
        </p:xfrm>
        <a:graphic>
          <a:graphicData uri="http://schemas.openxmlformats.org/drawingml/2006/table">
            <a:tbl>
              <a:tblPr firstRow="1" firstCol="1" bandRow="1" bandCol="1">
                <a:tableStyleId>{5940675A-B579-460E-94D1-54222C63F5DA}</a:tableStyleId>
              </a:tblPr>
              <a:tblGrid>
                <a:gridCol w="2362726"/>
                <a:gridCol w="4910082"/>
              </a:tblGrid>
              <a:tr h="415993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EU_62_A_sada 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1_07_M_Reklama</a:t>
                      </a:r>
                      <a:r>
                        <a:rPr lang="cs-CZ" sz="1100" baseline="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_Pol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 hMerge="1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</a:tr>
              <a:tr h="3791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Název školy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Střední škola, Základní škola a Mateřská škola, Karviná, p. o.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9812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Autor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Ing.</a:t>
                      </a: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 Jana Poliačíková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990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Anotace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100" kern="120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Materiál slouží </a:t>
                      </a:r>
                      <a:r>
                        <a:rPr kumimoji="0" lang="cs-CZ" sz="1100" kern="120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k</a:t>
                      </a:r>
                      <a:r>
                        <a:rPr kumimoji="0" lang="cs-CZ" sz="1100" kern="1200" baseline="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 získání povědomí o funkci reklamy, druzích reklamy a její historii.</a:t>
                      </a:r>
                      <a:endParaRPr kumimoji="0" lang="cs-CZ" sz="1100" kern="1200" dirty="0" smtClean="0">
                        <a:solidFill>
                          <a:schemeClr val="tx1"/>
                        </a:solidFill>
                        <a:latin typeface="Calibri" pitchFamily="34" charset="0"/>
                        <a:ea typeface="+mn-ea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751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Vzdělávací oblast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Matematika</a:t>
                      </a: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 a její aplikace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751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Předmět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  <a:endParaRPr lang="cs-CZ" sz="1100" dirty="0" smtClean="0"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Matematika/Finanční</a:t>
                      </a: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 gramotnost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751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Tematická oblast/téma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  <a:endParaRPr lang="cs-CZ" sz="1100" dirty="0" smtClean="0"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Hospodaření</a:t>
                      </a: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 </a:t>
                      </a: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domácnosti/Kde a jak platíme</a:t>
                      </a:r>
                      <a:endParaRPr lang="cs-CZ" sz="1100" dirty="0"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259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Výsledky </a:t>
                      </a: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vzdělávání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r>
                        <a:rPr kumimoji="0" lang="cs-CZ" sz="1100" kern="120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Dokázat vysvětlit, kde a jak platíme</a:t>
                      </a:r>
                      <a:endParaRPr kumimoji="0" lang="cs-CZ" sz="1100" kern="1200" dirty="0">
                        <a:solidFill>
                          <a:schemeClr val="tx1"/>
                        </a:solidFill>
                        <a:latin typeface="Calibri" pitchFamily="34" charset="0"/>
                        <a:ea typeface="+mn-ea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1995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Klíčová </a:t>
                      </a: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slova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Reklama, nabídka a poptávka, historie reklamy, upoutávka</a:t>
                      </a:r>
                      <a:endParaRPr lang="cs-CZ" sz="1100" dirty="0" smtClean="0"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751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 pitchFamily="34" charset="0"/>
                          <a:cs typeface="Calibri" pitchFamily="34" charset="0"/>
                        </a:rPr>
                        <a:t>Druh učebního materiálu</a:t>
                      </a:r>
                      <a:endParaRPr lang="cs-CZ" sz="110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PPT 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prezentace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751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Typ vzdělávání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Střední vzdělávání, 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1. </a:t>
                      </a: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ročník Praktické školy 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dvouleté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751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 pitchFamily="34" charset="0"/>
                          <a:cs typeface="Calibri" pitchFamily="34" charset="0"/>
                        </a:rPr>
                        <a:t>Ověřeno</a:t>
                      </a:r>
                      <a:endParaRPr lang="cs-CZ" sz="110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Datum: 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 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12. 11. </a:t>
                      </a: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2012                           Třída: 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I. </a:t>
                      </a: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PRŠ 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2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59475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Zdroj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dirty="0"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[</a:t>
                      </a:r>
                      <a:r>
                        <a:rPr lang="cs-CZ" sz="1100" dirty="0" smtClean="0"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online]. [5-11-2012]. Dostupné z URL: &lt;</a:t>
                      </a:r>
                      <a:r>
                        <a:rPr lang="cs-CZ" sz="1100" dirty="0"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http://office.</a:t>
                      </a:r>
                      <a:r>
                        <a:rPr lang="cs-CZ" sz="1100" dirty="0" err="1"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microsoft.com</a:t>
                      </a:r>
                      <a:r>
                        <a:rPr lang="cs-CZ" sz="1100" dirty="0"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&gt; </a:t>
                      </a:r>
                      <a:endParaRPr lang="cs-CZ" sz="1100" dirty="0" smtClean="0"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[</a:t>
                      </a:r>
                      <a:r>
                        <a:rPr lang="cs-CZ" sz="1100" dirty="0" smtClean="0"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online]. [5-11-2012]. Dostupné z URL: &lt;http://cs.wikipedia.org/wiki/Reklama&gt; </a:t>
                      </a:r>
                      <a:endParaRPr lang="cs-CZ" sz="1100" dirty="0"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147248" cy="1143000"/>
          </a:xfrm>
          <a:solidFill>
            <a:schemeClr val="accent1">
              <a:lumMod val="40000"/>
              <a:lumOff val="60000"/>
            </a:schemeClr>
          </a:solidFill>
          <a:ln w="5715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r>
              <a:rPr lang="cs-CZ" sz="4000" b="1" cap="none" dirty="0" smtClean="0">
                <a:ln/>
                <a:solidFill>
                  <a:schemeClr val="accent3"/>
                </a:solidFill>
              </a:rPr>
              <a:t>   </a:t>
            </a:r>
            <a:r>
              <a:rPr lang="cs-CZ" sz="4000" b="1" cap="none" dirty="0" smtClean="0">
                <a:ln/>
                <a:solidFill>
                  <a:schemeClr val="accent3"/>
                </a:solidFill>
              </a:rPr>
              <a:t>        </a:t>
            </a:r>
            <a:r>
              <a:rPr lang="cs-CZ" sz="5400" b="1" cap="none" dirty="0" smtClean="0">
                <a:ln/>
                <a:solidFill>
                  <a:srgbClr val="00B050"/>
                </a:solidFill>
              </a:rPr>
              <a:t>C</a:t>
            </a:r>
            <a:r>
              <a:rPr lang="cs-CZ" sz="5400" b="1" cap="none" dirty="0" smtClean="0">
                <a:ln/>
                <a:solidFill>
                  <a:srgbClr val="00B050"/>
                </a:solidFill>
              </a:rPr>
              <a:t>o je reklama</a:t>
            </a:r>
            <a:endParaRPr lang="cs-CZ" sz="5400" b="1" cap="none" dirty="0">
              <a:ln/>
              <a:solidFill>
                <a:srgbClr val="00B05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solidFill>
            <a:schemeClr val="bg2">
              <a:lumMod val="75000"/>
            </a:schemeClr>
          </a:solidFill>
        </p:spPr>
        <p:txBody>
          <a:bodyPr>
            <a:normAutofit/>
          </a:bodyPr>
          <a:lstStyle/>
          <a:p>
            <a:pPr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        </a:t>
            </a:r>
            <a:r>
              <a:rPr lang="cs-CZ" sz="3200" b="1" dirty="0" smtClean="0"/>
              <a:t>Reklama</a:t>
            </a:r>
            <a:r>
              <a:rPr lang="cs-CZ" sz="3200" dirty="0" smtClean="0"/>
              <a:t> je jakákoliv placená i neplacená forma </a:t>
            </a:r>
            <a:r>
              <a:rPr lang="cs-CZ" sz="3200" dirty="0" smtClean="0">
                <a:solidFill>
                  <a:srgbClr val="FFFF00"/>
                </a:solidFill>
                <a:hlinkClick r:id="rId2" tooltip="Marketingová propagace"/>
              </a:rPr>
              <a:t>propagace</a:t>
            </a:r>
            <a:r>
              <a:rPr lang="cs-CZ" sz="3200" dirty="0" smtClean="0"/>
              <a:t> výrobku, služby, společnosti, obchodní značky nebo </a:t>
            </a:r>
            <a:r>
              <a:rPr lang="cs-CZ" sz="3200" dirty="0" smtClean="0"/>
              <a:t>myšlenky, </a:t>
            </a:r>
            <a:r>
              <a:rPr lang="cs-CZ" sz="3200" dirty="0" smtClean="0"/>
              <a:t>mající za cíl především zvýšení </a:t>
            </a:r>
            <a:r>
              <a:rPr lang="cs-CZ" sz="3200" dirty="0" smtClean="0">
                <a:hlinkClick r:id="rId3" tooltip="Prodej"/>
              </a:rPr>
              <a:t>prodeje</a:t>
            </a:r>
            <a:r>
              <a:rPr lang="cs-CZ" sz="3200" dirty="0" smtClean="0"/>
              <a:t>.</a:t>
            </a:r>
          </a:p>
          <a:p>
            <a:pPr>
              <a:buNone/>
            </a:pP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39552" y="2132856"/>
            <a:ext cx="4968552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pPr>
              <a:buFont typeface="Wingdings" pitchFamily="2" charset="2"/>
              <a:buChar char="Ø"/>
            </a:pPr>
            <a:endParaRPr lang="cs-CZ" sz="2000" dirty="0" smtClean="0"/>
          </a:p>
          <a:p>
            <a:endParaRPr lang="cs-CZ" sz="2000" dirty="0" smtClean="0"/>
          </a:p>
        </p:txBody>
      </p:sp>
      <p:pic>
        <p:nvPicPr>
          <p:cNvPr id="4" name="Picture 6" descr="C:\Users\Jana\AppData\Local\Microsoft\Windows\Temporary Internet Files\Content.IE5\CRX18PNE\MP900403640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444208" y="3068960"/>
            <a:ext cx="2304256" cy="3542880"/>
          </a:xfrm>
          <a:prstGeom prst="rect">
            <a:avLst/>
          </a:prstGeom>
          <a:noFill/>
        </p:spPr>
      </p:pic>
      <p:pic>
        <p:nvPicPr>
          <p:cNvPr id="6" name="Picture 7" descr="C:\Users\Jana\AppData\Local\Microsoft\Windows\Temporary Internet Files\Content.IE5\J6FH2NA5\MP900442175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411760" y="4437112"/>
            <a:ext cx="2497112" cy="189717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40000"/>
              <a:lumOff val="60000"/>
            </a:schemeClr>
          </a:solidFill>
          <a:ln w="5715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4000" b="1" cap="none" dirty="0" smtClean="0">
                <a:ln/>
                <a:solidFill>
                  <a:schemeClr val="accent3"/>
                </a:solidFill>
              </a:rPr>
              <a:t>    </a:t>
            </a:r>
            <a:r>
              <a:rPr lang="cs-CZ" sz="4000" b="1" cap="none" dirty="0" smtClean="0">
                <a:ln/>
                <a:solidFill>
                  <a:schemeClr val="accent3"/>
                </a:solidFill>
              </a:rPr>
              <a:t> </a:t>
            </a:r>
            <a:r>
              <a:rPr lang="cs-CZ" sz="4800" b="1" cap="none" dirty="0" smtClean="0">
                <a:ln/>
                <a:solidFill>
                  <a:srgbClr val="00B050"/>
                </a:solidFill>
              </a:rPr>
              <a:t>D</a:t>
            </a:r>
            <a:r>
              <a:rPr lang="cs-CZ" sz="4800" b="1" cap="none" dirty="0" smtClean="0">
                <a:ln/>
                <a:solidFill>
                  <a:srgbClr val="00B050"/>
                </a:solidFill>
              </a:rPr>
              <a:t>RUHY REKLAMY</a:t>
            </a:r>
            <a:endParaRPr lang="cs-CZ" sz="48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solidFill>
                <a:srgbClr val="00B050"/>
              </a:soli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5122" name="Rectangle 2"/>
          <p:cNvSpPr>
            <a:spLocks noChangeArrowheads="1"/>
          </p:cNvSpPr>
          <p:nvPr/>
        </p:nvSpPr>
        <p:spPr bwMode="auto">
          <a:xfrm>
            <a:off x="395536" y="1500121"/>
            <a:ext cx="6048672" cy="4832092"/>
          </a:xfrm>
          <a:prstGeom prst="rect">
            <a:avLst/>
          </a:prstGeom>
          <a:solidFill>
            <a:schemeClr val="bg2">
              <a:lumMod val="75000"/>
            </a:schemeClr>
          </a:solidFill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ea typeface="Times New Roman" pitchFamily="18" charset="0"/>
                <a:cs typeface="Arial" pitchFamily="34" charset="0"/>
              </a:rPr>
              <a:t>Druhy reklamy můžeme rozlišovat podle toho, s jakým nástrojem lidské komunikace pracuje. Mezi nejznámější typy patří reklama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1" i="1" u="sng" strike="noStrike" cap="none" normalizeH="0" baseline="0" dirty="0" smtClean="0">
                <a:ln>
                  <a:noFill/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/>
                <a:latin typeface="+mj-lt"/>
                <a:ea typeface="Times New Roman" pitchFamily="18" charset="0"/>
                <a:cs typeface="Arial" pitchFamily="34" charset="0"/>
                <a:hlinkClick r:id="rId2"/>
              </a:rPr>
              <a:t>internetová</a:t>
            </a:r>
            <a:endParaRPr lang="cs-CZ" sz="2800" b="1" u="sng" dirty="0" smtClean="0">
              <a:solidFill>
                <a:schemeClr val="accent4">
                  <a:lumMod val="60000"/>
                  <a:lumOff val="40000"/>
                </a:schemeClr>
              </a:solidFill>
              <a:latin typeface="+mj-lt"/>
              <a:ea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1" i="1" u="sng" strike="noStrike" cap="none" normalizeH="0" baseline="0" dirty="0" smtClean="0">
                <a:ln>
                  <a:noFill/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/>
                <a:latin typeface="+mj-lt"/>
                <a:ea typeface="Times New Roman" pitchFamily="18" charset="0"/>
                <a:cs typeface="Arial" pitchFamily="34" charset="0"/>
                <a:hlinkClick r:id="rId3"/>
              </a:rPr>
              <a:t>televizní</a:t>
            </a:r>
            <a:endParaRPr kumimoji="0" lang="cs-CZ" sz="2800" b="1" i="0" u="sng" strike="noStrike" cap="none" normalizeH="0" baseline="0" dirty="0" smtClean="0">
              <a:ln>
                <a:noFill/>
              </a:ln>
              <a:solidFill>
                <a:schemeClr val="accent4">
                  <a:lumMod val="60000"/>
                  <a:lumOff val="40000"/>
                </a:schemeClr>
              </a:solidFill>
              <a:effectLst/>
              <a:latin typeface="+mj-lt"/>
              <a:ea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1" i="1" u="sng" strike="noStrike" cap="none" normalizeH="0" baseline="0" dirty="0" smtClean="0">
                <a:ln>
                  <a:noFill/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/>
                <a:latin typeface="+mj-lt"/>
                <a:ea typeface="Times New Roman" pitchFamily="18" charset="0"/>
                <a:cs typeface="Arial" pitchFamily="34" charset="0"/>
                <a:hlinkClick r:id="rId3"/>
              </a:rPr>
              <a:t>tisková</a:t>
            </a:r>
            <a:endParaRPr lang="cs-CZ" sz="2800" b="1" u="sng" dirty="0" smtClean="0">
              <a:solidFill>
                <a:schemeClr val="accent4">
                  <a:lumMod val="60000"/>
                  <a:lumOff val="40000"/>
                </a:schemeClr>
              </a:solidFill>
              <a:latin typeface="+mj-lt"/>
              <a:ea typeface="Times New Roman" pitchFamily="18" charset="0"/>
              <a:cs typeface="Arial" pitchFamily="34" charset="0"/>
              <a:hlinkClick r:id="rId3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1" i="1" u="sng" strike="noStrike" cap="none" normalizeH="0" baseline="0" dirty="0" smtClean="0">
                <a:ln>
                  <a:noFill/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/>
                <a:latin typeface="+mj-lt"/>
                <a:ea typeface="Times New Roman" pitchFamily="18" charset="0"/>
                <a:cs typeface="Arial" pitchFamily="34" charset="0"/>
                <a:hlinkClick r:id="rId3"/>
              </a:rPr>
              <a:t>rozhlasová</a:t>
            </a:r>
            <a:r>
              <a:rPr kumimoji="0" lang="cs-CZ" sz="2800" b="1" i="0" u="sng" strike="noStrike" cap="none" normalizeH="0" baseline="0" dirty="0" smtClean="0">
                <a:ln>
                  <a:noFill/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/>
                <a:latin typeface="+mj-lt"/>
                <a:ea typeface="Times New Roman" pitchFamily="18" charset="0"/>
                <a:cs typeface="Arial" pitchFamily="34" charset="0"/>
              </a:rPr>
              <a:t>, 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1" i="1" u="sng" strike="noStrike" cap="none" normalizeH="0" baseline="0" dirty="0" smtClean="0">
                <a:ln>
                  <a:noFill/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/>
                <a:latin typeface="+mj-lt"/>
                <a:ea typeface="Times New Roman" pitchFamily="18" charset="0"/>
                <a:cs typeface="Arial" pitchFamily="34" charset="0"/>
              </a:rPr>
              <a:t>mobilní</a:t>
            </a:r>
            <a:r>
              <a:rPr kumimoji="0" lang="cs-CZ" sz="2800" b="1" i="0" u="sng" strike="noStrike" cap="none" normalizeH="0" baseline="0" dirty="0" smtClean="0">
                <a:ln>
                  <a:noFill/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/>
                <a:latin typeface="+mj-lt"/>
                <a:ea typeface="Times New Roman" pitchFamily="18" charset="0"/>
                <a:cs typeface="Arial" pitchFamily="34" charset="0"/>
              </a:rPr>
              <a:t>, 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1" i="1" u="sng" strike="noStrike" cap="none" normalizeH="0" baseline="0" dirty="0" smtClean="0">
                <a:ln>
                  <a:noFill/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/>
                <a:latin typeface="+mj-lt"/>
                <a:ea typeface="Times New Roman" pitchFamily="18" charset="0"/>
                <a:cs typeface="Arial" pitchFamily="34" charset="0"/>
              </a:rPr>
              <a:t>venkovní </a:t>
            </a:r>
            <a:endParaRPr kumimoji="0" lang="cs-CZ" sz="2800" b="1" i="0" u="sng" strike="noStrike" cap="none" normalizeH="0" baseline="0" dirty="0" smtClean="0">
              <a:ln>
                <a:noFill/>
              </a:ln>
              <a:solidFill>
                <a:schemeClr val="accent4">
                  <a:lumMod val="60000"/>
                  <a:lumOff val="40000"/>
                </a:schemeClr>
              </a:solidFill>
              <a:effectLst/>
              <a:latin typeface="+mj-lt"/>
              <a:ea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1" i="1" u="sng" strike="noStrike" cap="none" normalizeH="0" baseline="0" dirty="0" smtClean="0">
                <a:ln>
                  <a:noFill/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/>
                <a:latin typeface="+mj-lt"/>
                <a:ea typeface="Times New Roman" pitchFamily="18" charset="0"/>
                <a:cs typeface="Arial" pitchFamily="34" charset="0"/>
              </a:rPr>
              <a:t>propagační</a:t>
            </a:r>
            <a:r>
              <a:rPr kumimoji="0" lang="cs-CZ" sz="2800" b="1" i="0" u="sng" strike="noStrike" cap="none" normalizeH="0" baseline="0" dirty="0" smtClean="0">
                <a:ln>
                  <a:noFill/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/>
                <a:latin typeface="+mj-lt"/>
                <a:ea typeface="Times New Roman" pitchFamily="18" charset="0"/>
                <a:cs typeface="Arial" pitchFamily="34" charset="0"/>
              </a:rPr>
              <a:t>.</a:t>
            </a:r>
            <a:endParaRPr kumimoji="0" lang="cs-CZ" sz="2800" b="1" i="0" u="sng" strike="noStrike" cap="none" normalizeH="0" baseline="0" dirty="0" smtClean="0">
              <a:ln>
                <a:noFill/>
              </a:ln>
              <a:solidFill>
                <a:schemeClr val="accent4">
                  <a:lumMod val="60000"/>
                  <a:lumOff val="40000"/>
                </a:schemeClr>
              </a:solidFill>
              <a:effectLst/>
              <a:latin typeface="+mj-lt"/>
              <a:cs typeface="Arial" pitchFamily="34" charset="0"/>
            </a:endParaRPr>
          </a:p>
        </p:txBody>
      </p:sp>
      <p:pic>
        <p:nvPicPr>
          <p:cNvPr id="5124" name="Picture 4" descr="C:\Users\Jana\AppData\Local\Microsoft\Windows\Temporary Internet Files\Content.IE5\TVQU4GYL\MC90030406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732240" y="1772816"/>
            <a:ext cx="1368152" cy="1586288"/>
          </a:xfrm>
          <a:prstGeom prst="rect">
            <a:avLst/>
          </a:prstGeom>
          <a:noFill/>
        </p:spPr>
      </p:pic>
      <p:pic>
        <p:nvPicPr>
          <p:cNvPr id="5125" name="Picture 5" descr="C:\Users\Jana\AppData\Local\Microsoft\Windows\Temporary Internet Files\Content.IE5\SV48G03S\MC900351826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76256" y="3645024"/>
            <a:ext cx="1317279" cy="1786550"/>
          </a:xfrm>
          <a:prstGeom prst="rect">
            <a:avLst/>
          </a:prstGeom>
          <a:noFill/>
        </p:spPr>
      </p:pic>
      <p:pic>
        <p:nvPicPr>
          <p:cNvPr id="5126" name="Picture 6" descr="C:\Users\Jana\AppData\Local\Microsoft\Windows\Temporary Internet Files\Content.IE5\J6FH2NA5\MM900288900[1].gif"/>
          <p:cNvPicPr>
            <a:picLocks noChangeAspect="1" noChangeArrowheads="1" noCrop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067944" y="3356992"/>
            <a:ext cx="1886610" cy="1296144"/>
          </a:xfrm>
          <a:prstGeom prst="rect">
            <a:avLst/>
          </a:prstGeom>
          <a:noFill/>
        </p:spPr>
      </p:pic>
      <p:pic>
        <p:nvPicPr>
          <p:cNvPr id="5127" name="Picture 7" descr="C:\Users\Jana\AppData\Local\Microsoft\Windows\Temporary Internet Files\Content.IE5\SV48G03S\MC900442030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644008" y="4869160"/>
            <a:ext cx="1603375" cy="18288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67544" y="260648"/>
            <a:ext cx="8064896" cy="122413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57150" cap="flat" cmpd="sng" algn="ctr">
            <a:solidFill>
              <a:schemeClr val="accent1"/>
            </a:solidFill>
            <a:prstDash val="solid"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000" b="1" i="0" u="none" strike="noStrike" kern="1200" cap="none" spc="0" normalizeH="0" baseline="0" noProof="0" dirty="0" smtClean="0">
                <a:ln/>
                <a:solidFill>
                  <a:schemeClr val="accent3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</a:t>
            </a:r>
            <a:r>
              <a:rPr kumimoji="0" lang="cs-CZ" sz="4000" b="1" i="0" u="none" strike="noStrike" kern="1200" cap="none" spc="0" normalizeH="0" baseline="0" noProof="0" dirty="0" smtClean="0">
                <a:ln/>
                <a:solidFill>
                  <a:schemeClr val="accent3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 </a:t>
            </a:r>
            <a:r>
              <a:rPr lang="cs-CZ" sz="4000" b="1" dirty="0" smtClean="0">
                <a:ln/>
                <a:solidFill>
                  <a:srgbClr val="00B050"/>
                </a:solidFill>
              </a:rPr>
              <a:t>HISTORIE REKLAMY</a:t>
            </a:r>
            <a:endParaRPr kumimoji="0" lang="cs-CZ" sz="4000" b="1" i="0" u="none" strike="noStrike" kern="1200" cap="none" spc="300" normalizeH="0" baseline="0" noProof="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solidFill>
                <a:srgbClr val="00B050"/>
              </a:soli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101" name="Rectangle 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102" name="Rectangle 6"/>
          <p:cNvSpPr>
            <a:spLocks noChangeArrowheads="1"/>
          </p:cNvSpPr>
          <p:nvPr/>
        </p:nvSpPr>
        <p:spPr bwMode="auto">
          <a:xfrm>
            <a:off x="323528" y="2175740"/>
            <a:ext cx="8424936" cy="4093428"/>
          </a:xfrm>
          <a:prstGeom prst="rect">
            <a:avLst/>
          </a:prstGeom>
          <a:solidFill>
            <a:schemeClr val="bg2">
              <a:lumMod val="75000"/>
            </a:schemeClr>
          </a:solidFill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Slovo reklama vzniklo z latinského „reklamare“ (znovu křičeti) v době, kdy nebyl k dispozici rozhlas, televize nebo dokonce internet. Jeden obchodník přes druhého vychvaloval své zboží (tržiště). První písemný záznam o reklamě se dochoval na hliněné tabulce, kterou archeologové objevili v Egyptě. Stojí na ní: </a:t>
            </a:r>
            <a:r>
              <a:rPr kumimoji="0" lang="cs-CZ" sz="20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"Zde žiji já, Rinos z Kypru z milosti bohů obdařený uměním vyložit neomylně každý sen."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Jde tedy o první čtyři tisíce let starý 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2" tooltip="Billboard"/>
              </a:rPr>
              <a:t>billboard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. S vynálezem 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3" tooltip="Knihtisk"/>
              </a:rPr>
              <a:t>knihtisku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vzniká tištěná reklama, od té doby jsou známy letáky a tištěné inzeráty. 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4" tooltip="Průmyslová revoluce"/>
              </a:rPr>
              <a:t>Průmyslová revoluce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zahájila období, kdy se reklama začíná vyvíjet taková, jakou ji známe dnes. Výrobky průmyslových podniků potřebovaly odbyt a v roce 1841 vzniká v USA první profesionální reklamní agentura. Zvláště reklamy z 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5" tooltip="První republika"/>
              </a:rPr>
              <a:t>První republiky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jsou dokladem toho, že s rozmachem sdělovacích prostředků, zvláště pak 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  <a:hlinkClick r:id="rId6" tooltip="Noviny"/>
              </a:rPr>
              <a:t>novin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, rostl i objem reklamy.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40000"/>
              <a:lumOff val="60000"/>
            </a:schemeClr>
          </a:solidFill>
          <a:ln w="57150">
            <a:solidFill>
              <a:schemeClr val="accent1">
                <a:lumMod val="60000"/>
                <a:lumOff val="40000"/>
              </a:schemeClr>
            </a:solidFill>
          </a:ln>
        </p:spPr>
        <p:txBody>
          <a:bodyPr>
            <a:normAutofit fontScale="90000"/>
          </a:bodyPr>
          <a:lstStyle/>
          <a:p>
            <a:r>
              <a:rPr lang="cs-CZ" sz="3200" b="1" cap="none" dirty="0" smtClean="0">
                <a:ln/>
                <a:solidFill>
                  <a:schemeClr val="accent3"/>
                </a:solidFill>
              </a:rPr>
              <a:t>             </a:t>
            </a:r>
            <a:r>
              <a:rPr lang="cs-CZ" sz="3200" b="1" cap="none" dirty="0" smtClean="0">
                <a:ln/>
                <a:solidFill>
                  <a:schemeClr val="accent3"/>
                </a:solidFill>
              </a:rPr>
              <a:t>          </a:t>
            </a:r>
            <a:r>
              <a:rPr lang="cs-CZ" sz="4000" b="1" cap="none" dirty="0" smtClean="0">
                <a:ln/>
                <a:solidFill>
                  <a:srgbClr val="00B050"/>
                </a:solidFill>
              </a:rPr>
              <a:t>CO NÁS MÁ </a:t>
            </a:r>
            <a:br>
              <a:rPr lang="cs-CZ" sz="4000" b="1" cap="none" dirty="0" smtClean="0">
                <a:ln/>
                <a:solidFill>
                  <a:srgbClr val="00B050"/>
                </a:solidFill>
              </a:rPr>
            </a:br>
            <a:r>
              <a:rPr lang="cs-CZ" sz="4000" b="1" cap="none" dirty="0" smtClean="0">
                <a:ln/>
                <a:solidFill>
                  <a:srgbClr val="00B050"/>
                </a:solidFill>
              </a:rPr>
              <a:t> </a:t>
            </a:r>
            <a:r>
              <a:rPr lang="cs-CZ" sz="4000" b="1" cap="none" dirty="0" smtClean="0">
                <a:ln/>
                <a:solidFill>
                  <a:srgbClr val="00B050"/>
                </a:solidFill>
              </a:rPr>
              <a:t>  NA REKLAMĚ UPOUTAT</a:t>
            </a:r>
            <a:endParaRPr lang="cs-CZ" sz="4000" dirty="0">
              <a:solidFill>
                <a:srgbClr val="00B050"/>
              </a:solidFill>
            </a:endParaRPr>
          </a:p>
        </p:txBody>
      </p:sp>
      <p:sp>
        <p:nvSpPr>
          <p:cNvPr id="3076" name="Rectangle 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077" name="Rectangle 5"/>
          <p:cNvSpPr>
            <a:spLocks noChangeArrowheads="1"/>
          </p:cNvSpPr>
          <p:nvPr/>
        </p:nvSpPr>
        <p:spPr bwMode="auto">
          <a:xfrm>
            <a:off x="467544" y="1572380"/>
            <a:ext cx="7920880" cy="3970318"/>
          </a:xfrm>
          <a:prstGeom prst="rect">
            <a:avLst/>
          </a:prstGeom>
          <a:solidFill>
            <a:schemeClr val="bg2">
              <a:lumMod val="75000"/>
            </a:schemeClr>
          </a:solidFill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Times New Roman" pitchFamily="18" charset="0"/>
              </a:rPr>
              <a:t>Hlavním cílem reklamy je přesvědčit, ovlivnit, získat co nejvíce zájemců o propagovaný výrobek či službu. Dobrá reklama musí upoutat na první pohled a člověk musí být zcela naplněn zájmem. Musí v ní být něco podmanivého, co nás vede k tomu, abychom danou věc koupili bez pocitu, že z nás chce někdo vytáhnout peníze. Člověk musí mít dojem, že chce pro nás někdo opravdu to nejlepší. Proto se reklama vyjadřuje jasně, stručně, někdy i rýmovačkou, aby si ji člověk zapamatoval a vybavil i později, když už se v médiích neobjevuje. Člověka musí upoutat spojení barev, barevné kombinace, grafika, musí v něm vyvolávat představy, musí šokovat. Musí vždy upoutat takovou skupinu lidí, pro které je určen (ženy- prací prášky). Velkým reklamním trikem je, pokud se v reklamě objevují známé osobnosti (brankář Petr Čech – </a:t>
            </a:r>
            <a:r>
              <a:rPr kumimoji="0" lang="cs-CZ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Times New Roman" pitchFamily="18" charset="0"/>
              </a:rPr>
              <a:t>Adidas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Times New Roman" pitchFamily="18" charset="0"/>
              </a:rPr>
              <a:t>, Roman </a:t>
            </a:r>
            <a:r>
              <a:rPr kumimoji="0" lang="cs-CZ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Times New Roman" pitchFamily="18" charset="0"/>
              </a:rPr>
              <a:t>Šebrle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Times New Roman" pitchFamily="18" charset="0"/>
                <a:cs typeface="Times New Roman" pitchFamily="18" charset="0"/>
              </a:rPr>
              <a:t>- na snídani cereálie), člověk jí více věří. A je na každém z nás, jak se nechá reklamou ovlivnit a zmanipulovat.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rgbClr val="0000FF"/>
                </a:solidFill>
                <a:effectLst/>
                <a:ea typeface="Times New Roman" pitchFamily="18" charset="0"/>
                <a:cs typeface="Arial" pitchFamily="34" charset="0"/>
              </a:rPr>
              <a:t> </a:t>
            </a: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cs typeface="Arial" pitchFamily="34" charset="0"/>
            </a:endParaRPr>
          </a:p>
        </p:txBody>
      </p:sp>
      <p:pic>
        <p:nvPicPr>
          <p:cNvPr id="3078" name="Picture 6" descr="C:\Users\Jana\AppData\Local\Microsoft\Windows\Temporary Internet Files\Content.IE5\CRX18PNE\MC90023424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4048" y="5229200"/>
            <a:ext cx="1706288" cy="1484784"/>
          </a:xfrm>
          <a:prstGeom prst="rect">
            <a:avLst/>
          </a:prstGeom>
          <a:noFill/>
        </p:spPr>
      </p:pic>
      <p:pic>
        <p:nvPicPr>
          <p:cNvPr id="3079" name="Picture 7" descr="C:\Users\Jana\AppData\Local\Microsoft\Windows\Temporary Internet Files\Content.IE5\SV48G03S\MC90028128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5601932"/>
            <a:ext cx="1368151" cy="125606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899592" y="2551836"/>
            <a:ext cx="3240360" cy="20621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3200" b="1" dirty="0" smtClean="0">
              <a:solidFill>
                <a:srgbClr val="FF0000"/>
              </a:solidFill>
            </a:endParaRPr>
          </a:p>
          <a:p>
            <a:endParaRPr lang="cs-CZ" sz="3200" b="1" dirty="0" smtClean="0">
              <a:solidFill>
                <a:srgbClr val="FF0000"/>
              </a:solidFill>
            </a:endParaRPr>
          </a:p>
          <a:p>
            <a:endParaRPr lang="cs-CZ" sz="3200" b="1" dirty="0" smtClean="0">
              <a:solidFill>
                <a:srgbClr val="FF0000"/>
              </a:solidFill>
            </a:endParaRPr>
          </a:p>
          <a:p>
            <a:endParaRPr lang="cs-CZ" sz="3200" b="1" dirty="0" smtClean="0">
              <a:solidFill>
                <a:srgbClr val="FF0000"/>
              </a:solidFill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611560" y="404664"/>
            <a:ext cx="7467600" cy="114300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57150">
            <a:solidFill>
              <a:schemeClr val="accent1">
                <a:lumMod val="60000"/>
                <a:lumOff val="40000"/>
              </a:schemeClr>
            </a:solidFill>
          </a:ln>
        </p:spPr>
        <p:txBody>
          <a:bodyPr vert="horz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000" b="1" i="0" u="none" strike="noStrike" kern="1200" cap="none" spc="0" normalizeH="0" baseline="0" noProof="0" dirty="0" smtClean="0">
                <a:ln/>
                <a:solidFill>
                  <a:schemeClr val="accent3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      </a:t>
            </a:r>
            <a:r>
              <a:rPr lang="cs-CZ" sz="4000" b="1" dirty="0" smtClean="0">
                <a:ln/>
                <a:solidFill>
                  <a:srgbClr val="00B050"/>
                </a:solidFill>
                <a:latin typeface="+mj-lt"/>
                <a:ea typeface="+mj-ea"/>
                <a:cs typeface="+mj-cs"/>
              </a:rPr>
              <a:t>OTÁZKY A ÚKOLY</a:t>
            </a:r>
            <a:endParaRPr kumimoji="0" lang="cs-CZ" sz="4000" b="0" i="0" u="none" strike="noStrike" kern="1200" cap="small" spc="0" normalizeH="0" baseline="0" noProof="0" dirty="0">
              <a:ln>
                <a:noFill/>
              </a:ln>
              <a:solidFill>
                <a:srgbClr val="00B050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95536" y="2204864"/>
            <a:ext cx="7920880" cy="2308324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KTERÉ REKLAMY TĚ ZAUJALY TAK, ŽE SIS ŠEL ZBOŽÍ IHNED ZAKOUPIT ?</a:t>
            </a:r>
          </a:p>
          <a:p>
            <a:r>
              <a:rPr lang="cs-CZ" sz="2400" dirty="0" smtClean="0"/>
              <a:t>VE DVOJICÍCH NAPIŠ DO SEŠITU, KTERÉ REKLAMY ZNÁŠ A CO REKLAMUJÍ.</a:t>
            </a:r>
          </a:p>
          <a:p>
            <a:r>
              <a:rPr lang="cs-CZ" sz="2400" dirty="0" smtClean="0"/>
              <a:t>VYSVĚTLI, CO ZNAMENÁ – SKRYTÝ NÁTLAK V REKLAMĚ.</a:t>
            </a:r>
            <a:endParaRPr lang="cs-CZ" sz="2400" dirty="0"/>
          </a:p>
        </p:txBody>
      </p:sp>
      <p:pic>
        <p:nvPicPr>
          <p:cNvPr id="2049" name="Picture 1" descr="C:\Users\Jana\AppData\Local\Microsoft\Windows\Temporary Internet Files\Content.IE5\SV48G03S\MP90044219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15816" y="4221088"/>
            <a:ext cx="3635896" cy="242393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260</TotalTime>
  <Words>261</Words>
  <Application>Microsoft Office PowerPoint</Application>
  <PresentationFormat>Předvádění na obrazovce (4:3)</PresentationFormat>
  <Paragraphs>71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Arkýř</vt:lpstr>
      <vt:lpstr>Snímek 1</vt:lpstr>
      <vt:lpstr>           Co je reklama</vt:lpstr>
      <vt:lpstr>     DRUHY REKLAMY</vt:lpstr>
      <vt:lpstr>Snímek 4</vt:lpstr>
      <vt:lpstr>                       CO NÁS MÁ     NA REKLAMĚ UPOUTAT</vt:lpstr>
      <vt:lpstr>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Jana</dc:creator>
  <cp:lastModifiedBy>Jana</cp:lastModifiedBy>
  <cp:revision>27</cp:revision>
  <dcterms:created xsi:type="dcterms:W3CDTF">2012-10-27T08:31:01Z</dcterms:created>
  <dcterms:modified xsi:type="dcterms:W3CDTF">2012-11-11T16:28:13Z</dcterms:modified>
</cp:coreProperties>
</file>