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5"/>
  </p:notesMasterIdLst>
  <p:sldIdLst>
    <p:sldId id="257" r:id="rId2"/>
    <p:sldId id="258" r:id="rId3"/>
    <p:sldId id="259" r:id="rId4"/>
  </p:sldIdLst>
  <p:sldSz cx="6858000" cy="9144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1236" y="1146"/>
      </p:cViewPr>
      <p:guideLst>
        <p:guide orient="horz" pos="2880"/>
        <p:guide pos="216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4BF9D0-D66F-4841-B8CA-A738E465681A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2143125" y="685800"/>
            <a:ext cx="257175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E93AA94-C165-482E-BE41-2E5104B3095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174463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14350" y="2840568"/>
            <a:ext cx="5829300" cy="196003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28700" y="5181600"/>
            <a:ext cx="4800600" cy="23368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EC0D0A-9763-4CCC-9D43-EC074C12AE88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F7B3FE-3CFB-41EF-B103-3D1CE60BBA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8703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EC0D0A-9763-4CCC-9D43-EC074C12AE88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F7B3FE-3CFB-41EF-B103-3D1CE60BBA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14667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1735" y="5875867"/>
            <a:ext cx="5829300" cy="1816100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41735" y="3875618"/>
            <a:ext cx="5829300" cy="2000249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EC0D0A-9763-4CCC-9D43-EC074C12AE88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F7B3FE-3CFB-41EF-B103-3D1CE60BBA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42109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42900" y="2133601"/>
            <a:ext cx="3028950" cy="6034617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486150" y="2133601"/>
            <a:ext cx="3028950" cy="6034617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EC0D0A-9763-4CCC-9D43-EC074C12AE88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F7B3FE-3CFB-41EF-B103-3D1CE60BBA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235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42900" y="2046817"/>
            <a:ext cx="3030141" cy="85301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42900" y="2899833"/>
            <a:ext cx="3030141" cy="526838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3483769" y="2046817"/>
            <a:ext cx="3031331" cy="85301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3483769" y="2899833"/>
            <a:ext cx="3031331" cy="526838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EC0D0A-9763-4CCC-9D43-EC074C12AE88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F7B3FE-3CFB-41EF-B103-3D1CE60BBA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09301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EC0D0A-9763-4CCC-9D43-EC074C12AE88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F7B3FE-3CFB-41EF-B103-3D1CE60BBA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85318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EC0D0A-9763-4CCC-9D43-EC074C12AE88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F7B3FE-3CFB-41EF-B103-3D1CE60BBA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21458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2900" y="364067"/>
            <a:ext cx="2256235" cy="154940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681287" y="364067"/>
            <a:ext cx="3833813" cy="7804151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42900" y="1913467"/>
            <a:ext cx="2256235" cy="625475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EC0D0A-9763-4CCC-9D43-EC074C12AE88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F7B3FE-3CFB-41EF-B103-3D1CE60BBA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60886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44216" y="6400800"/>
            <a:ext cx="4114800" cy="755651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344216" y="817033"/>
            <a:ext cx="41148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344216" y="7156451"/>
            <a:ext cx="4114800" cy="107314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EC0D0A-9763-4CCC-9D43-EC074C12AE88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F7B3FE-3CFB-41EF-B103-3D1CE60BBA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37517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EC0D0A-9763-4CCC-9D43-EC074C12AE88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F7B3FE-3CFB-41EF-B103-3D1CE60BBA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67715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4972050" y="366185"/>
            <a:ext cx="1543050" cy="7802033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42900" y="366185"/>
            <a:ext cx="4514850" cy="7802033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EC0D0A-9763-4CCC-9D43-EC074C12AE88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F7B3FE-3CFB-41EF-B103-3D1CE60BBA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18811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342900" y="366184"/>
            <a:ext cx="6172200" cy="1524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42900" y="2133601"/>
            <a:ext cx="6172200" cy="603461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342900" y="8475134"/>
            <a:ext cx="16002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3EC0D0A-9763-4CCC-9D43-EC074C12AE88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343150" y="8475134"/>
            <a:ext cx="21717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4914900" y="8475134"/>
            <a:ext cx="16002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F7B3FE-3CFB-41EF-B103-3D1CE60BBA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66187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800" dirty="0">
                <a:solidFill>
                  <a:prstClr val="black"/>
                </a:solidFill>
              </a:rPr>
              <a:t>Sčítání a odčítání do 10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88640" y="2133601"/>
            <a:ext cx="6480720" cy="6034617"/>
          </a:xfrm>
        </p:spPr>
        <p:txBody>
          <a:bodyPr>
            <a:normAutofit/>
          </a:bodyPr>
          <a:lstStyle/>
          <a:p>
            <a:pPr marL="0" lvl="0" indent="0" algn="ctr">
              <a:buNone/>
            </a:pPr>
            <a:r>
              <a:rPr lang="cs-CZ" sz="1600" b="1" dirty="0">
                <a:solidFill>
                  <a:prstClr val="black"/>
                </a:solidFill>
              </a:rPr>
              <a:t>Matematika a její aplikace</a:t>
            </a:r>
          </a:p>
          <a:p>
            <a:pPr marL="0" lvl="0" indent="0" algn="ctr">
              <a:buNone/>
            </a:pPr>
            <a:r>
              <a:rPr lang="cs-CZ" sz="1600" b="1" dirty="0">
                <a:solidFill>
                  <a:prstClr val="black"/>
                </a:solidFill>
              </a:rPr>
              <a:t> (matematika pro 1</a:t>
            </a:r>
            <a:r>
              <a:rPr lang="cs-CZ" sz="1600" b="1" dirty="0" smtClean="0">
                <a:solidFill>
                  <a:prstClr val="black"/>
                </a:solidFill>
              </a:rPr>
              <a:t>., 2. </a:t>
            </a:r>
            <a:r>
              <a:rPr lang="cs-CZ" sz="1600" b="1" dirty="0">
                <a:solidFill>
                  <a:prstClr val="black"/>
                </a:solidFill>
              </a:rPr>
              <a:t>ročník)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Číslo projektu:  </a:t>
            </a:r>
            <a:r>
              <a:rPr lang="cs-CZ" sz="1600" dirty="0">
                <a:solidFill>
                  <a:prstClr val="black"/>
                </a:solidFill>
              </a:rPr>
              <a:t>CZ.1.07/1.4.00/21.0866</a:t>
            </a:r>
            <a:endParaRPr lang="cs-CZ" sz="16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Šablona:  </a:t>
            </a:r>
            <a:r>
              <a:rPr lang="cs-CZ" sz="1600" dirty="0">
                <a:solidFill>
                  <a:prstClr val="black"/>
                </a:solidFill>
              </a:rPr>
              <a:t>I/2 Inovace a zkvalitnění výuky směřující k rozvoji     </a:t>
            </a:r>
          </a:p>
          <a:p>
            <a:pPr marL="0" lvl="0" indent="0">
              <a:buNone/>
            </a:pPr>
            <a:r>
              <a:rPr lang="cs-CZ" sz="1600" dirty="0">
                <a:solidFill>
                  <a:prstClr val="black"/>
                </a:solidFill>
              </a:rPr>
              <a:t>                 čtenářské a informační gramotnosti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Název: </a:t>
            </a:r>
            <a:r>
              <a:rPr lang="cs-CZ" sz="1600" dirty="0" smtClean="0">
                <a:solidFill>
                  <a:prstClr val="black"/>
                </a:solidFill>
              </a:rPr>
              <a:t>VY_12_INOVACE_13_SČÍTÁNÍ </a:t>
            </a:r>
            <a:r>
              <a:rPr lang="cs-CZ" sz="1600" dirty="0">
                <a:solidFill>
                  <a:prstClr val="black"/>
                </a:solidFill>
              </a:rPr>
              <a:t>A ODČÍTÁNÍ  DO 10</a:t>
            </a:r>
            <a:endParaRPr lang="cs-CZ" sz="16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Sada: </a:t>
            </a:r>
            <a:r>
              <a:rPr lang="cs-CZ" sz="1600" b="1" dirty="0" smtClean="0">
                <a:solidFill>
                  <a:prstClr val="black"/>
                </a:solidFill>
              </a:rPr>
              <a:t>2</a:t>
            </a:r>
            <a:endParaRPr lang="cs-CZ" sz="16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Druh materiálu: </a:t>
            </a:r>
            <a:r>
              <a:rPr lang="cs-CZ" sz="1600" dirty="0">
                <a:solidFill>
                  <a:prstClr val="black"/>
                </a:solidFill>
              </a:rPr>
              <a:t>Pracovní list  MA č. </a:t>
            </a:r>
            <a:r>
              <a:rPr lang="cs-CZ" sz="1600" dirty="0" smtClean="0">
                <a:solidFill>
                  <a:prstClr val="black"/>
                </a:solidFill>
              </a:rPr>
              <a:t>13</a:t>
            </a:r>
            <a:endParaRPr lang="cs-CZ" sz="16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Jméno autora:  </a:t>
            </a:r>
            <a:r>
              <a:rPr lang="cs-CZ" sz="1600" dirty="0">
                <a:solidFill>
                  <a:prstClr val="black"/>
                </a:solidFill>
              </a:rPr>
              <a:t>Mgr. </a:t>
            </a:r>
            <a:r>
              <a:rPr lang="cs-CZ" sz="1600">
                <a:solidFill>
                  <a:prstClr val="black"/>
                </a:solidFill>
              </a:rPr>
              <a:t>Jana Sedláčková</a:t>
            </a:r>
          </a:p>
          <a:p>
            <a:pPr marL="0" lvl="0" indent="0">
              <a:buNone/>
            </a:pPr>
            <a:r>
              <a:rPr lang="cs-CZ" sz="1600" b="1" smtClean="0">
                <a:solidFill>
                  <a:prstClr val="black"/>
                </a:solidFill>
              </a:rPr>
              <a:t>Škola</a:t>
            </a:r>
            <a:r>
              <a:rPr lang="cs-CZ" sz="1600" b="1" dirty="0">
                <a:solidFill>
                  <a:prstClr val="black"/>
                </a:solidFill>
              </a:rPr>
              <a:t>:  </a:t>
            </a:r>
            <a:r>
              <a:rPr lang="cs-CZ" sz="1600" dirty="0">
                <a:solidFill>
                  <a:prstClr val="black"/>
                </a:solidFill>
              </a:rPr>
              <a:t>ZŠ A MŠ Cholina, okres Olomouc, příspěvková organizace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            </a:t>
            </a:r>
            <a:r>
              <a:rPr lang="cs-CZ" sz="1600" dirty="0">
                <a:solidFill>
                  <a:prstClr val="black"/>
                </a:solidFill>
              </a:rPr>
              <a:t>Cholina 35, 783 22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Datum vytvoření: </a:t>
            </a:r>
            <a:r>
              <a:rPr lang="cs-CZ" sz="1600" dirty="0" smtClean="0">
                <a:solidFill>
                  <a:prstClr val="black"/>
                </a:solidFill>
              </a:rPr>
              <a:t>30. 8. 2012</a:t>
            </a:r>
            <a:endParaRPr lang="cs-CZ" sz="16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Předmět:  </a:t>
            </a:r>
            <a:r>
              <a:rPr lang="cs-CZ" sz="1600" dirty="0">
                <a:solidFill>
                  <a:prstClr val="black"/>
                </a:solidFill>
              </a:rPr>
              <a:t>Matematika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Ročník:  </a:t>
            </a:r>
            <a:r>
              <a:rPr lang="cs-CZ" sz="1600" dirty="0" smtClean="0">
                <a:solidFill>
                  <a:prstClr val="black"/>
                </a:solidFill>
              </a:rPr>
              <a:t>první, druhý</a:t>
            </a:r>
            <a:endParaRPr lang="cs-CZ" sz="16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Anotace: </a:t>
            </a:r>
            <a:r>
              <a:rPr lang="cs-CZ" sz="1600" dirty="0">
                <a:solidFill>
                  <a:prstClr val="black"/>
                </a:solidFill>
              </a:rPr>
              <a:t>Pracovní list pro žáky 1. </a:t>
            </a:r>
            <a:r>
              <a:rPr lang="cs-CZ" sz="1600" dirty="0" smtClean="0">
                <a:solidFill>
                  <a:prstClr val="black"/>
                </a:solidFill>
              </a:rPr>
              <a:t>a 2. ročníku </a:t>
            </a:r>
            <a:r>
              <a:rPr lang="cs-CZ" sz="1600" dirty="0">
                <a:solidFill>
                  <a:prstClr val="black"/>
                </a:solidFill>
              </a:rPr>
              <a:t>na sčítání a odčítání do 10, </a:t>
            </a:r>
          </a:p>
          <a:p>
            <a:pPr marL="0" lvl="0" indent="0">
              <a:buNone/>
            </a:pPr>
            <a:r>
              <a:rPr lang="cs-CZ" sz="1600" dirty="0">
                <a:solidFill>
                  <a:prstClr val="black"/>
                </a:solidFill>
              </a:rPr>
              <a:t>                 rozklad čísel, procvičování číselné řady do 10.  Je </a:t>
            </a:r>
            <a:r>
              <a:rPr lang="cs-CZ" sz="1600" dirty="0" smtClean="0">
                <a:solidFill>
                  <a:prstClr val="black"/>
                </a:solidFill>
              </a:rPr>
              <a:t>určen pro  </a:t>
            </a:r>
            <a:endParaRPr lang="cs-CZ" sz="16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dirty="0">
                <a:solidFill>
                  <a:prstClr val="black"/>
                </a:solidFill>
              </a:rPr>
              <a:t>                 samostatnou práci žáků, společná kontrola proběhne na </a:t>
            </a:r>
            <a:r>
              <a:rPr lang="cs-CZ" sz="1600" dirty="0" smtClean="0">
                <a:solidFill>
                  <a:prstClr val="black"/>
                </a:solidFill>
              </a:rPr>
              <a:t>    </a:t>
            </a:r>
          </a:p>
          <a:p>
            <a:pPr marL="0" lvl="0" indent="0">
              <a:buNone/>
            </a:pPr>
            <a:r>
              <a:rPr lang="cs-CZ" sz="1600" dirty="0" smtClean="0">
                <a:solidFill>
                  <a:prstClr val="black"/>
                </a:solidFill>
              </a:rPr>
              <a:t>                 interaktivní tabuli</a:t>
            </a:r>
            <a:r>
              <a:rPr lang="cs-CZ" sz="1600" dirty="0">
                <a:solidFill>
                  <a:prstClr val="black"/>
                </a:solidFill>
              </a:rPr>
              <a:t>.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Klíčová slova:  </a:t>
            </a:r>
            <a:r>
              <a:rPr lang="cs-CZ" sz="1600" dirty="0">
                <a:solidFill>
                  <a:prstClr val="black"/>
                </a:solidFill>
              </a:rPr>
              <a:t>sčítání, odčítání, rozklad </a:t>
            </a:r>
            <a:r>
              <a:rPr lang="cs-CZ" sz="1600" dirty="0" smtClean="0">
                <a:solidFill>
                  <a:prstClr val="black"/>
                </a:solidFill>
              </a:rPr>
              <a:t>čísel, číselná řada</a:t>
            </a:r>
            <a:endParaRPr lang="cs-CZ" sz="1600" dirty="0">
              <a:solidFill>
                <a:prstClr val="black"/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r>
              <a:rPr lang="cs-CZ" sz="1600" b="1" dirty="0">
                <a:solidFill>
                  <a:prstClr val="black"/>
                </a:solidFill>
              </a:rPr>
              <a:t>Zdroje:</a:t>
            </a:r>
            <a:r>
              <a:rPr lang="cs-CZ" sz="1600" dirty="0">
                <a:solidFill>
                  <a:prstClr val="black">
                    <a:lumMod val="95000"/>
                    <a:lumOff val="5000"/>
                  </a:prstClr>
                </a:solidFill>
              </a:rPr>
              <a:t> autorka</a:t>
            </a:r>
          </a:p>
          <a:p>
            <a:pPr marL="0" lvl="0" indent="0">
              <a:spcBef>
                <a:spcPts val="0"/>
              </a:spcBef>
              <a:buNone/>
            </a:pPr>
            <a:endParaRPr lang="cs-CZ" sz="1600" dirty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600" dirty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600" dirty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600" dirty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600" dirty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600" dirty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600" dirty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600" dirty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600" dirty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600" dirty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600" dirty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600" dirty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600" dirty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600" dirty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600" dirty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600" dirty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600" dirty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600" dirty="0">
              <a:solidFill>
                <a:prstClr val="black"/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600" dirty="0">
              <a:solidFill>
                <a:prstClr val="black"/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600" dirty="0">
              <a:solidFill>
                <a:prstClr val="black"/>
              </a:solidFill>
            </a:endParaRPr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1336" y="8172400"/>
            <a:ext cx="4507335" cy="8723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042220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600" dirty="0" smtClean="0"/>
              <a:t>1. Utvoř příklady podle dominových karet ( + a - ).</a:t>
            </a:r>
            <a:br>
              <a:rPr lang="cs-CZ" sz="1600" dirty="0" smtClean="0"/>
            </a:br>
            <a:r>
              <a:rPr lang="cs-CZ" sz="1600" dirty="0"/>
              <a:t> </a:t>
            </a:r>
            <a:r>
              <a:rPr lang="cs-CZ" sz="1600" dirty="0" smtClean="0"/>
              <a:t>     </a:t>
            </a:r>
            <a:endParaRPr lang="cs-CZ" sz="1600" dirty="0"/>
          </a:p>
        </p:txBody>
      </p:sp>
      <p:graphicFrame>
        <p:nvGraphicFramePr>
          <p:cNvPr id="8" name="Zástupný symbol pro obsah 7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10299541"/>
              </p:ext>
            </p:extLst>
          </p:nvPr>
        </p:nvGraphicFramePr>
        <p:xfrm>
          <a:off x="332656" y="1259632"/>
          <a:ext cx="1141884" cy="42217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70942"/>
                <a:gridCol w="570942"/>
              </a:tblGrid>
              <a:tr h="42217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58907478"/>
              </p:ext>
            </p:extLst>
          </p:nvPr>
        </p:nvGraphicFramePr>
        <p:xfrm>
          <a:off x="4869160" y="1259632"/>
          <a:ext cx="1152128" cy="43204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76064"/>
                <a:gridCol w="576064"/>
              </a:tblGrid>
              <a:tr h="432048"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65625798"/>
              </p:ext>
            </p:extLst>
          </p:nvPr>
        </p:nvGraphicFramePr>
        <p:xfrm>
          <a:off x="3356992" y="1274870"/>
          <a:ext cx="1152128" cy="41681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76064"/>
                <a:gridCol w="576064"/>
              </a:tblGrid>
              <a:tr h="41681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1" name="Tabulka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14605225"/>
              </p:ext>
            </p:extLst>
          </p:nvPr>
        </p:nvGraphicFramePr>
        <p:xfrm>
          <a:off x="1844824" y="1259632"/>
          <a:ext cx="1152128" cy="43204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76064"/>
                <a:gridCol w="576064"/>
              </a:tblGrid>
              <a:tr h="4320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2" name="TextovéPole 11"/>
          <p:cNvSpPr txBox="1"/>
          <p:nvPr/>
        </p:nvSpPr>
        <p:spPr>
          <a:xfrm>
            <a:off x="188640" y="1804338"/>
            <a:ext cx="6336704" cy="3847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__________       __________       ___________      __________</a:t>
            </a:r>
          </a:p>
          <a:p>
            <a:endParaRPr lang="cs-CZ" dirty="0"/>
          </a:p>
          <a:p>
            <a:r>
              <a:rPr lang="cs-CZ" dirty="0" smtClean="0"/>
              <a:t> __________       __________       ___________      __________</a:t>
            </a:r>
          </a:p>
          <a:p>
            <a:endParaRPr lang="cs-CZ" dirty="0"/>
          </a:p>
          <a:p>
            <a:r>
              <a:rPr lang="cs-CZ" dirty="0" smtClean="0"/>
              <a:t> __________       __________       ___________      __________</a:t>
            </a:r>
          </a:p>
          <a:p>
            <a:endParaRPr lang="cs-CZ" dirty="0"/>
          </a:p>
          <a:p>
            <a:r>
              <a:rPr lang="cs-CZ" dirty="0" smtClean="0"/>
              <a:t> __________       __________       ___________      __________</a:t>
            </a:r>
          </a:p>
          <a:p>
            <a:endParaRPr lang="cs-CZ" dirty="0"/>
          </a:p>
          <a:p>
            <a:endParaRPr lang="cs-CZ" sz="1600" dirty="0" smtClean="0"/>
          </a:p>
          <a:p>
            <a:r>
              <a:rPr lang="cs-CZ" sz="1600" dirty="0"/>
              <a:t> </a:t>
            </a:r>
            <a:r>
              <a:rPr lang="cs-CZ" sz="1600" dirty="0" smtClean="0"/>
              <a:t> 2. Dopiš číslo – dopočítej do deseti.</a:t>
            </a:r>
          </a:p>
          <a:p>
            <a:endParaRPr lang="cs-CZ" sz="1600" dirty="0"/>
          </a:p>
          <a:p>
            <a:r>
              <a:rPr lang="cs-CZ" sz="1600" dirty="0" smtClean="0"/>
              <a:t>       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13" name="Vývojový diagram: spojnice 12"/>
          <p:cNvSpPr/>
          <p:nvPr/>
        </p:nvSpPr>
        <p:spPr>
          <a:xfrm>
            <a:off x="2541771" y="1473499"/>
            <a:ext cx="58713" cy="65956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ývojový diagram: spojnice 13"/>
          <p:cNvSpPr/>
          <p:nvPr/>
        </p:nvSpPr>
        <p:spPr>
          <a:xfrm>
            <a:off x="714374" y="1562100"/>
            <a:ext cx="58713" cy="65956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ývojový diagram: spojnice 14"/>
          <p:cNvSpPr/>
          <p:nvPr/>
        </p:nvSpPr>
        <p:spPr>
          <a:xfrm>
            <a:off x="695322" y="1343744"/>
            <a:ext cx="58713" cy="65956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ývojový diagram: spojnice 15"/>
          <p:cNvSpPr/>
          <p:nvPr/>
        </p:nvSpPr>
        <p:spPr>
          <a:xfrm>
            <a:off x="404664" y="1562100"/>
            <a:ext cx="58713" cy="65956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Vývojový diagram: spojnice 16"/>
          <p:cNvSpPr/>
          <p:nvPr/>
        </p:nvSpPr>
        <p:spPr>
          <a:xfrm>
            <a:off x="404663" y="1329097"/>
            <a:ext cx="58713" cy="65956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ývojový diagram: spojnice 19"/>
          <p:cNvSpPr/>
          <p:nvPr/>
        </p:nvSpPr>
        <p:spPr>
          <a:xfrm>
            <a:off x="1031132" y="1409700"/>
            <a:ext cx="58713" cy="65956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ývojový diagram: spojnice 20"/>
          <p:cNvSpPr/>
          <p:nvPr/>
        </p:nvSpPr>
        <p:spPr>
          <a:xfrm>
            <a:off x="1268760" y="1409700"/>
            <a:ext cx="58713" cy="65956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Vývojový diagram: spojnice 21"/>
          <p:cNvSpPr/>
          <p:nvPr/>
        </p:nvSpPr>
        <p:spPr>
          <a:xfrm>
            <a:off x="1916832" y="1328378"/>
            <a:ext cx="58713" cy="65956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Vývojový diagram: spojnice 22"/>
          <p:cNvSpPr/>
          <p:nvPr/>
        </p:nvSpPr>
        <p:spPr>
          <a:xfrm>
            <a:off x="2060848" y="1394334"/>
            <a:ext cx="58713" cy="65956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Vývojový diagram: spojnice 23"/>
          <p:cNvSpPr/>
          <p:nvPr/>
        </p:nvSpPr>
        <p:spPr>
          <a:xfrm>
            <a:off x="2204864" y="1475656"/>
            <a:ext cx="58713" cy="65956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Vývojový diagram: spojnice 24"/>
          <p:cNvSpPr/>
          <p:nvPr/>
        </p:nvSpPr>
        <p:spPr>
          <a:xfrm>
            <a:off x="2540211" y="1343744"/>
            <a:ext cx="58713" cy="65956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Vývojový diagram: spojnice 25"/>
          <p:cNvSpPr/>
          <p:nvPr/>
        </p:nvSpPr>
        <p:spPr>
          <a:xfrm>
            <a:off x="2762324" y="1343744"/>
            <a:ext cx="58713" cy="65956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Vývojový diagram: spojnice 26"/>
          <p:cNvSpPr/>
          <p:nvPr/>
        </p:nvSpPr>
        <p:spPr>
          <a:xfrm>
            <a:off x="3717032" y="1310766"/>
            <a:ext cx="58713" cy="65956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Vývojový diagram: spojnice 27"/>
          <p:cNvSpPr/>
          <p:nvPr/>
        </p:nvSpPr>
        <p:spPr>
          <a:xfrm>
            <a:off x="2762323" y="1475656"/>
            <a:ext cx="58713" cy="65956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Vývojový diagram: spojnice 28"/>
          <p:cNvSpPr/>
          <p:nvPr/>
        </p:nvSpPr>
        <p:spPr>
          <a:xfrm>
            <a:off x="3429000" y="1310766"/>
            <a:ext cx="58713" cy="65956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Vývojový diagram: spojnice 29"/>
          <p:cNvSpPr/>
          <p:nvPr/>
        </p:nvSpPr>
        <p:spPr>
          <a:xfrm>
            <a:off x="3428999" y="1440521"/>
            <a:ext cx="58713" cy="65956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Vývojový diagram: spojnice 30"/>
          <p:cNvSpPr/>
          <p:nvPr/>
        </p:nvSpPr>
        <p:spPr>
          <a:xfrm>
            <a:off x="561974" y="1409700"/>
            <a:ext cx="58713" cy="65956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Vývojový diagram: spojnice 31"/>
          <p:cNvSpPr/>
          <p:nvPr/>
        </p:nvSpPr>
        <p:spPr>
          <a:xfrm>
            <a:off x="3428999" y="1562100"/>
            <a:ext cx="58713" cy="65956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Vývojový diagram: spojnice 32"/>
          <p:cNvSpPr/>
          <p:nvPr/>
        </p:nvSpPr>
        <p:spPr>
          <a:xfrm>
            <a:off x="3717812" y="1445643"/>
            <a:ext cx="58713" cy="65956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Vývojový diagram: spojnice 33"/>
          <p:cNvSpPr/>
          <p:nvPr/>
        </p:nvSpPr>
        <p:spPr>
          <a:xfrm>
            <a:off x="3717812" y="1562100"/>
            <a:ext cx="58713" cy="65956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Vývojový diagram: spojnice 34"/>
          <p:cNvSpPr/>
          <p:nvPr/>
        </p:nvSpPr>
        <p:spPr>
          <a:xfrm>
            <a:off x="4077072" y="1445643"/>
            <a:ext cx="58713" cy="65956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Vývojový diagram: spojnice 35"/>
          <p:cNvSpPr/>
          <p:nvPr/>
        </p:nvSpPr>
        <p:spPr>
          <a:xfrm>
            <a:off x="4293096" y="1449327"/>
            <a:ext cx="58713" cy="65956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Vývojový diagram: spojnice 36"/>
          <p:cNvSpPr/>
          <p:nvPr/>
        </p:nvSpPr>
        <p:spPr>
          <a:xfrm>
            <a:off x="5013176" y="1328378"/>
            <a:ext cx="58713" cy="65956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Vývojový diagram: spojnice 37"/>
          <p:cNvSpPr/>
          <p:nvPr/>
        </p:nvSpPr>
        <p:spPr>
          <a:xfrm>
            <a:off x="5249785" y="1310766"/>
            <a:ext cx="58713" cy="65956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Vývojový diagram: spojnice 38"/>
          <p:cNvSpPr/>
          <p:nvPr/>
        </p:nvSpPr>
        <p:spPr>
          <a:xfrm>
            <a:off x="5026506" y="1543139"/>
            <a:ext cx="58713" cy="65956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Vývojový diagram: spojnice 39"/>
          <p:cNvSpPr/>
          <p:nvPr/>
        </p:nvSpPr>
        <p:spPr>
          <a:xfrm>
            <a:off x="5249786" y="1534422"/>
            <a:ext cx="58713" cy="65956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Vývojový diagram: spojnice 40"/>
          <p:cNvSpPr/>
          <p:nvPr/>
        </p:nvSpPr>
        <p:spPr>
          <a:xfrm>
            <a:off x="5589240" y="1310766"/>
            <a:ext cx="58713" cy="65956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Vývojový diagram: spojnice 41"/>
          <p:cNvSpPr/>
          <p:nvPr/>
        </p:nvSpPr>
        <p:spPr>
          <a:xfrm>
            <a:off x="5589239" y="1448697"/>
            <a:ext cx="58713" cy="65956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Vývojový diagram: spojnice 42"/>
          <p:cNvSpPr/>
          <p:nvPr/>
        </p:nvSpPr>
        <p:spPr>
          <a:xfrm>
            <a:off x="5590018" y="1562100"/>
            <a:ext cx="58713" cy="65956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Vývojový diagram: spojnice 43"/>
          <p:cNvSpPr/>
          <p:nvPr/>
        </p:nvSpPr>
        <p:spPr>
          <a:xfrm>
            <a:off x="5821224" y="1314450"/>
            <a:ext cx="58713" cy="65956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Vývojový diagram: spojnice 44"/>
          <p:cNvSpPr/>
          <p:nvPr/>
        </p:nvSpPr>
        <p:spPr>
          <a:xfrm>
            <a:off x="5821221" y="1440521"/>
            <a:ext cx="58713" cy="65956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Vývojový diagram: spojnice 45"/>
          <p:cNvSpPr/>
          <p:nvPr/>
        </p:nvSpPr>
        <p:spPr>
          <a:xfrm>
            <a:off x="5821222" y="1576117"/>
            <a:ext cx="58713" cy="65956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Vývojový diagram: postup 46"/>
          <p:cNvSpPr/>
          <p:nvPr/>
        </p:nvSpPr>
        <p:spPr>
          <a:xfrm>
            <a:off x="634207" y="4948411"/>
            <a:ext cx="914400" cy="612648"/>
          </a:xfrm>
          <a:prstGeom prst="flowChartProcess">
            <a:avLst/>
          </a:prstGeom>
          <a:noFill/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Rovnoramenný trojúhelník 47"/>
          <p:cNvSpPr/>
          <p:nvPr/>
        </p:nvSpPr>
        <p:spPr>
          <a:xfrm>
            <a:off x="559493" y="4491211"/>
            <a:ext cx="1060704" cy="457200"/>
          </a:xfrm>
          <a:prstGeom prst="triangle">
            <a:avLst/>
          </a:prstGeom>
          <a:noFill/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bdélník 48"/>
          <p:cNvSpPr/>
          <p:nvPr/>
        </p:nvSpPr>
        <p:spPr>
          <a:xfrm>
            <a:off x="763190" y="5079851"/>
            <a:ext cx="228600" cy="287457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Obdélník 49"/>
          <p:cNvSpPr/>
          <p:nvPr/>
        </p:nvSpPr>
        <p:spPr>
          <a:xfrm>
            <a:off x="1145432" y="5070266"/>
            <a:ext cx="228600" cy="287457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Vývojový diagram: postup 50"/>
          <p:cNvSpPr/>
          <p:nvPr/>
        </p:nvSpPr>
        <p:spPr>
          <a:xfrm>
            <a:off x="1807910" y="4969140"/>
            <a:ext cx="914400" cy="612648"/>
          </a:xfrm>
          <a:prstGeom prst="flowChartProcess">
            <a:avLst/>
          </a:prstGeom>
          <a:noFill/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Rovnoramenný trojúhelník 51"/>
          <p:cNvSpPr/>
          <p:nvPr/>
        </p:nvSpPr>
        <p:spPr>
          <a:xfrm>
            <a:off x="1733196" y="4511940"/>
            <a:ext cx="1060704" cy="457200"/>
          </a:xfrm>
          <a:prstGeom prst="triangle">
            <a:avLst/>
          </a:prstGeom>
          <a:noFill/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Obdélník 52"/>
          <p:cNvSpPr/>
          <p:nvPr/>
        </p:nvSpPr>
        <p:spPr>
          <a:xfrm>
            <a:off x="1936893" y="5100580"/>
            <a:ext cx="228600" cy="287457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Obdélník 53"/>
          <p:cNvSpPr/>
          <p:nvPr/>
        </p:nvSpPr>
        <p:spPr>
          <a:xfrm>
            <a:off x="2319135" y="5090995"/>
            <a:ext cx="228600" cy="287457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Vývojový diagram: postup 54"/>
          <p:cNvSpPr/>
          <p:nvPr/>
        </p:nvSpPr>
        <p:spPr>
          <a:xfrm>
            <a:off x="3030512" y="4969140"/>
            <a:ext cx="914400" cy="612648"/>
          </a:xfrm>
          <a:prstGeom prst="flowChartProcess">
            <a:avLst/>
          </a:prstGeom>
          <a:noFill/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Rovnoramenný trojúhelník 55"/>
          <p:cNvSpPr/>
          <p:nvPr/>
        </p:nvSpPr>
        <p:spPr>
          <a:xfrm>
            <a:off x="2955798" y="4511940"/>
            <a:ext cx="1060704" cy="457200"/>
          </a:xfrm>
          <a:prstGeom prst="triangle">
            <a:avLst/>
          </a:prstGeom>
          <a:noFill/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Obdélník 56"/>
          <p:cNvSpPr/>
          <p:nvPr/>
        </p:nvSpPr>
        <p:spPr>
          <a:xfrm>
            <a:off x="3159495" y="5100580"/>
            <a:ext cx="228600" cy="287457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Obdélník 57"/>
          <p:cNvSpPr/>
          <p:nvPr/>
        </p:nvSpPr>
        <p:spPr>
          <a:xfrm>
            <a:off x="3541737" y="5090995"/>
            <a:ext cx="228600" cy="287457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Vývojový diagram: postup 58"/>
          <p:cNvSpPr/>
          <p:nvPr/>
        </p:nvSpPr>
        <p:spPr>
          <a:xfrm>
            <a:off x="4248244" y="4958074"/>
            <a:ext cx="914400" cy="612648"/>
          </a:xfrm>
          <a:prstGeom prst="flowChartProcess">
            <a:avLst/>
          </a:prstGeom>
          <a:noFill/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Rovnoramenný trojúhelník 59"/>
          <p:cNvSpPr/>
          <p:nvPr/>
        </p:nvSpPr>
        <p:spPr>
          <a:xfrm>
            <a:off x="4173530" y="4500874"/>
            <a:ext cx="1060704" cy="457200"/>
          </a:xfrm>
          <a:prstGeom prst="triangle">
            <a:avLst/>
          </a:prstGeom>
          <a:noFill/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Obdélník 60"/>
          <p:cNvSpPr/>
          <p:nvPr/>
        </p:nvSpPr>
        <p:spPr>
          <a:xfrm>
            <a:off x="4377227" y="5089514"/>
            <a:ext cx="228600" cy="287457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Obdélník 61"/>
          <p:cNvSpPr/>
          <p:nvPr/>
        </p:nvSpPr>
        <p:spPr>
          <a:xfrm>
            <a:off x="4759469" y="5079929"/>
            <a:ext cx="228600" cy="287457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Vývojový diagram: postup 62"/>
          <p:cNvSpPr/>
          <p:nvPr/>
        </p:nvSpPr>
        <p:spPr>
          <a:xfrm>
            <a:off x="5422737" y="4969140"/>
            <a:ext cx="914400" cy="612648"/>
          </a:xfrm>
          <a:prstGeom prst="flowChartProcess">
            <a:avLst/>
          </a:prstGeom>
          <a:noFill/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Rovnoramenný trojúhelník 63"/>
          <p:cNvSpPr/>
          <p:nvPr/>
        </p:nvSpPr>
        <p:spPr>
          <a:xfrm>
            <a:off x="5348023" y="4511940"/>
            <a:ext cx="1060704" cy="457200"/>
          </a:xfrm>
          <a:prstGeom prst="triangle">
            <a:avLst/>
          </a:prstGeom>
          <a:noFill/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Obdélník 64"/>
          <p:cNvSpPr/>
          <p:nvPr/>
        </p:nvSpPr>
        <p:spPr>
          <a:xfrm>
            <a:off x="5551720" y="5100580"/>
            <a:ext cx="228600" cy="287457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Obdélník 65"/>
          <p:cNvSpPr/>
          <p:nvPr/>
        </p:nvSpPr>
        <p:spPr>
          <a:xfrm>
            <a:off x="5933962" y="5090995"/>
            <a:ext cx="228600" cy="287457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TextovéPole 66"/>
          <p:cNvSpPr txBox="1"/>
          <p:nvPr/>
        </p:nvSpPr>
        <p:spPr>
          <a:xfrm>
            <a:off x="218777" y="4512078"/>
            <a:ext cx="6669360" cy="24622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     10                  10                   10                   10                  10</a:t>
            </a:r>
          </a:p>
          <a:p>
            <a:r>
              <a:rPr lang="cs-CZ" dirty="0" smtClean="0"/>
              <a:t>            </a:t>
            </a:r>
          </a:p>
          <a:p>
            <a:r>
              <a:rPr lang="cs-CZ" dirty="0"/>
              <a:t> </a:t>
            </a:r>
            <a:r>
              <a:rPr lang="cs-CZ" dirty="0" smtClean="0"/>
              <a:t>         8                           3              5                     4                    1</a:t>
            </a:r>
          </a:p>
          <a:p>
            <a:endParaRPr lang="cs-CZ" dirty="0"/>
          </a:p>
          <a:p>
            <a:pPr lvl="0"/>
            <a:r>
              <a:rPr lang="cs-CZ" sz="1600" dirty="0" smtClean="0"/>
              <a:t>3. Jak se jmenuje chlapec, který jede na výlet? </a:t>
            </a:r>
            <a:r>
              <a:rPr lang="cs-CZ" sz="1600" dirty="0">
                <a:solidFill>
                  <a:prstClr val="black"/>
                </a:solidFill>
              </a:rPr>
              <a:t>Nakresli uhlí do 2., 3., 5. a 7. </a:t>
            </a:r>
            <a:r>
              <a:rPr lang="cs-CZ" sz="1600" dirty="0" smtClean="0">
                <a:solidFill>
                  <a:prstClr val="black"/>
                </a:solidFill>
              </a:rPr>
              <a:t>       </a:t>
            </a:r>
          </a:p>
          <a:p>
            <a:pPr lvl="0"/>
            <a:r>
              <a:rPr lang="cs-CZ" sz="1600" dirty="0">
                <a:solidFill>
                  <a:prstClr val="black"/>
                </a:solidFill>
              </a:rPr>
              <a:t> </a:t>
            </a:r>
            <a:r>
              <a:rPr lang="cs-CZ" sz="1600" dirty="0" smtClean="0">
                <a:solidFill>
                  <a:prstClr val="black"/>
                </a:solidFill>
              </a:rPr>
              <a:t>    vagonku a poznáš to.</a:t>
            </a:r>
            <a:endParaRPr lang="cs-CZ" sz="1600" dirty="0">
              <a:solidFill>
                <a:prstClr val="black"/>
              </a:solidFill>
            </a:endParaRPr>
          </a:p>
          <a:p>
            <a:pPr algn="just"/>
            <a:endParaRPr lang="cs-CZ" sz="1600" dirty="0" smtClean="0"/>
          </a:p>
          <a:p>
            <a:pPr algn="just"/>
            <a:r>
              <a:rPr lang="cs-CZ" sz="1600" dirty="0"/>
              <a:t> </a:t>
            </a:r>
            <a:r>
              <a:rPr lang="cs-CZ" sz="1600" dirty="0" smtClean="0"/>
              <a:t>    </a:t>
            </a:r>
          </a:p>
          <a:p>
            <a:r>
              <a:rPr lang="cs-CZ" dirty="0"/>
              <a:t> </a:t>
            </a:r>
            <a:r>
              <a:rPr lang="cs-CZ" dirty="0" smtClean="0"/>
              <a:t>         </a:t>
            </a:r>
            <a:endParaRPr lang="cs-CZ" dirty="0"/>
          </a:p>
        </p:txBody>
      </p:sp>
      <p:sp>
        <p:nvSpPr>
          <p:cNvPr id="69" name="Vývojový diagram: postup 68"/>
          <p:cNvSpPr/>
          <p:nvPr/>
        </p:nvSpPr>
        <p:spPr>
          <a:xfrm>
            <a:off x="530165" y="6572579"/>
            <a:ext cx="559680" cy="314639"/>
          </a:xfrm>
          <a:prstGeom prst="flowChartProcess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Vývojový diagram: postup 69"/>
          <p:cNvSpPr/>
          <p:nvPr/>
        </p:nvSpPr>
        <p:spPr>
          <a:xfrm>
            <a:off x="817268" y="6251710"/>
            <a:ext cx="265096" cy="306324"/>
          </a:xfrm>
          <a:prstGeom prst="flowChartProcess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Rovnoramenný trojúhelník 70"/>
          <p:cNvSpPr/>
          <p:nvPr/>
        </p:nvSpPr>
        <p:spPr>
          <a:xfrm rot="10800000">
            <a:off x="538719" y="6322892"/>
            <a:ext cx="205011" cy="242631"/>
          </a:xfrm>
          <a:prstGeom prst="triangl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Vývojový diagram: spojnice 71"/>
          <p:cNvSpPr/>
          <p:nvPr/>
        </p:nvSpPr>
        <p:spPr>
          <a:xfrm>
            <a:off x="833524" y="6887218"/>
            <a:ext cx="228600" cy="228600"/>
          </a:xfrm>
          <a:prstGeom prst="flowChartConnector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Vývojový diagram: spojnice 72"/>
          <p:cNvSpPr/>
          <p:nvPr/>
        </p:nvSpPr>
        <p:spPr>
          <a:xfrm>
            <a:off x="561974" y="6878336"/>
            <a:ext cx="228600" cy="228600"/>
          </a:xfrm>
          <a:prstGeom prst="flowChartConnector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Obdélník 73"/>
          <p:cNvSpPr/>
          <p:nvPr/>
        </p:nvSpPr>
        <p:spPr>
          <a:xfrm>
            <a:off x="1106920" y="6721390"/>
            <a:ext cx="220553" cy="45719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Obdélník 74"/>
          <p:cNvSpPr/>
          <p:nvPr/>
        </p:nvSpPr>
        <p:spPr>
          <a:xfrm>
            <a:off x="1337771" y="6541834"/>
            <a:ext cx="579061" cy="345384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Vývojový diagram: spojnice 75"/>
          <p:cNvSpPr/>
          <p:nvPr/>
        </p:nvSpPr>
        <p:spPr>
          <a:xfrm>
            <a:off x="1374032" y="6906911"/>
            <a:ext cx="228600" cy="228600"/>
          </a:xfrm>
          <a:prstGeom prst="flowChartConnector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7" name="Vývojový diagram: spojnice 76"/>
          <p:cNvSpPr/>
          <p:nvPr/>
        </p:nvSpPr>
        <p:spPr>
          <a:xfrm>
            <a:off x="1659303" y="6908197"/>
            <a:ext cx="228600" cy="228600"/>
          </a:xfrm>
          <a:prstGeom prst="flowChartConnector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8" name="Obdélník 77"/>
          <p:cNvSpPr/>
          <p:nvPr/>
        </p:nvSpPr>
        <p:spPr>
          <a:xfrm>
            <a:off x="2145202" y="6551081"/>
            <a:ext cx="579061" cy="345384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9" name="Vývojový diagram: spojnice 78"/>
          <p:cNvSpPr/>
          <p:nvPr/>
        </p:nvSpPr>
        <p:spPr>
          <a:xfrm>
            <a:off x="2181463" y="6916158"/>
            <a:ext cx="228600" cy="228600"/>
          </a:xfrm>
          <a:prstGeom prst="flowChartConnector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0" name="Vývojový diagram: spojnice 79"/>
          <p:cNvSpPr/>
          <p:nvPr/>
        </p:nvSpPr>
        <p:spPr>
          <a:xfrm>
            <a:off x="2466734" y="6917444"/>
            <a:ext cx="228600" cy="228600"/>
          </a:xfrm>
          <a:prstGeom prst="flowChartConnector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4" name="Obdélník 83"/>
          <p:cNvSpPr/>
          <p:nvPr/>
        </p:nvSpPr>
        <p:spPr>
          <a:xfrm>
            <a:off x="2952263" y="6551359"/>
            <a:ext cx="579061" cy="345384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5" name="Vývojový diagram: spojnice 84"/>
          <p:cNvSpPr/>
          <p:nvPr/>
        </p:nvSpPr>
        <p:spPr>
          <a:xfrm>
            <a:off x="2988524" y="6916436"/>
            <a:ext cx="228600" cy="228600"/>
          </a:xfrm>
          <a:prstGeom prst="flowChartConnector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6" name="Vývojový diagram: spojnice 85"/>
          <p:cNvSpPr/>
          <p:nvPr/>
        </p:nvSpPr>
        <p:spPr>
          <a:xfrm>
            <a:off x="3273795" y="6917722"/>
            <a:ext cx="228600" cy="228600"/>
          </a:xfrm>
          <a:prstGeom prst="flowChartConnector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7" name="Obdélník 86"/>
          <p:cNvSpPr/>
          <p:nvPr/>
        </p:nvSpPr>
        <p:spPr>
          <a:xfrm>
            <a:off x="3774685" y="6541834"/>
            <a:ext cx="579061" cy="345384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8" name="Vývojový diagram: spojnice 87"/>
          <p:cNvSpPr/>
          <p:nvPr/>
        </p:nvSpPr>
        <p:spPr>
          <a:xfrm>
            <a:off x="3810946" y="6906911"/>
            <a:ext cx="228600" cy="228600"/>
          </a:xfrm>
          <a:prstGeom prst="flowChartConnector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9" name="Vývojový diagram: spojnice 88"/>
          <p:cNvSpPr/>
          <p:nvPr/>
        </p:nvSpPr>
        <p:spPr>
          <a:xfrm>
            <a:off x="4096217" y="6908197"/>
            <a:ext cx="228600" cy="228600"/>
          </a:xfrm>
          <a:prstGeom prst="flowChartConnector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0" name="Obdélník 89"/>
          <p:cNvSpPr/>
          <p:nvPr/>
        </p:nvSpPr>
        <p:spPr>
          <a:xfrm>
            <a:off x="4535087" y="6551359"/>
            <a:ext cx="579061" cy="345384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1" name="Vývojový diagram: spojnice 90"/>
          <p:cNvSpPr/>
          <p:nvPr/>
        </p:nvSpPr>
        <p:spPr>
          <a:xfrm>
            <a:off x="4571348" y="6916436"/>
            <a:ext cx="228600" cy="228600"/>
          </a:xfrm>
          <a:prstGeom prst="flowChartConnector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2" name="Vývojový diagram: spojnice 91"/>
          <p:cNvSpPr/>
          <p:nvPr/>
        </p:nvSpPr>
        <p:spPr>
          <a:xfrm>
            <a:off x="4856619" y="6917722"/>
            <a:ext cx="228600" cy="228600"/>
          </a:xfrm>
          <a:prstGeom prst="flowChartConnector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3" name="Obdélník 92"/>
          <p:cNvSpPr/>
          <p:nvPr/>
        </p:nvSpPr>
        <p:spPr>
          <a:xfrm>
            <a:off x="5311762" y="6560241"/>
            <a:ext cx="579061" cy="345384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4" name="Vývojový diagram: spojnice 93"/>
          <p:cNvSpPr/>
          <p:nvPr/>
        </p:nvSpPr>
        <p:spPr>
          <a:xfrm>
            <a:off x="5348023" y="6925318"/>
            <a:ext cx="228600" cy="228600"/>
          </a:xfrm>
          <a:prstGeom prst="flowChartConnector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5" name="Vývojový diagram: spojnice 94"/>
          <p:cNvSpPr/>
          <p:nvPr/>
        </p:nvSpPr>
        <p:spPr>
          <a:xfrm>
            <a:off x="5633294" y="6926604"/>
            <a:ext cx="228600" cy="228600"/>
          </a:xfrm>
          <a:prstGeom prst="flowChartConnector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6" name="Obdélník 95"/>
          <p:cNvSpPr/>
          <p:nvPr/>
        </p:nvSpPr>
        <p:spPr>
          <a:xfrm>
            <a:off x="6037139" y="6551359"/>
            <a:ext cx="579061" cy="345384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7" name="Vývojový diagram: spojnice 96"/>
          <p:cNvSpPr/>
          <p:nvPr/>
        </p:nvSpPr>
        <p:spPr>
          <a:xfrm>
            <a:off x="6076170" y="6897751"/>
            <a:ext cx="228600" cy="228600"/>
          </a:xfrm>
          <a:prstGeom prst="flowChartConnector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8" name="Vývojový diagram: spojnice 97"/>
          <p:cNvSpPr/>
          <p:nvPr/>
        </p:nvSpPr>
        <p:spPr>
          <a:xfrm>
            <a:off x="6342391" y="6908197"/>
            <a:ext cx="228600" cy="228600"/>
          </a:xfrm>
          <a:prstGeom prst="flowChartConnector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9" name="Obdélník 98"/>
          <p:cNvSpPr/>
          <p:nvPr/>
        </p:nvSpPr>
        <p:spPr>
          <a:xfrm>
            <a:off x="1924649" y="6713128"/>
            <a:ext cx="220553" cy="45719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0" name="Obdélník 99"/>
          <p:cNvSpPr/>
          <p:nvPr/>
        </p:nvSpPr>
        <p:spPr>
          <a:xfrm>
            <a:off x="2735245" y="6713127"/>
            <a:ext cx="220553" cy="45719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1" name="Obdélník 100"/>
          <p:cNvSpPr/>
          <p:nvPr/>
        </p:nvSpPr>
        <p:spPr>
          <a:xfrm>
            <a:off x="3566189" y="6701191"/>
            <a:ext cx="220553" cy="45719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2" name="Obdélník 101"/>
          <p:cNvSpPr/>
          <p:nvPr/>
        </p:nvSpPr>
        <p:spPr>
          <a:xfrm>
            <a:off x="4353746" y="6701556"/>
            <a:ext cx="220553" cy="45719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3" name="Obdélník 102"/>
          <p:cNvSpPr/>
          <p:nvPr/>
        </p:nvSpPr>
        <p:spPr>
          <a:xfrm>
            <a:off x="5087946" y="6713126"/>
            <a:ext cx="220553" cy="45719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4" name="Obdélník 103"/>
          <p:cNvSpPr/>
          <p:nvPr/>
        </p:nvSpPr>
        <p:spPr>
          <a:xfrm>
            <a:off x="5859890" y="6701556"/>
            <a:ext cx="220553" cy="45719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5" name="TextovéPole 104"/>
          <p:cNvSpPr txBox="1"/>
          <p:nvPr/>
        </p:nvSpPr>
        <p:spPr>
          <a:xfrm>
            <a:off x="-40905" y="6517886"/>
            <a:ext cx="6858000" cy="16927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                            L             V              Á             E             Š            T            A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         _________________</a:t>
            </a:r>
          </a:p>
          <a:p>
            <a:r>
              <a:rPr lang="cs-CZ" sz="1600" dirty="0"/>
              <a:t> </a:t>
            </a:r>
            <a:endParaRPr lang="cs-CZ" sz="1600" dirty="0" smtClean="0"/>
          </a:p>
          <a:p>
            <a:r>
              <a:rPr lang="cs-CZ" sz="1600" dirty="0"/>
              <a:t> </a:t>
            </a:r>
            <a:r>
              <a:rPr lang="cs-CZ" sz="1600" dirty="0" smtClean="0"/>
              <a:t>          </a:t>
            </a:r>
            <a:endParaRPr lang="cs-CZ" sz="1600" dirty="0"/>
          </a:p>
        </p:txBody>
      </p:sp>
      <p:pic>
        <p:nvPicPr>
          <p:cNvPr id="106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1336" y="8172400"/>
            <a:ext cx="4507335" cy="8723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176043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sz="1600" dirty="0" smtClean="0"/>
              <a:t>Řešení:</a:t>
            </a:r>
            <a:br>
              <a:rPr lang="cs-CZ" sz="1600" dirty="0" smtClean="0"/>
            </a:br>
            <a:r>
              <a:rPr lang="cs-CZ" sz="1600" dirty="0" smtClean="0"/>
              <a:t>1.  5 + 2 = 7          3 + 4 = 7          6 + 2 = 8          4 + 6 = 10</a:t>
            </a:r>
            <a:br>
              <a:rPr lang="cs-CZ" sz="1600" dirty="0" smtClean="0"/>
            </a:br>
            <a:r>
              <a:rPr lang="cs-CZ" sz="1600" dirty="0"/>
              <a:t> </a:t>
            </a:r>
            <a:r>
              <a:rPr lang="cs-CZ" sz="1600" dirty="0" smtClean="0"/>
              <a:t>    2 + 5 = 7          4 + 3 = 7           2 + 6 = 8          6 + 4 = 10</a:t>
            </a:r>
            <a:br>
              <a:rPr lang="cs-CZ" sz="1600" dirty="0" smtClean="0"/>
            </a:br>
            <a:r>
              <a:rPr lang="cs-CZ" sz="1600" dirty="0"/>
              <a:t> </a:t>
            </a:r>
            <a:r>
              <a:rPr lang="cs-CZ" sz="1600" dirty="0" smtClean="0"/>
              <a:t>    7 – 2 = 5          7 – 4 = 3           8 – 6 = 2         10 – 4 = 6</a:t>
            </a:r>
            <a:br>
              <a:rPr lang="cs-CZ" sz="1600" dirty="0" smtClean="0"/>
            </a:br>
            <a:r>
              <a:rPr lang="cs-CZ" sz="1600" dirty="0"/>
              <a:t> </a:t>
            </a:r>
            <a:r>
              <a:rPr lang="cs-CZ" sz="1600" dirty="0" smtClean="0"/>
              <a:t>    7 – 5 = 2          7 – 3 = 4           8 – 2 = 6         10 – 6 = 4</a:t>
            </a:r>
            <a:br>
              <a:rPr lang="cs-CZ" sz="1600" dirty="0" smtClean="0"/>
            </a:br>
            <a:endParaRPr lang="cs-CZ" sz="1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32656" y="1763688"/>
            <a:ext cx="6172200" cy="603461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600" dirty="0" smtClean="0"/>
              <a:t>2.</a:t>
            </a:r>
          </a:p>
          <a:p>
            <a:pPr marL="0" indent="0">
              <a:buNone/>
            </a:pPr>
            <a:endParaRPr lang="cs-CZ" sz="1600" dirty="0"/>
          </a:p>
          <a:p>
            <a:pPr marL="0" indent="0">
              <a:buNone/>
            </a:pPr>
            <a:endParaRPr lang="cs-CZ" sz="1600" dirty="0" smtClean="0"/>
          </a:p>
          <a:p>
            <a:pPr marL="0" indent="0">
              <a:buNone/>
            </a:pPr>
            <a:endParaRPr lang="cs-CZ" sz="1600" dirty="0"/>
          </a:p>
          <a:p>
            <a:pPr marL="0" indent="0">
              <a:buNone/>
            </a:pPr>
            <a:endParaRPr lang="cs-CZ" sz="1600" dirty="0" smtClean="0"/>
          </a:p>
          <a:p>
            <a:pPr marL="0" indent="0">
              <a:buNone/>
            </a:pPr>
            <a:endParaRPr lang="cs-CZ" sz="1600" dirty="0"/>
          </a:p>
          <a:p>
            <a:pPr marL="0" indent="0">
              <a:buNone/>
            </a:pPr>
            <a:r>
              <a:rPr lang="cs-CZ" sz="1600" dirty="0" smtClean="0"/>
              <a:t>3.</a:t>
            </a:r>
          </a:p>
          <a:p>
            <a:pPr marL="0" indent="0">
              <a:buNone/>
            </a:pPr>
            <a:endParaRPr lang="cs-CZ" sz="1600" dirty="0"/>
          </a:p>
          <a:p>
            <a:pPr marL="0" indent="0">
              <a:buNone/>
            </a:pPr>
            <a:endParaRPr lang="cs-CZ" sz="1600" dirty="0" smtClean="0"/>
          </a:p>
          <a:p>
            <a:pPr marL="0" indent="0">
              <a:buNone/>
            </a:pPr>
            <a:endParaRPr lang="cs-CZ" sz="1600" dirty="0"/>
          </a:p>
          <a:p>
            <a:pPr marL="0" indent="0">
              <a:buNone/>
            </a:pPr>
            <a:endParaRPr lang="cs-CZ" sz="1600" dirty="0" smtClean="0"/>
          </a:p>
          <a:p>
            <a:pPr marL="0" indent="0">
              <a:buNone/>
            </a:pPr>
            <a:r>
              <a:rPr lang="cs-CZ" sz="1600" dirty="0" smtClean="0"/>
              <a:t>Chlapec se jmenuje VÁŠA. </a:t>
            </a:r>
          </a:p>
          <a:p>
            <a:pPr marL="0" indent="0">
              <a:buNone/>
            </a:pPr>
            <a:r>
              <a:rPr lang="cs-CZ" sz="1600" dirty="0" smtClean="0"/>
              <a:t>  </a:t>
            </a:r>
            <a:endParaRPr lang="cs-CZ" sz="1600" dirty="0"/>
          </a:p>
        </p:txBody>
      </p:sp>
      <p:sp>
        <p:nvSpPr>
          <p:cNvPr id="4" name="Vývojový diagram: postup 3"/>
          <p:cNvSpPr/>
          <p:nvPr/>
        </p:nvSpPr>
        <p:spPr>
          <a:xfrm>
            <a:off x="581861" y="2501742"/>
            <a:ext cx="914400" cy="612648"/>
          </a:xfrm>
          <a:prstGeom prst="flowChartProcess">
            <a:avLst/>
          </a:prstGeom>
          <a:noFill/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Rovnoramenný trojúhelník 4"/>
          <p:cNvSpPr/>
          <p:nvPr/>
        </p:nvSpPr>
        <p:spPr>
          <a:xfrm>
            <a:off x="507147" y="2044542"/>
            <a:ext cx="1060704" cy="457200"/>
          </a:xfrm>
          <a:prstGeom prst="triangle">
            <a:avLst/>
          </a:prstGeom>
          <a:noFill/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710844" y="2633182"/>
            <a:ext cx="228600" cy="287457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093086" y="2623597"/>
            <a:ext cx="228600" cy="287457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ývojový diagram: postup 7"/>
          <p:cNvSpPr/>
          <p:nvPr/>
        </p:nvSpPr>
        <p:spPr>
          <a:xfrm>
            <a:off x="1755564" y="2522471"/>
            <a:ext cx="914400" cy="612648"/>
          </a:xfrm>
          <a:prstGeom prst="flowChartProcess">
            <a:avLst/>
          </a:prstGeom>
          <a:noFill/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Rovnoramenný trojúhelník 8"/>
          <p:cNvSpPr/>
          <p:nvPr/>
        </p:nvSpPr>
        <p:spPr>
          <a:xfrm>
            <a:off x="1680850" y="2065271"/>
            <a:ext cx="1060704" cy="457200"/>
          </a:xfrm>
          <a:prstGeom prst="triangle">
            <a:avLst/>
          </a:prstGeom>
          <a:noFill/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1884547" y="2653911"/>
            <a:ext cx="228600" cy="287457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266789" y="2644326"/>
            <a:ext cx="228600" cy="287457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ývojový diagram: postup 11"/>
          <p:cNvSpPr/>
          <p:nvPr/>
        </p:nvSpPr>
        <p:spPr>
          <a:xfrm>
            <a:off x="2978166" y="2522471"/>
            <a:ext cx="914400" cy="612648"/>
          </a:xfrm>
          <a:prstGeom prst="flowChartProcess">
            <a:avLst/>
          </a:prstGeom>
          <a:noFill/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Rovnoramenný trojúhelník 12"/>
          <p:cNvSpPr/>
          <p:nvPr/>
        </p:nvSpPr>
        <p:spPr>
          <a:xfrm>
            <a:off x="2903452" y="2065271"/>
            <a:ext cx="1060704" cy="457200"/>
          </a:xfrm>
          <a:prstGeom prst="triangle">
            <a:avLst/>
          </a:prstGeom>
          <a:noFill/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3107149" y="2653911"/>
            <a:ext cx="228600" cy="287457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3489391" y="2644326"/>
            <a:ext cx="228600" cy="287457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ývojový diagram: postup 15"/>
          <p:cNvSpPr/>
          <p:nvPr/>
        </p:nvSpPr>
        <p:spPr>
          <a:xfrm>
            <a:off x="4195898" y="2511405"/>
            <a:ext cx="914400" cy="612648"/>
          </a:xfrm>
          <a:prstGeom prst="flowChartProcess">
            <a:avLst/>
          </a:prstGeom>
          <a:noFill/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Rovnoramenný trojúhelník 16"/>
          <p:cNvSpPr/>
          <p:nvPr/>
        </p:nvSpPr>
        <p:spPr>
          <a:xfrm>
            <a:off x="4121184" y="2054205"/>
            <a:ext cx="1060704" cy="457200"/>
          </a:xfrm>
          <a:prstGeom prst="triangle">
            <a:avLst/>
          </a:prstGeom>
          <a:noFill/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4324881" y="2642845"/>
            <a:ext cx="228600" cy="287457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4707123" y="2633260"/>
            <a:ext cx="228600" cy="287457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ývojový diagram: postup 19"/>
          <p:cNvSpPr/>
          <p:nvPr/>
        </p:nvSpPr>
        <p:spPr>
          <a:xfrm>
            <a:off x="5370391" y="2522471"/>
            <a:ext cx="914400" cy="612648"/>
          </a:xfrm>
          <a:prstGeom prst="flowChartProcess">
            <a:avLst/>
          </a:prstGeom>
          <a:noFill/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Rovnoramenný trojúhelník 20"/>
          <p:cNvSpPr/>
          <p:nvPr/>
        </p:nvSpPr>
        <p:spPr>
          <a:xfrm>
            <a:off x="5295677" y="2065271"/>
            <a:ext cx="1060704" cy="457200"/>
          </a:xfrm>
          <a:prstGeom prst="triangle">
            <a:avLst/>
          </a:prstGeom>
          <a:noFill/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5499374" y="2653911"/>
            <a:ext cx="228600" cy="287457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5881616" y="2644326"/>
            <a:ext cx="228600" cy="287457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TextovéPole 23"/>
          <p:cNvSpPr txBox="1"/>
          <p:nvPr/>
        </p:nvSpPr>
        <p:spPr>
          <a:xfrm>
            <a:off x="44624" y="2044542"/>
            <a:ext cx="65527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       10                  10                   10                   10                  10</a:t>
            </a:r>
          </a:p>
          <a:p>
            <a:endParaRPr lang="cs-CZ" dirty="0"/>
          </a:p>
          <a:p>
            <a:r>
              <a:rPr lang="cs-CZ" dirty="0" smtClean="0"/>
              <a:t>            8     2             7     3              5     5              4     6             1     9</a:t>
            </a:r>
            <a:endParaRPr lang="cs-CZ" dirty="0"/>
          </a:p>
        </p:txBody>
      </p:sp>
      <p:sp>
        <p:nvSpPr>
          <p:cNvPr id="25" name="Vývojový diagram: postup 24"/>
          <p:cNvSpPr/>
          <p:nvPr/>
        </p:nvSpPr>
        <p:spPr>
          <a:xfrm>
            <a:off x="494240" y="4227135"/>
            <a:ext cx="559680" cy="314639"/>
          </a:xfrm>
          <a:prstGeom prst="flowChartProcess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Vývojový diagram: postup 25"/>
          <p:cNvSpPr/>
          <p:nvPr/>
        </p:nvSpPr>
        <p:spPr>
          <a:xfrm>
            <a:off x="781343" y="3906266"/>
            <a:ext cx="265096" cy="306324"/>
          </a:xfrm>
          <a:prstGeom prst="flowChartProcess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Rovnoramenný trojúhelník 26"/>
          <p:cNvSpPr/>
          <p:nvPr/>
        </p:nvSpPr>
        <p:spPr>
          <a:xfrm rot="10800000">
            <a:off x="502794" y="3977448"/>
            <a:ext cx="205011" cy="242631"/>
          </a:xfrm>
          <a:prstGeom prst="triangl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Vývojový diagram: spojnice 27"/>
          <p:cNvSpPr/>
          <p:nvPr/>
        </p:nvSpPr>
        <p:spPr>
          <a:xfrm>
            <a:off x="797599" y="4541774"/>
            <a:ext cx="228600" cy="228600"/>
          </a:xfrm>
          <a:prstGeom prst="flowChartConnector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Vývojový diagram: spojnice 28"/>
          <p:cNvSpPr/>
          <p:nvPr/>
        </p:nvSpPr>
        <p:spPr>
          <a:xfrm>
            <a:off x="526049" y="4532892"/>
            <a:ext cx="228600" cy="228600"/>
          </a:xfrm>
          <a:prstGeom prst="flowChartConnector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1070995" y="4375946"/>
            <a:ext cx="220553" cy="45719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1301846" y="4196390"/>
            <a:ext cx="579061" cy="345384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Vývojový diagram: spojnice 31"/>
          <p:cNvSpPr/>
          <p:nvPr/>
        </p:nvSpPr>
        <p:spPr>
          <a:xfrm>
            <a:off x="1338107" y="4561467"/>
            <a:ext cx="228600" cy="228600"/>
          </a:xfrm>
          <a:prstGeom prst="flowChartConnector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Vývojový diagram: spojnice 32"/>
          <p:cNvSpPr/>
          <p:nvPr/>
        </p:nvSpPr>
        <p:spPr>
          <a:xfrm>
            <a:off x="1623378" y="4562753"/>
            <a:ext cx="228600" cy="228600"/>
          </a:xfrm>
          <a:prstGeom prst="flowChartConnector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2109277" y="4205637"/>
            <a:ext cx="579061" cy="345384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Vývojový diagram: spojnice 34"/>
          <p:cNvSpPr/>
          <p:nvPr/>
        </p:nvSpPr>
        <p:spPr>
          <a:xfrm>
            <a:off x="2145538" y="4570714"/>
            <a:ext cx="228600" cy="228600"/>
          </a:xfrm>
          <a:prstGeom prst="flowChartConnector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Vývojový diagram: spojnice 35"/>
          <p:cNvSpPr/>
          <p:nvPr/>
        </p:nvSpPr>
        <p:spPr>
          <a:xfrm>
            <a:off x="2430809" y="4572000"/>
            <a:ext cx="228600" cy="228600"/>
          </a:xfrm>
          <a:prstGeom prst="flowChartConnector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2916338" y="4205915"/>
            <a:ext cx="579061" cy="345384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Vývojový diagram: spojnice 37"/>
          <p:cNvSpPr/>
          <p:nvPr/>
        </p:nvSpPr>
        <p:spPr>
          <a:xfrm>
            <a:off x="2952599" y="4570992"/>
            <a:ext cx="228600" cy="228600"/>
          </a:xfrm>
          <a:prstGeom prst="flowChartConnector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Vývojový diagram: spojnice 38"/>
          <p:cNvSpPr/>
          <p:nvPr/>
        </p:nvSpPr>
        <p:spPr>
          <a:xfrm>
            <a:off x="3237870" y="4572278"/>
            <a:ext cx="228600" cy="228600"/>
          </a:xfrm>
          <a:prstGeom prst="flowChartConnector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3738760" y="4196390"/>
            <a:ext cx="579061" cy="345384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Vývojový diagram: spojnice 40"/>
          <p:cNvSpPr/>
          <p:nvPr/>
        </p:nvSpPr>
        <p:spPr>
          <a:xfrm>
            <a:off x="3775021" y="4561467"/>
            <a:ext cx="228600" cy="228600"/>
          </a:xfrm>
          <a:prstGeom prst="flowChartConnector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Vývojový diagram: spojnice 41"/>
          <p:cNvSpPr/>
          <p:nvPr/>
        </p:nvSpPr>
        <p:spPr>
          <a:xfrm>
            <a:off x="4060292" y="4562753"/>
            <a:ext cx="228600" cy="228600"/>
          </a:xfrm>
          <a:prstGeom prst="flowChartConnector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bdélník 42"/>
          <p:cNvSpPr/>
          <p:nvPr/>
        </p:nvSpPr>
        <p:spPr>
          <a:xfrm>
            <a:off x="4499162" y="4205915"/>
            <a:ext cx="579061" cy="345384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Vývojový diagram: spojnice 43"/>
          <p:cNvSpPr/>
          <p:nvPr/>
        </p:nvSpPr>
        <p:spPr>
          <a:xfrm>
            <a:off x="4535423" y="4570992"/>
            <a:ext cx="228600" cy="228600"/>
          </a:xfrm>
          <a:prstGeom prst="flowChartConnector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Vývojový diagram: spojnice 44"/>
          <p:cNvSpPr/>
          <p:nvPr/>
        </p:nvSpPr>
        <p:spPr>
          <a:xfrm>
            <a:off x="4820694" y="4572278"/>
            <a:ext cx="228600" cy="228600"/>
          </a:xfrm>
          <a:prstGeom prst="flowChartConnector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bdélník 45"/>
          <p:cNvSpPr/>
          <p:nvPr/>
        </p:nvSpPr>
        <p:spPr>
          <a:xfrm>
            <a:off x="5275837" y="4214797"/>
            <a:ext cx="579061" cy="345384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Vývojový diagram: spojnice 46"/>
          <p:cNvSpPr/>
          <p:nvPr/>
        </p:nvSpPr>
        <p:spPr>
          <a:xfrm>
            <a:off x="5312098" y="4579874"/>
            <a:ext cx="228600" cy="228600"/>
          </a:xfrm>
          <a:prstGeom prst="flowChartConnector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Vývojový diagram: spojnice 47"/>
          <p:cNvSpPr/>
          <p:nvPr/>
        </p:nvSpPr>
        <p:spPr>
          <a:xfrm>
            <a:off x="5597369" y="4581160"/>
            <a:ext cx="228600" cy="228600"/>
          </a:xfrm>
          <a:prstGeom prst="flowChartConnector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bdélník 48"/>
          <p:cNvSpPr/>
          <p:nvPr/>
        </p:nvSpPr>
        <p:spPr>
          <a:xfrm>
            <a:off x="6001214" y="4205915"/>
            <a:ext cx="579061" cy="345384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Vývojový diagram: spojnice 49"/>
          <p:cNvSpPr/>
          <p:nvPr/>
        </p:nvSpPr>
        <p:spPr>
          <a:xfrm>
            <a:off x="6040245" y="4552307"/>
            <a:ext cx="228600" cy="228600"/>
          </a:xfrm>
          <a:prstGeom prst="flowChartConnector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Vývojový diagram: spojnice 50"/>
          <p:cNvSpPr/>
          <p:nvPr/>
        </p:nvSpPr>
        <p:spPr>
          <a:xfrm>
            <a:off x="6306466" y="4562753"/>
            <a:ext cx="228600" cy="228600"/>
          </a:xfrm>
          <a:prstGeom prst="flowChartConnector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Obdélník 51"/>
          <p:cNvSpPr/>
          <p:nvPr/>
        </p:nvSpPr>
        <p:spPr>
          <a:xfrm>
            <a:off x="1888724" y="4367684"/>
            <a:ext cx="220553" cy="45719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Obdélník 52"/>
          <p:cNvSpPr/>
          <p:nvPr/>
        </p:nvSpPr>
        <p:spPr>
          <a:xfrm>
            <a:off x="2699320" y="4367683"/>
            <a:ext cx="220553" cy="45719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Obdélník 53"/>
          <p:cNvSpPr/>
          <p:nvPr/>
        </p:nvSpPr>
        <p:spPr>
          <a:xfrm>
            <a:off x="3530264" y="4355747"/>
            <a:ext cx="220553" cy="45719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Obdélník 54"/>
          <p:cNvSpPr/>
          <p:nvPr/>
        </p:nvSpPr>
        <p:spPr>
          <a:xfrm>
            <a:off x="4317821" y="4356112"/>
            <a:ext cx="220553" cy="45719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Obdélník 55"/>
          <p:cNvSpPr/>
          <p:nvPr/>
        </p:nvSpPr>
        <p:spPr>
          <a:xfrm>
            <a:off x="5052021" y="4367682"/>
            <a:ext cx="220553" cy="45719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Obdélník 56"/>
          <p:cNvSpPr/>
          <p:nvPr/>
        </p:nvSpPr>
        <p:spPr>
          <a:xfrm>
            <a:off x="5823965" y="4356112"/>
            <a:ext cx="220553" cy="45719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Obdélník 57"/>
          <p:cNvSpPr/>
          <p:nvPr/>
        </p:nvSpPr>
        <p:spPr>
          <a:xfrm>
            <a:off x="1352674" y="4220079"/>
            <a:ext cx="5461549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 L             V              Á             E             Š            T            A</a:t>
            </a:r>
            <a:endParaRPr lang="cs-CZ" dirty="0"/>
          </a:p>
        </p:txBody>
      </p:sp>
      <p:sp>
        <p:nvSpPr>
          <p:cNvPr id="59" name="Mrak 58"/>
          <p:cNvSpPr/>
          <p:nvPr/>
        </p:nvSpPr>
        <p:spPr>
          <a:xfrm flipV="1">
            <a:off x="2139834" y="4009158"/>
            <a:ext cx="530130" cy="205639"/>
          </a:xfrm>
          <a:prstGeom prst="cloud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Mrak 59"/>
          <p:cNvSpPr/>
          <p:nvPr/>
        </p:nvSpPr>
        <p:spPr>
          <a:xfrm flipV="1">
            <a:off x="2916134" y="4009158"/>
            <a:ext cx="530130" cy="205639"/>
          </a:xfrm>
          <a:prstGeom prst="cloud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Mrak 60"/>
          <p:cNvSpPr/>
          <p:nvPr/>
        </p:nvSpPr>
        <p:spPr>
          <a:xfrm flipV="1">
            <a:off x="4519164" y="4021496"/>
            <a:ext cx="530130" cy="205639"/>
          </a:xfrm>
          <a:prstGeom prst="cloud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Mrak 61"/>
          <p:cNvSpPr/>
          <p:nvPr/>
        </p:nvSpPr>
        <p:spPr>
          <a:xfrm flipV="1">
            <a:off x="6019726" y="3999998"/>
            <a:ext cx="530130" cy="205639"/>
          </a:xfrm>
          <a:prstGeom prst="cloud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1336" y="8172400"/>
            <a:ext cx="4507335" cy="8723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3300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76</TotalTime>
  <Words>295</Words>
  <Application>Microsoft Office PowerPoint</Application>
  <PresentationFormat>Předvádění na obrazovce (4:3)</PresentationFormat>
  <Paragraphs>85</Paragraphs>
  <Slides>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Motiv systému Office</vt:lpstr>
      <vt:lpstr>Sčítání a odčítání do 10</vt:lpstr>
      <vt:lpstr>1. Utvoř příklady podle dominových karet ( + a - ).       </vt:lpstr>
      <vt:lpstr>Řešení: 1.  5 + 2 = 7          3 + 4 = 7          6 + 2 = 8          4 + 6 = 10      2 + 5 = 7          4 + 3 = 7           2 + 6 = 8          6 + 4 = 10      7 – 2 = 5          7 – 4 = 3           8 – 6 = 2         10 – 4 = 6      7 – 5 = 2          7 – 3 = 4           8 – 2 = 6         10 – 6 = 4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Sčítání a odčítání do 10</dc:title>
  <dc:creator>Zaneta</dc:creator>
  <cp:lastModifiedBy>PC-0C4S</cp:lastModifiedBy>
  <cp:revision>13</cp:revision>
  <dcterms:created xsi:type="dcterms:W3CDTF">2012-08-15T19:13:20Z</dcterms:created>
  <dcterms:modified xsi:type="dcterms:W3CDTF">2012-11-09T18:31:23Z</dcterms:modified>
</cp:coreProperties>
</file>