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1146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0B0C6-639D-45E3-AD4D-DC8A4C975214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5851B-C676-411F-88A1-DC67C67B88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6741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0B0C6-639D-45E3-AD4D-DC8A4C975214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5851B-C676-411F-88A1-DC67C67B88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098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0B0C6-639D-45E3-AD4D-DC8A4C975214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5851B-C676-411F-88A1-DC67C67B88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352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0B0C6-639D-45E3-AD4D-DC8A4C975214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5851B-C676-411F-88A1-DC67C67B88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717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0B0C6-639D-45E3-AD4D-DC8A4C975214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5851B-C676-411F-88A1-DC67C67B88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571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0B0C6-639D-45E3-AD4D-DC8A4C975214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5851B-C676-411F-88A1-DC67C67B88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3166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0B0C6-639D-45E3-AD4D-DC8A4C975214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5851B-C676-411F-88A1-DC67C67B88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9052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0B0C6-639D-45E3-AD4D-DC8A4C975214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5851B-C676-411F-88A1-DC67C67B88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362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0B0C6-639D-45E3-AD4D-DC8A4C975214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5851B-C676-411F-88A1-DC67C67B88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7460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0B0C6-639D-45E3-AD4D-DC8A4C975214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5851B-C676-411F-88A1-DC67C67B88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629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0B0C6-639D-45E3-AD4D-DC8A4C975214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5851B-C676-411F-88A1-DC67C67B88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2803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F0B0C6-639D-45E3-AD4D-DC8A4C975214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05851B-C676-411F-88A1-DC67C67B88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531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Sčítání bez přechodu do 20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632" y="2137783"/>
            <a:ext cx="6588968" cy="6034617"/>
          </a:xfrm>
        </p:spPr>
        <p:txBody>
          <a:bodyPr/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</a:t>
            </a:r>
            <a:r>
              <a:rPr lang="cs-CZ" sz="1600" b="1" dirty="0" smtClean="0">
                <a:solidFill>
                  <a:prstClr val="black"/>
                </a:solidFill>
              </a:rPr>
              <a:t>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VY_12_INOVACE_15_SČÍTÁNÍ BEZ PŘECHODU DO 20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15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31. </a:t>
            </a:r>
            <a:r>
              <a:rPr lang="cs-CZ" sz="1600" dirty="0">
                <a:solidFill>
                  <a:prstClr val="black"/>
                </a:solidFill>
              </a:rPr>
              <a:t>8. 2012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 smtClean="0">
                <a:solidFill>
                  <a:prstClr val="black"/>
                </a:solidFill>
              </a:rPr>
              <a:t>druhý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Anotace:  </a:t>
            </a:r>
            <a:r>
              <a:rPr lang="cs-CZ" sz="1600" dirty="0" smtClean="0">
                <a:solidFill>
                  <a:prstClr val="black"/>
                </a:solidFill>
              </a:rPr>
              <a:t>Pracovní </a:t>
            </a:r>
            <a:r>
              <a:rPr lang="cs-CZ" sz="1600" dirty="0">
                <a:solidFill>
                  <a:prstClr val="black"/>
                </a:solidFill>
              </a:rPr>
              <a:t>list pro žáky 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2. </a:t>
            </a:r>
            <a:r>
              <a:rPr lang="cs-CZ" sz="1600" dirty="0" smtClean="0">
                <a:solidFill>
                  <a:prstClr val="black"/>
                </a:solidFill>
              </a:rPr>
              <a:t>ročníku </a:t>
            </a:r>
            <a:r>
              <a:rPr lang="cs-CZ" sz="1600" dirty="0">
                <a:solidFill>
                  <a:prstClr val="black"/>
                </a:solidFill>
              </a:rPr>
              <a:t>na procvičování  </a:t>
            </a:r>
            <a:r>
              <a:rPr lang="cs-CZ" sz="1600" dirty="0" smtClean="0">
                <a:solidFill>
                  <a:prstClr val="black"/>
                </a:solidFill>
              </a:rPr>
              <a:t>sčítání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bez přechodu do 20,  rozklad čísel. Je určen pro samostatnou práci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žáků</a:t>
            </a:r>
            <a:r>
              <a:rPr lang="cs-CZ" sz="1600" dirty="0">
                <a:solidFill>
                  <a:prstClr val="black"/>
                </a:solidFill>
              </a:rPr>
              <a:t>, </a:t>
            </a:r>
            <a:r>
              <a:rPr lang="cs-CZ" sz="1600" dirty="0" smtClean="0">
                <a:solidFill>
                  <a:prstClr val="black"/>
                </a:solidFill>
              </a:rPr>
              <a:t>společná </a:t>
            </a:r>
            <a:r>
              <a:rPr lang="cs-CZ" sz="1600" dirty="0">
                <a:solidFill>
                  <a:prstClr val="black"/>
                </a:solidFill>
              </a:rPr>
              <a:t>kontrola proběhne na  </a:t>
            </a:r>
            <a:r>
              <a:rPr lang="cs-CZ" sz="1600" dirty="0" smtClean="0">
                <a:solidFill>
                  <a:prstClr val="black"/>
                </a:solidFill>
              </a:rPr>
              <a:t>interaktivní tabuli</a:t>
            </a:r>
            <a:r>
              <a:rPr lang="cs-CZ" sz="1600" dirty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sčítání, číslo o x větší – menší, rozklad čísel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</a:t>
            </a:r>
            <a:r>
              <a:rPr lang="cs-CZ" sz="1600" b="1" dirty="0" smtClean="0">
                <a:solidFill>
                  <a:prstClr val="black"/>
                </a:solidFill>
              </a:rPr>
              <a:t>: </a:t>
            </a:r>
            <a:r>
              <a:rPr lang="cs-CZ" sz="1600" dirty="0" smtClean="0">
                <a:solidFill>
                  <a:prstClr val="black"/>
                </a:solidFill>
              </a:rPr>
              <a:t>autorka</a:t>
            </a: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6958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0891" y="298000"/>
            <a:ext cx="6388224" cy="3413728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>1. Zapiš číslo a přiřaď. 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                 je o 1 větší než 5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 </a:t>
            </a:r>
            <a:r>
              <a:rPr lang="cs-CZ" sz="1600" dirty="0" smtClean="0"/>
              <a:t>                je o 2 menší než 10</a:t>
            </a:r>
            <a:br>
              <a:rPr lang="cs-CZ" sz="1600" dirty="0" smtClean="0"/>
            </a:br>
            <a:r>
              <a:rPr lang="cs-CZ" sz="1600" dirty="0"/>
              <a:t> </a:t>
            </a:r>
            <a:r>
              <a:rPr lang="cs-CZ" sz="1600" dirty="0" smtClean="0"/>
              <a:t>                   </a:t>
            </a:r>
            <a:br>
              <a:rPr lang="cs-CZ" sz="1600" dirty="0" smtClean="0"/>
            </a:br>
            <a:r>
              <a:rPr lang="cs-CZ" sz="1600" dirty="0"/>
              <a:t> </a:t>
            </a:r>
            <a:r>
              <a:rPr lang="cs-CZ" sz="1600" dirty="0" smtClean="0"/>
              <a:t>                je o 5 menší než 6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                 je o 5 větší než 3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                 je o 3 větší než 6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                 je o 4 menší než 10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632" y="2140834"/>
            <a:ext cx="6741368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1600" dirty="0" smtClean="0"/>
              <a:t>                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2. Rozlož čísla.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15               18               12               17               13               19               11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    10                10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3. Vypočítej.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10 + __ = 16                    10 + __ = 12                    10 + __ = 17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10 + __ = 19                    10 + __ = 15                    10 + __ = 13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10 + __ = 11                    10 + __ = 14                    10 + __ = 18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701874" y="827584"/>
            <a:ext cx="278854" cy="432048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701874" y="1296641"/>
            <a:ext cx="278854" cy="432048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701874" y="1788840"/>
            <a:ext cx="278854" cy="432048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714847" y="2273660"/>
            <a:ext cx="278854" cy="432048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701874" y="2751809"/>
            <a:ext cx="278854" cy="432048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717948" y="3230222"/>
            <a:ext cx="278854" cy="432048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2996952" y="3205239"/>
            <a:ext cx="278854" cy="43204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2996952" y="2719897"/>
            <a:ext cx="278854" cy="43204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2996952" y="2275992"/>
            <a:ext cx="278854" cy="43204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2996952" y="1788840"/>
            <a:ext cx="278854" cy="43204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2996952" y="1296641"/>
            <a:ext cx="278854" cy="43204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2996952" y="827584"/>
            <a:ext cx="278854" cy="43204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666666</a:t>
            </a:r>
            <a:endParaRPr lang="cs-CZ" dirty="0"/>
          </a:p>
        </p:txBody>
      </p:sp>
      <p:graphicFrame>
        <p:nvGraphicFramePr>
          <p:cNvPr id="33" name="Tabulka 3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3058093"/>
              </p:ext>
            </p:extLst>
          </p:nvPr>
        </p:nvGraphicFramePr>
        <p:xfrm>
          <a:off x="5085184" y="392088"/>
          <a:ext cx="504056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</a:tblGrid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5" name="Ohnutý pruh 34"/>
          <p:cNvSpPr/>
          <p:nvPr/>
        </p:nvSpPr>
        <p:spPr>
          <a:xfrm>
            <a:off x="537928" y="5004048"/>
            <a:ext cx="360040" cy="576064"/>
          </a:xfrm>
          <a:prstGeom prst="blockArc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Ohnutý pruh 35"/>
          <p:cNvSpPr/>
          <p:nvPr/>
        </p:nvSpPr>
        <p:spPr>
          <a:xfrm>
            <a:off x="1446709" y="5004048"/>
            <a:ext cx="360040" cy="576064"/>
          </a:xfrm>
          <a:prstGeom prst="blockArc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Ohnutý pruh 36"/>
          <p:cNvSpPr/>
          <p:nvPr/>
        </p:nvSpPr>
        <p:spPr>
          <a:xfrm>
            <a:off x="2348880" y="5004048"/>
            <a:ext cx="360040" cy="576064"/>
          </a:xfrm>
          <a:prstGeom prst="blockArc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8" name="Ohnutý pruh 37"/>
          <p:cNvSpPr/>
          <p:nvPr/>
        </p:nvSpPr>
        <p:spPr>
          <a:xfrm>
            <a:off x="3275806" y="5004048"/>
            <a:ext cx="360040" cy="576064"/>
          </a:xfrm>
          <a:prstGeom prst="blockArc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9" name="Ohnutý pruh 38"/>
          <p:cNvSpPr/>
          <p:nvPr/>
        </p:nvSpPr>
        <p:spPr>
          <a:xfrm>
            <a:off x="4149080" y="5004048"/>
            <a:ext cx="360040" cy="576064"/>
          </a:xfrm>
          <a:prstGeom prst="blockArc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0" name="Ohnutý pruh 39"/>
          <p:cNvSpPr/>
          <p:nvPr/>
        </p:nvSpPr>
        <p:spPr>
          <a:xfrm>
            <a:off x="5085184" y="5004048"/>
            <a:ext cx="360040" cy="576064"/>
          </a:xfrm>
          <a:prstGeom prst="blockArc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1" name="Ohnutý pruh 40"/>
          <p:cNvSpPr/>
          <p:nvPr/>
        </p:nvSpPr>
        <p:spPr>
          <a:xfrm>
            <a:off x="5949280" y="5004048"/>
            <a:ext cx="360040" cy="576064"/>
          </a:xfrm>
          <a:prstGeom prst="blockArc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2341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1. 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1600" dirty="0" smtClean="0"/>
              <a:t>2.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15               18               12                17              13                19              11</a:t>
            </a:r>
          </a:p>
          <a:p>
            <a:pPr marL="0" indent="0">
              <a:buNone/>
            </a:pPr>
            <a:endParaRPr lang="cs-CZ" sz="1600" dirty="0"/>
          </a:p>
          <a:p>
            <a:pPr>
              <a:buAutoNum type="arabicPlain" startAt="10"/>
            </a:pPr>
            <a:r>
              <a:rPr lang="cs-CZ" sz="1600" dirty="0" smtClean="0"/>
              <a:t>5         10    8         10    2         10     7        10    3          10    9        10   1</a:t>
            </a:r>
          </a:p>
          <a:p>
            <a:pPr>
              <a:buAutoNum type="arabicPlain" startAt="10"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lvl="0" indent="0">
              <a:buNone/>
            </a:pPr>
            <a:r>
              <a:rPr lang="cs-CZ" sz="1600" dirty="0" smtClean="0"/>
              <a:t>3. </a:t>
            </a:r>
            <a:r>
              <a:rPr lang="cs-CZ" sz="1600" dirty="0">
                <a:solidFill>
                  <a:prstClr val="black"/>
                </a:solidFill>
              </a:rPr>
              <a:t>3. Vypočítej.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10 + </a:t>
            </a:r>
            <a:r>
              <a:rPr lang="cs-CZ" sz="1600" dirty="0" smtClean="0">
                <a:solidFill>
                  <a:srgbClr val="FF0000"/>
                </a:solidFill>
              </a:rPr>
              <a:t>_6_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= 16                    10 + </a:t>
            </a:r>
            <a:r>
              <a:rPr lang="cs-CZ" sz="1600" dirty="0" smtClean="0">
                <a:solidFill>
                  <a:srgbClr val="FF0000"/>
                </a:solidFill>
              </a:rPr>
              <a:t>_2_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= 12                    10 + </a:t>
            </a:r>
            <a:r>
              <a:rPr lang="cs-CZ" sz="1600" dirty="0" smtClean="0">
                <a:solidFill>
                  <a:srgbClr val="FF0000"/>
                </a:solidFill>
              </a:rPr>
              <a:t>_7_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= 17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10 + </a:t>
            </a:r>
            <a:r>
              <a:rPr lang="cs-CZ" sz="1600" dirty="0" smtClean="0">
                <a:solidFill>
                  <a:srgbClr val="FF0000"/>
                </a:solidFill>
              </a:rPr>
              <a:t>_9_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= 19                    10 + </a:t>
            </a:r>
            <a:r>
              <a:rPr lang="cs-CZ" sz="1600" dirty="0" smtClean="0">
                <a:solidFill>
                  <a:srgbClr val="FF0000"/>
                </a:solidFill>
              </a:rPr>
              <a:t>_5_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= 15                    10 + </a:t>
            </a:r>
            <a:r>
              <a:rPr lang="cs-CZ" sz="1600" dirty="0" smtClean="0">
                <a:solidFill>
                  <a:srgbClr val="FF0000"/>
                </a:solidFill>
              </a:rPr>
              <a:t>_3_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= 13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10 + </a:t>
            </a:r>
            <a:r>
              <a:rPr lang="cs-CZ" sz="1600" dirty="0" smtClean="0">
                <a:solidFill>
                  <a:srgbClr val="FF0000"/>
                </a:solidFill>
              </a:rPr>
              <a:t>_1_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= 11                    10 + </a:t>
            </a:r>
            <a:r>
              <a:rPr lang="cs-CZ" sz="1600" dirty="0" smtClean="0">
                <a:solidFill>
                  <a:srgbClr val="FF0000"/>
                </a:solidFill>
              </a:rPr>
              <a:t>_4_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= 14                    10 + </a:t>
            </a:r>
            <a:r>
              <a:rPr lang="cs-CZ" sz="1600" dirty="0" smtClean="0">
                <a:solidFill>
                  <a:srgbClr val="FF0000"/>
                </a:solidFill>
              </a:rPr>
              <a:t>_8_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= 18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     </a:t>
            </a: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000" y="525463"/>
            <a:ext cx="506413" cy="3786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Zaoblený obdélník 11"/>
          <p:cNvSpPr/>
          <p:nvPr/>
        </p:nvSpPr>
        <p:spPr>
          <a:xfrm>
            <a:off x="1412776" y="3347864"/>
            <a:ext cx="278854" cy="43204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1412776" y="2862522"/>
            <a:ext cx="278854" cy="43204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1412776" y="2418617"/>
            <a:ext cx="278854" cy="43204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1412776" y="1931465"/>
            <a:ext cx="278854" cy="43204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1412776" y="1439266"/>
            <a:ext cx="278854" cy="43204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1412776" y="970209"/>
            <a:ext cx="278854" cy="43204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666666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12776" y="970209"/>
            <a:ext cx="8640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</a:p>
          <a:p>
            <a:endParaRPr lang="cs-CZ" dirty="0"/>
          </a:p>
          <a:p>
            <a:r>
              <a:rPr lang="cs-CZ" dirty="0" smtClean="0"/>
              <a:t>8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211336" y="1956891"/>
            <a:ext cx="7054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1</a:t>
            </a:r>
          </a:p>
          <a:p>
            <a:endParaRPr lang="cs-CZ" dirty="0"/>
          </a:p>
          <a:p>
            <a:r>
              <a:rPr lang="cs-CZ" dirty="0" smtClean="0"/>
              <a:t>    8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211336" y="2893880"/>
            <a:ext cx="7054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9</a:t>
            </a:r>
          </a:p>
          <a:p>
            <a:endParaRPr lang="cs-CZ" dirty="0"/>
          </a:p>
          <a:p>
            <a:r>
              <a:rPr lang="cs-CZ" dirty="0" smtClean="0"/>
              <a:t>    6</a:t>
            </a:r>
            <a:endParaRPr lang="cs-CZ" dirty="0"/>
          </a:p>
        </p:txBody>
      </p:sp>
      <p:cxnSp>
        <p:nvCxnSpPr>
          <p:cNvPr id="23" name="Přímá spojnice 22"/>
          <p:cNvCxnSpPr/>
          <p:nvPr/>
        </p:nvCxnSpPr>
        <p:spPr>
          <a:xfrm flipV="1">
            <a:off x="1691630" y="1439266"/>
            <a:ext cx="1593354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691630" y="2147489"/>
            <a:ext cx="1665362" cy="19204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1691630" y="1439266"/>
            <a:ext cx="1593354" cy="11953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1564084" y="1043608"/>
            <a:ext cx="1792908" cy="20641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1691630" y="2267744"/>
            <a:ext cx="1665362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1024"/>
          <p:cNvCxnSpPr/>
          <p:nvPr/>
        </p:nvCxnSpPr>
        <p:spPr>
          <a:xfrm>
            <a:off x="1691630" y="1186233"/>
            <a:ext cx="1593354" cy="1081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hnutý pruh 34"/>
          <p:cNvSpPr/>
          <p:nvPr/>
        </p:nvSpPr>
        <p:spPr>
          <a:xfrm>
            <a:off x="555490" y="5148064"/>
            <a:ext cx="360040" cy="576064"/>
          </a:xfrm>
          <a:prstGeom prst="blockArc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Ohnutý pruh 35"/>
          <p:cNvSpPr/>
          <p:nvPr/>
        </p:nvSpPr>
        <p:spPr>
          <a:xfrm>
            <a:off x="1442889" y="5148064"/>
            <a:ext cx="360040" cy="576064"/>
          </a:xfrm>
          <a:prstGeom prst="blockArc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Ohnutý pruh 36"/>
          <p:cNvSpPr/>
          <p:nvPr/>
        </p:nvSpPr>
        <p:spPr>
          <a:xfrm>
            <a:off x="2356892" y="5148064"/>
            <a:ext cx="360040" cy="576064"/>
          </a:xfrm>
          <a:prstGeom prst="blockArc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8" name="Ohnutý pruh 37"/>
          <p:cNvSpPr/>
          <p:nvPr/>
        </p:nvSpPr>
        <p:spPr>
          <a:xfrm>
            <a:off x="3275806" y="5148064"/>
            <a:ext cx="360040" cy="576064"/>
          </a:xfrm>
          <a:prstGeom prst="blockArc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9" name="Ohnutý pruh 38"/>
          <p:cNvSpPr/>
          <p:nvPr/>
        </p:nvSpPr>
        <p:spPr>
          <a:xfrm>
            <a:off x="4166592" y="5148064"/>
            <a:ext cx="360040" cy="576064"/>
          </a:xfrm>
          <a:prstGeom prst="blockArc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0" name="Ohnutý pruh 39"/>
          <p:cNvSpPr/>
          <p:nvPr/>
        </p:nvSpPr>
        <p:spPr>
          <a:xfrm>
            <a:off x="5085184" y="5148064"/>
            <a:ext cx="360040" cy="576064"/>
          </a:xfrm>
          <a:prstGeom prst="blockArc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1" name="Ohnutý pruh 40"/>
          <p:cNvSpPr/>
          <p:nvPr/>
        </p:nvSpPr>
        <p:spPr>
          <a:xfrm>
            <a:off x="5950768" y="5148064"/>
            <a:ext cx="360040" cy="576064"/>
          </a:xfrm>
          <a:prstGeom prst="blockArc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367230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344</Words>
  <Application>Microsoft Office PowerPoint</Application>
  <PresentationFormat>Předvádění na obrazovce (4:3)</PresentationFormat>
  <Paragraphs>94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Sčítání bez přechodu do 20</vt:lpstr>
      <vt:lpstr>1. Zapiš číslo a přiřaď.                    je o 1 větší než 5                   je o 2 menší než 10                                       je o 5 menší než 6                   je o 5 větší než 3                   je o 3 větší než 6                   je o 4 menší než 10</vt:lpstr>
      <vt:lpstr>Řešení:  1.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bez přechodu do 20</dc:title>
  <dc:creator>Zaneta</dc:creator>
  <cp:lastModifiedBy>PC-0C4S</cp:lastModifiedBy>
  <cp:revision>7</cp:revision>
  <dcterms:created xsi:type="dcterms:W3CDTF">2012-09-16T11:24:50Z</dcterms:created>
  <dcterms:modified xsi:type="dcterms:W3CDTF">2012-11-09T18:32:04Z</dcterms:modified>
</cp:coreProperties>
</file>