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A1F768D2-13EE-4A8A-9B92-127846F515C3}">
          <p14:sldIdLst>
            <p14:sldId id="257"/>
          </p14:sldIdLst>
        </p14:section>
        <p14:section name="Oddíl bez názvu" id="{6B3014E3-2CAE-430D-AF7E-336FCCBDBF60}">
          <p14:sldIdLst>
            <p14:sldId id="258"/>
            <p14:sldId id="259"/>
            <p14:sldId id="260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1146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D5A37-7442-40DE-8DAC-12BCFAEC357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A9506-9529-47A3-A313-78952395E1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2581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D5A37-7442-40DE-8DAC-12BCFAEC357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A9506-9529-47A3-A313-78952395E1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26469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D5A37-7442-40DE-8DAC-12BCFAEC357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A9506-9529-47A3-A313-78952395E1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56728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D5A37-7442-40DE-8DAC-12BCFAEC357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A9506-9529-47A3-A313-78952395E1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09741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D5A37-7442-40DE-8DAC-12BCFAEC357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A9506-9529-47A3-A313-78952395E1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7292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D5A37-7442-40DE-8DAC-12BCFAEC357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A9506-9529-47A3-A313-78952395E1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3929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D5A37-7442-40DE-8DAC-12BCFAEC357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A9506-9529-47A3-A313-78952395E1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3982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D5A37-7442-40DE-8DAC-12BCFAEC357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A9506-9529-47A3-A313-78952395E1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9739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D5A37-7442-40DE-8DAC-12BCFAEC357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A9506-9529-47A3-A313-78952395E1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255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D5A37-7442-40DE-8DAC-12BCFAEC357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A9506-9529-47A3-A313-78952395E1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25716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D5A37-7442-40DE-8DAC-12BCFAEC357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A9506-9529-47A3-A313-78952395E1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6119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6D5A37-7442-40DE-8DAC-12BCFAEC357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3A9506-9529-47A3-A313-78952395E1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2666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microsoft.office.cz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Porovnávání čísel v oboru do 20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Matematika a její aplikace</a:t>
            </a:r>
          </a:p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 (matematika pro </a:t>
            </a:r>
            <a:r>
              <a:rPr lang="cs-CZ" sz="1600" b="1" dirty="0" smtClean="0">
                <a:solidFill>
                  <a:prstClr val="black"/>
                </a:solidFill>
              </a:rPr>
              <a:t>2. </a:t>
            </a:r>
            <a:r>
              <a:rPr lang="cs-CZ" sz="1600" b="1" dirty="0">
                <a:solidFill>
                  <a:prstClr val="black"/>
                </a:solidFill>
              </a:rPr>
              <a:t>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I/2 Inovace a zkvalitnění výuky směřující k rozvoji   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čtenářské a informační gramotnosti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</a:rPr>
              <a:t>VY_12_INOVACE_17_POROVNÁVÁNÍ ČÍSEL V OBORU DO 20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</a:t>
            </a:r>
            <a:r>
              <a:rPr lang="cs-CZ" sz="1600" dirty="0">
                <a:solidFill>
                  <a:prstClr val="black"/>
                </a:solidFill>
              </a:rPr>
              <a:t>Pracovní list  MA č. </a:t>
            </a:r>
            <a:r>
              <a:rPr lang="cs-CZ" sz="1600" dirty="0" smtClean="0">
                <a:solidFill>
                  <a:prstClr val="black"/>
                </a:solidFill>
              </a:rPr>
              <a:t>17</a:t>
            </a:r>
          </a:p>
          <a:p>
            <a:pPr marL="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Jméno </a:t>
            </a:r>
            <a:r>
              <a:rPr lang="cs-CZ" sz="1600" b="1" dirty="0">
                <a:solidFill>
                  <a:prstClr val="black"/>
                </a:solidFill>
              </a:rPr>
              <a:t>autora:  </a:t>
            </a:r>
            <a:r>
              <a:rPr lang="cs-CZ" sz="1600" dirty="0">
                <a:solidFill>
                  <a:prstClr val="black"/>
                </a:solidFill>
              </a:rPr>
              <a:t>Mgr. </a:t>
            </a:r>
            <a:r>
              <a:rPr lang="cs-CZ" sz="1600">
                <a:solidFill>
                  <a:prstClr val="black"/>
                </a:solidFill>
              </a:rPr>
              <a:t>Jana Sedláčková</a:t>
            </a:r>
          </a:p>
          <a:p>
            <a:pPr marL="0" lvl="0" indent="0">
              <a:buNone/>
            </a:pPr>
            <a:r>
              <a:rPr lang="cs-CZ" sz="1600" b="1" smtClean="0">
                <a:solidFill>
                  <a:prstClr val="black"/>
                </a:solidFill>
              </a:rPr>
              <a:t>Škola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            </a:t>
            </a:r>
            <a:r>
              <a:rPr lang="cs-CZ" sz="16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1. 9.  </a:t>
            </a:r>
            <a:r>
              <a:rPr lang="cs-CZ" sz="1600" dirty="0">
                <a:solidFill>
                  <a:prstClr val="black"/>
                </a:solidFill>
              </a:rPr>
              <a:t>2012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>
                <a:solidFill>
                  <a:prstClr val="black"/>
                </a:solidFill>
              </a:rPr>
              <a:t>Matematika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>
                <a:solidFill>
                  <a:prstClr val="black"/>
                </a:solidFill>
              </a:rPr>
              <a:t>druhý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 </a:t>
            </a:r>
            <a:r>
              <a:rPr lang="cs-CZ" sz="1600" dirty="0">
                <a:solidFill>
                  <a:prstClr val="black"/>
                </a:solidFill>
              </a:rPr>
              <a:t>Pracovní list pro žáky  2. ročníku na </a:t>
            </a:r>
            <a:r>
              <a:rPr lang="cs-CZ" sz="1600" dirty="0" smtClean="0">
                <a:solidFill>
                  <a:prstClr val="black"/>
                </a:solidFill>
              </a:rPr>
              <a:t>porovnávání čísel v oboru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do </a:t>
            </a:r>
            <a:r>
              <a:rPr lang="cs-CZ" sz="1600" dirty="0">
                <a:solidFill>
                  <a:prstClr val="black"/>
                </a:solidFill>
              </a:rPr>
              <a:t>20,  rozklad čísel. Je určen pro samostatnou práci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 žáků, společná kontrola proběhne na  interaktivní tabuli.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</a:rPr>
              <a:t>porovnávání čísel, větší, menší rovná se, </a:t>
            </a:r>
            <a:r>
              <a:rPr lang="en-US" sz="1600" dirty="0" smtClean="0">
                <a:solidFill>
                  <a:prstClr val="black"/>
                </a:solidFill>
              </a:rPr>
              <a:t>&lt;, &gt;, = 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Zdroje: </a:t>
            </a:r>
            <a:r>
              <a:rPr lang="cs-CZ" sz="1600" dirty="0">
                <a:solidFill>
                  <a:prstClr val="black">
                    <a:lumMod val="95000"/>
                    <a:lumOff val="5000"/>
                  </a:prstClr>
                </a:solidFill>
                <a:hlinkClick r:id="rId2"/>
              </a:rPr>
              <a:t>www.microsoft.office.cz</a:t>
            </a: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88831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1. Spočítej, zapiš a porovnej.</a:t>
            </a:r>
            <a:br>
              <a:rPr lang="cs-CZ" sz="1600" dirty="0" smtClean="0"/>
            </a:br>
            <a:endParaRPr lang="cs-CZ" sz="1600" dirty="0"/>
          </a:p>
        </p:txBody>
      </p:sp>
      <p:graphicFrame>
        <p:nvGraphicFramePr>
          <p:cNvPr id="15" name="Zástupný symbol pro obsah 1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9510368"/>
              </p:ext>
            </p:extLst>
          </p:nvPr>
        </p:nvGraphicFramePr>
        <p:xfrm>
          <a:off x="1116978" y="2627784"/>
          <a:ext cx="4493222" cy="4320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46611"/>
                <a:gridCol w="2246611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</a:t>
                      </a:r>
                      <a:r>
                        <a:rPr lang="en-US" dirty="0" smtClean="0"/>
                        <a:t>&lt;</a:t>
                      </a:r>
                      <a:r>
                        <a:rPr lang="cs-CZ" dirty="0" smtClean="0"/>
                        <a:t>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</a:t>
                      </a:r>
                      <a:r>
                        <a:rPr lang="en-US" dirty="0" smtClean="0"/>
                        <a:t>&gt;</a:t>
                      </a:r>
                      <a:r>
                        <a:rPr lang="cs-CZ" dirty="0" smtClean="0"/>
                        <a:t> 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4602" y="1167111"/>
            <a:ext cx="626368" cy="626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7935" y="1172494"/>
            <a:ext cx="626368" cy="626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1167111"/>
            <a:ext cx="626368" cy="626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090" y="1172494"/>
            <a:ext cx="626368" cy="626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690" y="1186161"/>
            <a:ext cx="626368" cy="626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7935" y="1839144"/>
            <a:ext cx="626368" cy="626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5261" y="1825427"/>
            <a:ext cx="626368" cy="626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090" y="1839144"/>
            <a:ext cx="626368" cy="626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656" y="1839144"/>
            <a:ext cx="626368" cy="626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5371" y="1123753"/>
            <a:ext cx="576064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0960" y="1125613"/>
            <a:ext cx="576064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0960" y="1653208"/>
            <a:ext cx="576064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747" y="1613248"/>
            <a:ext cx="576064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747" y="1125613"/>
            <a:ext cx="576064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3128" y="1537395"/>
            <a:ext cx="576064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7526" y="1551112"/>
            <a:ext cx="576064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1208" y="1106141"/>
            <a:ext cx="576064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7272" y="1077144"/>
            <a:ext cx="576064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5542" y="1595861"/>
            <a:ext cx="576064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332656" y="3419872"/>
            <a:ext cx="63367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2. </a:t>
            </a:r>
            <a:r>
              <a:rPr lang="en-US" sz="1600" dirty="0" err="1" smtClean="0"/>
              <a:t>Dopl</a:t>
            </a:r>
            <a:r>
              <a:rPr lang="cs-CZ" sz="1600" dirty="0" smtClean="0"/>
              <a:t>ň znaky</a:t>
            </a:r>
            <a:r>
              <a:rPr lang="en-US" sz="1600" dirty="0" smtClean="0"/>
              <a:t> &lt;, &gt;, =. </a:t>
            </a:r>
            <a:r>
              <a:rPr lang="cs-CZ" sz="1600" dirty="0" smtClean="0"/>
              <a:t> Z tabulky opiš menší čísla a pod ně doplň písmena. 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Jak se jmenuje chlapec z 2. A?</a:t>
            </a:r>
          </a:p>
          <a:p>
            <a:endParaRPr lang="cs-CZ" sz="1600" dirty="0"/>
          </a:p>
        </p:txBody>
      </p:sp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6440678"/>
              </p:ext>
            </p:extLst>
          </p:nvPr>
        </p:nvGraphicFramePr>
        <p:xfrm>
          <a:off x="332656" y="4355976"/>
          <a:ext cx="1115342" cy="273630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15342"/>
              </a:tblGrid>
              <a:tr h="390901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cs-CZ" dirty="0" smtClean="0"/>
                        <a:t>18</a:t>
                      </a:r>
                      <a:r>
                        <a:rPr lang="cs-CZ" baseline="0" dirty="0" smtClean="0"/>
                        <a:t>   </a:t>
                      </a:r>
                      <a:r>
                        <a:rPr lang="en-US" baseline="0" dirty="0" smtClean="0"/>
                        <a:t>  </a:t>
                      </a:r>
                      <a:r>
                        <a:rPr lang="cs-CZ" baseline="0" dirty="0" smtClean="0"/>
                        <a:t>19  </a:t>
                      </a:r>
                      <a:endParaRPr lang="cs-CZ" dirty="0"/>
                    </a:p>
                  </a:txBody>
                  <a:tcPr/>
                </a:tc>
              </a:tr>
              <a:tr h="39090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  </a:t>
                      </a:r>
                      <a:r>
                        <a:rPr lang="en-US" dirty="0" smtClean="0"/>
                        <a:t>  </a:t>
                      </a:r>
                      <a:r>
                        <a:rPr lang="cs-CZ" dirty="0" smtClean="0"/>
                        <a:t>  12  </a:t>
                      </a:r>
                      <a:endParaRPr lang="cs-CZ" dirty="0"/>
                    </a:p>
                  </a:txBody>
                  <a:tcPr/>
                </a:tc>
              </a:tr>
              <a:tr h="39090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  </a:t>
                      </a:r>
                      <a:r>
                        <a:rPr lang="en-US" dirty="0" smtClean="0"/>
                        <a:t>   </a:t>
                      </a:r>
                      <a:r>
                        <a:rPr lang="cs-CZ" dirty="0" smtClean="0"/>
                        <a:t> 17  </a:t>
                      </a:r>
                      <a:endParaRPr lang="cs-CZ" dirty="0"/>
                    </a:p>
                  </a:txBody>
                  <a:tcPr/>
                </a:tc>
              </a:tr>
              <a:tr h="390901">
                <a:tc>
                  <a:txBody>
                    <a:bodyPr/>
                    <a:lstStyle/>
                    <a:p>
                      <a:pPr marL="342900" indent="-342900" algn="ctr">
                        <a:buAutoNum type="arabicPlain" startAt="14"/>
                      </a:pPr>
                      <a:r>
                        <a:rPr lang="en-US" dirty="0" smtClean="0"/>
                        <a:t>    </a:t>
                      </a:r>
                      <a:r>
                        <a:rPr lang="cs-CZ" dirty="0" smtClean="0"/>
                        <a:t>15  </a:t>
                      </a:r>
                      <a:endParaRPr lang="cs-CZ" dirty="0"/>
                    </a:p>
                  </a:txBody>
                  <a:tcPr/>
                </a:tc>
              </a:tr>
              <a:tr h="39090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   </a:t>
                      </a:r>
                      <a:r>
                        <a:rPr lang="en-US" dirty="0" smtClean="0"/>
                        <a:t>  </a:t>
                      </a:r>
                      <a:r>
                        <a:rPr lang="cs-CZ" dirty="0" smtClean="0"/>
                        <a:t> 16   </a:t>
                      </a:r>
                      <a:endParaRPr lang="cs-CZ" dirty="0"/>
                    </a:p>
                  </a:txBody>
                  <a:tcPr/>
                </a:tc>
              </a:tr>
              <a:tr h="39090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  </a:t>
                      </a:r>
                      <a:r>
                        <a:rPr lang="en-US" dirty="0" smtClean="0"/>
                        <a:t>  </a:t>
                      </a:r>
                      <a:r>
                        <a:rPr lang="cs-CZ" dirty="0" smtClean="0"/>
                        <a:t>  15  </a:t>
                      </a:r>
                      <a:endParaRPr lang="cs-CZ" dirty="0"/>
                    </a:p>
                  </a:txBody>
                  <a:tcPr/>
                </a:tc>
              </a:tr>
              <a:tr h="39090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 </a:t>
                      </a:r>
                      <a:r>
                        <a:rPr lang="en-US" dirty="0" smtClean="0"/>
                        <a:t>  </a:t>
                      </a:r>
                      <a:r>
                        <a:rPr lang="cs-CZ" dirty="0" smtClean="0"/>
                        <a:t>   16  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8" name="Tabulka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7967024"/>
              </p:ext>
            </p:extLst>
          </p:nvPr>
        </p:nvGraphicFramePr>
        <p:xfrm>
          <a:off x="2017390" y="4427984"/>
          <a:ext cx="4000500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1500"/>
                <a:gridCol w="571500"/>
                <a:gridCol w="571500"/>
                <a:gridCol w="571500"/>
                <a:gridCol w="571500"/>
                <a:gridCol w="571500"/>
                <a:gridCol w="5715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30" name="Přímá spojnice se šipkou 29"/>
          <p:cNvCxnSpPr/>
          <p:nvPr/>
        </p:nvCxnSpPr>
        <p:spPr>
          <a:xfrm>
            <a:off x="1496244" y="4843264"/>
            <a:ext cx="40483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1" name="Tabulka 3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1717678"/>
              </p:ext>
            </p:extLst>
          </p:nvPr>
        </p:nvGraphicFramePr>
        <p:xfrm>
          <a:off x="3250677" y="5724128"/>
          <a:ext cx="2887962" cy="78737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2566"/>
                <a:gridCol w="412566"/>
                <a:gridCol w="412566"/>
                <a:gridCol w="412566"/>
                <a:gridCol w="412566"/>
                <a:gridCol w="412566"/>
                <a:gridCol w="412566"/>
              </a:tblGrid>
              <a:tr h="393685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12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13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14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15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16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17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18</a:t>
                      </a:r>
                      <a:endParaRPr lang="cs-CZ" sz="1400" dirty="0"/>
                    </a:p>
                  </a:txBody>
                  <a:tcPr/>
                </a:tc>
              </a:tr>
              <a:tr h="393685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O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Á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K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Š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M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T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20801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3. Vypočítej a doplň znaky </a:t>
            </a:r>
            <a:r>
              <a:rPr lang="en-US" sz="1600" dirty="0" smtClean="0"/>
              <a:t>&lt;, &gt;, =. </a:t>
            </a:r>
            <a:br>
              <a:rPr lang="en-US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> </a:t>
            </a:r>
            <a:r>
              <a:rPr lang="cs-CZ" sz="1600" dirty="0" smtClean="0"/>
              <a:t>    10 + 2 __ 11                    10 + 5 __ 20                    10 + 1 __ 17</a:t>
            </a:r>
            <a:r>
              <a:rPr lang="en-US" sz="1600" dirty="0"/>
              <a:t/>
            </a:r>
            <a:br>
              <a:rPr lang="en-US" sz="1600" dirty="0"/>
            </a:br>
            <a:r>
              <a:rPr lang="cs-CZ" sz="1600" dirty="0" smtClean="0"/>
              <a:t>     10 + 4 __ 19                    10 + 3 __ 12                    10 + 8 __ 13</a:t>
            </a:r>
            <a:r>
              <a:rPr lang="en-US" sz="1600" dirty="0" smtClean="0"/>
              <a:t/>
            </a:r>
            <a:br>
              <a:rPr lang="en-US" sz="1600" dirty="0" smtClean="0"/>
            </a:br>
            <a:r>
              <a:rPr lang="cs-CZ" sz="1600" dirty="0" smtClean="0"/>
              <a:t>     10 + 6 __ 14                    10 + 7 __ 17                    10 + 9 __ 16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800" dirty="0" smtClean="0"/>
              <a:t>.</a:t>
            </a:r>
            <a:endParaRPr lang="cs-CZ" sz="8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251884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Řešení:</a:t>
            </a:r>
            <a:br>
              <a:rPr lang="cs-CZ" sz="1600" dirty="0" smtClean="0"/>
            </a:br>
            <a:r>
              <a:rPr lang="cs-CZ" sz="1600" dirty="0" smtClean="0"/>
              <a:t>1. 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2.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3.  </a:t>
            </a:r>
            <a:r>
              <a:rPr lang="cs-CZ" sz="1600" dirty="0" smtClean="0">
                <a:solidFill>
                  <a:prstClr val="black"/>
                </a:solidFill>
                <a:ea typeface="+mj-ea"/>
                <a:cs typeface="+mj-cs"/>
              </a:rPr>
              <a:t>10 </a:t>
            </a:r>
            <a:r>
              <a:rPr lang="cs-CZ" sz="1600" dirty="0">
                <a:solidFill>
                  <a:prstClr val="black"/>
                </a:solidFill>
                <a:ea typeface="+mj-ea"/>
                <a:cs typeface="+mj-cs"/>
              </a:rPr>
              <a:t>+ 2 </a:t>
            </a:r>
            <a:r>
              <a:rPr lang="cs-CZ" sz="1600" dirty="0" smtClean="0">
                <a:solidFill>
                  <a:srgbClr val="FF0000"/>
                </a:solidFill>
                <a:ea typeface="+mj-ea"/>
                <a:cs typeface="+mj-cs"/>
              </a:rPr>
              <a:t>_</a:t>
            </a:r>
            <a:r>
              <a:rPr lang="en-US" sz="1600" dirty="0" smtClean="0">
                <a:solidFill>
                  <a:srgbClr val="FF0000"/>
                </a:solidFill>
                <a:ea typeface="+mj-ea"/>
                <a:cs typeface="+mj-cs"/>
              </a:rPr>
              <a:t>&gt;</a:t>
            </a:r>
            <a:r>
              <a:rPr lang="cs-CZ" sz="1600" dirty="0" smtClean="0">
                <a:solidFill>
                  <a:srgbClr val="FF0000"/>
                </a:solidFill>
                <a:ea typeface="+mj-ea"/>
                <a:cs typeface="+mj-cs"/>
              </a:rPr>
              <a:t>_</a:t>
            </a:r>
            <a:r>
              <a:rPr lang="cs-CZ" sz="16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cs-CZ" sz="1600" dirty="0">
                <a:solidFill>
                  <a:prstClr val="black"/>
                </a:solidFill>
                <a:ea typeface="+mj-ea"/>
                <a:cs typeface="+mj-cs"/>
              </a:rPr>
              <a:t>11                    10 + 5 </a:t>
            </a:r>
            <a:r>
              <a:rPr lang="cs-CZ" sz="1600" dirty="0" smtClean="0">
                <a:solidFill>
                  <a:srgbClr val="FF0000"/>
                </a:solidFill>
                <a:ea typeface="+mj-ea"/>
                <a:cs typeface="+mj-cs"/>
              </a:rPr>
              <a:t>_</a:t>
            </a:r>
            <a:r>
              <a:rPr lang="en-US" sz="1600" dirty="0" smtClean="0">
                <a:solidFill>
                  <a:srgbClr val="FF0000"/>
                </a:solidFill>
                <a:ea typeface="+mj-ea"/>
                <a:cs typeface="+mj-cs"/>
              </a:rPr>
              <a:t>&lt;</a:t>
            </a:r>
            <a:r>
              <a:rPr lang="cs-CZ" sz="1600" dirty="0" smtClean="0">
                <a:solidFill>
                  <a:srgbClr val="FF0000"/>
                </a:solidFill>
                <a:ea typeface="+mj-ea"/>
                <a:cs typeface="+mj-cs"/>
              </a:rPr>
              <a:t>_</a:t>
            </a:r>
            <a:r>
              <a:rPr lang="cs-CZ" sz="16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cs-CZ" sz="1600" dirty="0">
                <a:solidFill>
                  <a:prstClr val="black"/>
                </a:solidFill>
                <a:ea typeface="+mj-ea"/>
                <a:cs typeface="+mj-cs"/>
              </a:rPr>
              <a:t>20                    10 + 1 </a:t>
            </a:r>
            <a:r>
              <a:rPr lang="cs-CZ" sz="1600" dirty="0" smtClean="0">
                <a:solidFill>
                  <a:srgbClr val="FF0000"/>
                </a:solidFill>
                <a:ea typeface="+mj-ea"/>
                <a:cs typeface="+mj-cs"/>
              </a:rPr>
              <a:t>_</a:t>
            </a:r>
            <a:r>
              <a:rPr lang="en-US" sz="1600" dirty="0" smtClean="0">
                <a:solidFill>
                  <a:srgbClr val="FF0000"/>
                </a:solidFill>
                <a:ea typeface="+mj-ea"/>
                <a:cs typeface="+mj-cs"/>
              </a:rPr>
              <a:t>&lt;</a:t>
            </a:r>
            <a:r>
              <a:rPr lang="cs-CZ" sz="1600" dirty="0" smtClean="0">
                <a:solidFill>
                  <a:srgbClr val="FF0000"/>
                </a:solidFill>
                <a:ea typeface="+mj-ea"/>
                <a:cs typeface="+mj-cs"/>
              </a:rPr>
              <a:t>_</a:t>
            </a:r>
            <a:r>
              <a:rPr lang="cs-CZ" sz="16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cs-CZ" sz="1600" dirty="0">
                <a:solidFill>
                  <a:prstClr val="black"/>
                </a:solidFill>
                <a:ea typeface="+mj-ea"/>
                <a:cs typeface="+mj-cs"/>
              </a:rPr>
              <a:t>17</a:t>
            </a:r>
            <a:r>
              <a:rPr lang="en-US" sz="16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en-US" sz="16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1600" dirty="0">
                <a:solidFill>
                  <a:prstClr val="black"/>
                </a:solidFill>
                <a:ea typeface="+mj-ea"/>
                <a:cs typeface="+mj-cs"/>
              </a:rPr>
              <a:t>     10 + 4 </a:t>
            </a:r>
            <a:r>
              <a:rPr lang="cs-CZ" sz="1600" dirty="0" smtClean="0">
                <a:solidFill>
                  <a:srgbClr val="FF0000"/>
                </a:solidFill>
                <a:ea typeface="+mj-ea"/>
                <a:cs typeface="+mj-cs"/>
              </a:rPr>
              <a:t>_</a:t>
            </a:r>
            <a:r>
              <a:rPr lang="en-US" sz="1600" dirty="0" smtClean="0">
                <a:solidFill>
                  <a:srgbClr val="FF0000"/>
                </a:solidFill>
                <a:ea typeface="+mj-ea"/>
                <a:cs typeface="+mj-cs"/>
              </a:rPr>
              <a:t>&lt;</a:t>
            </a:r>
            <a:r>
              <a:rPr lang="cs-CZ" sz="1600" dirty="0" smtClean="0">
                <a:solidFill>
                  <a:srgbClr val="FF0000"/>
                </a:solidFill>
                <a:ea typeface="+mj-ea"/>
                <a:cs typeface="+mj-cs"/>
              </a:rPr>
              <a:t>_</a:t>
            </a:r>
            <a:r>
              <a:rPr lang="cs-CZ" sz="16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cs-CZ" sz="1600" dirty="0">
                <a:solidFill>
                  <a:prstClr val="black"/>
                </a:solidFill>
                <a:ea typeface="+mj-ea"/>
                <a:cs typeface="+mj-cs"/>
              </a:rPr>
              <a:t>19                    10 + 3 </a:t>
            </a:r>
            <a:r>
              <a:rPr lang="cs-CZ" sz="1600" dirty="0" smtClean="0">
                <a:solidFill>
                  <a:srgbClr val="FF0000"/>
                </a:solidFill>
                <a:ea typeface="+mj-ea"/>
                <a:cs typeface="+mj-cs"/>
              </a:rPr>
              <a:t>_</a:t>
            </a:r>
            <a:r>
              <a:rPr lang="en-US" sz="1600" dirty="0" smtClean="0">
                <a:solidFill>
                  <a:srgbClr val="FF0000"/>
                </a:solidFill>
                <a:ea typeface="+mj-ea"/>
                <a:cs typeface="+mj-cs"/>
              </a:rPr>
              <a:t>&gt;</a:t>
            </a:r>
            <a:r>
              <a:rPr lang="cs-CZ" sz="1600" dirty="0" smtClean="0">
                <a:solidFill>
                  <a:srgbClr val="FF0000"/>
                </a:solidFill>
                <a:ea typeface="+mj-ea"/>
                <a:cs typeface="+mj-cs"/>
              </a:rPr>
              <a:t>_</a:t>
            </a:r>
            <a:r>
              <a:rPr lang="cs-CZ" sz="16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cs-CZ" sz="1600" dirty="0">
                <a:solidFill>
                  <a:prstClr val="black"/>
                </a:solidFill>
                <a:ea typeface="+mj-ea"/>
                <a:cs typeface="+mj-cs"/>
              </a:rPr>
              <a:t>12                    10 + 8 </a:t>
            </a:r>
            <a:r>
              <a:rPr lang="cs-CZ" sz="1600" dirty="0" smtClean="0">
                <a:solidFill>
                  <a:srgbClr val="FF0000"/>
                </a:solidFill>
                <a:ea typeface="+mj-ea"/>
                <a:cs typeface="+mj-cs"/>
              </a:rPr>
              <a:t>_</a:t>
            </a:r>
            <a:r>
              <a:rPr lang="en-US" sz="1600" dirty="0" smtClean="0">
                <a:solidFill>
                  <a:srgbClr val="FF0000"/>
                </a:solidFill>
                <a:ea typeface="+mj-ea"/>
                <a:cs typeface="+mj-cs"/>
              </a:rPr>
              <a:t>&gt;</a:t>
            </a:r>
            <a:r>
              <a:rPr lang="cs-CZ" sz="1600" dirty="0" smtClean="0">
                <a:solidFill>
                  <a:srgbClr val="FF0000"/>
                </a:solidFill>
                <a:ea typeface="+mj-ea"/>
                <a:cs typeface="+mj-cs"/>
              </a:rPr>
              <a:t>_</a:t>
            </a:r>
            <a:r>
              <a:rPr lang="cs-CZ" sz="16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cs-CZ" sz="1600" dirty="0">
                <a:solidFill>
                  <a:prstClr val="black"/>
                </a:solidFill>
                <a:ea typeface="+mj-ea"/>
                <a:cs typeface="+mj-cs"/>
              </a:rPr>
              <a:t>13</a:t>
            </a:r>
            <a:r>
              <a:rPr lang="en-US" sz="16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en-US" sz="16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1600" dirty="0">
                <a:solidFill>
                  <a:prstClr val="black"/>
                </a:solidFill>
                <a:ea typeface="+mj-ea"/>
                <a:cs typeface="+mj-cs"/>
              </a:rPr>
              <a:t>     10 + 6 </a:t>
            </a:r>
            <a:r>
              <a:rPr lang="cs-CZ" sz="1600" dirty="0" smtClean="0">
                <a:solidFill>
                  <a:srgbClr val="FF0000"/>
                </a:solidFill>
                <a:ea typeface="+mj-ea"/>
                <a:cs typeface="+mj-cs"/>
              </a:rPr>
              <a:t>_</a:t>
            </a:r>
            <a:r>
              <a:rPr lang="en-US" sz="1600" dirty="0" smtClean="0">
                <a:solidFill>
                  <a:srgbClr val="FF0000"/>
                </a:solidFill>
                <a:ea typeface="+mj-ea"/>
                <a:cs typeface="+mj-cs"/>
              </a:rPr>
              <a:t>&gt;</a:t>
            </a:r>
            <a:r>
              <a:rPr lang="cs-CZ" sz="1600" dirty="0" smtClean="0">
                <a:solidFill>
                  <a:srgbClr val="FF0000"/>
                </a:solidFill>
                <a:ea typeface="+mj-ea"/>
                <a:cs typeface="+mj-cs"/>
              </a:rPr>
              <a:t>_</a:t>
            </a:r>
            <a:r>
              <a:rPr lang="cs-CZ" sz="16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cs-CZ" sz="1600" dirty="0">
                <a:solidFill>
                  <a:prstClr val="black"/>
                </a:solidFill>
                <a:ea typeface="+mj-ea"/>
                <a:cs typeface="+mj-cs"/>
              </a:rPr>
              <a:t>14                    10 + 7 </a:t>
            </a:r>
            <a:r>
              <a:rPr lang="cs-CZ" sz="1600" dirty="0" smtClean="0">
                <a:solidFill>
                  <a:srgbClr val="FF0000"/>
                </a:solidFill>
                <a:ea typeface="+mj-ea"/>
                <a:cs typeface="+mj-cs"/>
              </a:rPr>
              <a:t>_</a:t>
            </a:r>
            <a:r>
              <a:rPr lang="en-US" sz="1600" dirty="0">
                <a:solidFill>
                  <a:srgbClr val="FF0000"/>
                </a:solidFill>
                <a:ea typeface="+mj-ea"/>
                <a:cs typeface="+mj-cs"/>
              </a:rPr>
              <a:t>=</a:t>
            </a:r>
            <a:r>
              <a:rPr lang="cs-CZ" sz="1600" dirty="0" smtClean="0">
                <a:solidFill>
                  <a:srgbClr val="FF0000"/>
                </a:solidFill>
                <a:ea typeface="+mj-ea"/>
                <a:cs typeface="+mj-cs"/>
              </a:rPr>
              <a:t>_</a:t>
            </a:r>
            <a:r>
              <a:rPr lang="cs-CZ" sz="16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cs-CZ" sz="1600" dirty="0">
                <a:solidFill>
                  <a:prstClr val="black"/>
                </a:solidFill>
                <a:ea typeface="+mj-ea"/>
                <a:cs typeface="+mj-cs"/>
              </a:rPr>
              <a:t>17                    10 + 9 </a:t>
            </a:r>
            <a:r>
              <a:rPr lang="cs-CZ" sz="1600" dirty="0" smtClean="0">
                <a:solidFill>
                  <a:srgbClr val="FF0000"/>
                </a:solidFill>
                <a:ea typeface="+mj-ea"/>
                <a:cs typeface="+mj-cs"/>
              </a:rPr>
              <a:t>_</a:t>
            </a:r>
            <a:r>
              <a:rPr lang="en-US" sz="1600" dirty="0" smtClean="0">
                <a:solidFill>
                  <a:srgbClr val="FF0000"/>
                </a:solidFill>
                <a:ea typeface="+mj-ea"/>
                <a:cs typeface="+mj-cs"/>
              </a:rPr>
              <a:t>&gt;</a:t>
            </a:r>
            <a:r>
              <a:rPr lang="cs-CZ" sz="1600" dirty="0" smtClean="0">
                <a:solidFill>
                  <a:srgbClr val="FF0000"/>
                </a:solidFill>
                <a:ea typeface="+mj-ea"/>
                <a:cs typeface="+mj-cs"/>
              </a:rPr>
              <a:t>_</a:t>
            </a:r>
            <a:r>
              <a:rPr lang="cs-CZ" sz="16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cs-CZ" sz="1600" dirty="0">
                <a:solidFill>
                  <a:prstClr val="black"/>
                </a:solidFill>
                <a:ea typeface="+mj-ea"/>
                <a:cs typeface="+mj-cs"/>
              </a:rPr>
              <a:t>16</a:t>
            </a:r>
            <a:endParaRPr lang="cs-CZ" sz="1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Zástupný symbol pro obsah 1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86514025"/>
              </p:ext>
            </p:extLst>
          </p:nvPr>
        </p:nvGraphicFramePr>
        <p:xfrm>
          <a:off x="836712" y="899592"/>
          <a:ext cx="4493222" cy="4320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46611"/>
                <a:gridCol w="2246611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  </a:t>
                      </a:r>
                      <a:r>
                        <a:rPr lang="en-US" dirty="0" smtClean="0"/>
                        <a:t>&lt;</a:t>
                      </a:r>
                      <a:r>
                        <a:rPr lang="cs-CZ" dirty="0" smtClean="0"/>
                        <a:t>  10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 </a:t>
                      </a:r>
                      <a:r>
                        <a:rPr lang="en-US" dirty="0" smtClean="0"/>
                        <a:t>&gt;</a:t>
                      </a:r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720" y="2267744"/>
            <a:ext cx="1122363" cy="2835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7366120"/>
              </p:ext>
            </p:extLst>
          </p:nvPr>
        </p:nvGraphicFramePr>
        <p:xfrm>
          <a:off x="2420888" y="2483768"/>
          <a:ext cx="4000500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1500"/>
                <a:gridCol w="571500"/>
                <a:gridCol w="571500"/>
                <a:gridCol w="571500"/>
                <a:gridCol w="571500"/>
                <a:gridCol w="571500"/>
                <a:gridCol w="5715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1581674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290</Words>
  <Application>Microsoft Office PowerPoint</Application>
  <PresentationFormat>Předvádění na obrazovce (4:3)</PresentationFormat>
  <Paragraphs>95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Porovnávání čísel v oboru do 20</vt:lpstr>
      <vt:lpstr>1. Spočítej, zapiš a porovnej. </vt:lpstr>
      <vt:lpstr>3. Vypočítej a doplň znaky &lt;, &gt;, =.        10 + 2 __ 11                    10 + 5 __ 20                    10 + 1 __ 17      10 + 4 __ 19                    10 + 3 __ 12                    10 + 8 __ 13      10 + 6 __ 14                    10 + 7 __ 17                    10 + 9 __ 16</vt:lpstr>
      <vt:lpstr>Řešení: 1.  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Porovnávání čísel v oboru do 20</dc:title>
  <dc:creator>Zaneta</dc:creator>
  <cp:lastModifiedBy>PC-0C4S</cp:lastModifiedBy>
  <cp:revision>8</cp:revision>
  <dcterms:created xsi:type="dcterms:W3CDTF">2012-09-16T13:07:11Z</dcterms:created>
  <dcterms:modified xsi:type="dcterms:W3CDTF">2012-11-09T18:33:44Z</dcterms:modified>
</cp:coreProperties>
</file>