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2250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10" cy="7201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B58C2-3A85-4DC0-931F-A552994CA21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7F792-E03F-4B67-B826-6B1F48E4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830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B58C2-3A85-4DC0-931F-A552994CA21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7F792-E03F-4B67-B826-6B1F48E4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2145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B58C2-3A85-4DC0-931F-A552994CA21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7F792-E03F-4B67-B826-6B1F48E4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5670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B58C2-3A85-4DC0-931F-A552994CA21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7F792-E03F-4B67-B826-6B1F48E4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863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B58C2-3A85-4DC0-931F-A552994CA21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7F792-E03F-4B67-B826-6B1F48E4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618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B58C2-3A85-4DC0-931F-A552994CA21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7F792-E03F-4B67-B826-6B1F48E4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46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B58C2-3A85-4DC0-931F-A552994CA21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7F792-E03F-4B67-B826-6B1F48E4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607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B58C2-3A85-4DC0-931F-A552994CA21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7F792-E03F-4B67-B826-6B1F48E4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566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B58C2-3A85-4DC0-931F-A552994CA21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7F792-E03F-4B67-B826-6B1F48E4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9945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B58C2-3A85-4DC0-931F-A552994CA21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7F792-E03F-4B67-B826-6B1F48E4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522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B58C2-3A85-4DC0-931F-A552994CA21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7F792-E03F-4B67-B826-6B1F48E4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27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CB58C2-3A85-4DC0-931F-A552994CA215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77F792-E03F-4B67-B826-6B1F48E4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590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Číselná řada v oboru do 20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VY_12_INOVACE_18_ČÍSELNÁ ŘADA </a:t>
            </a:r>
            <a:r>
              <a:rPr lang="cs-CZ" sz="1600" dirty="0">
                <a:solidFill>
                  <a:prstClr val="black"/>
                </a:solidFill>
              </a:rPr>
              <a:t>V OBORU DO 20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18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2. </a:t>
            </a:r>
            <a:r>
              <a:rPr lang="cs-CZ" sz="1600" dirty="0">
                <a:solidFill>
                  <a:prstClr val="black"/>
                </a:solidFill>
              </a:rPr>
              <a:t>9. </a:t>
            </a:r>
            <a:r>
              <a:rPr lang="cs-CZ" sz="1600" dirty="0" smtClean="0">
                <a:solidFill>
                  <a:prstClr val="black"/>
                </a:solidFill>
              </a:rPr>
              <a:t> 2012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druhý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Pracovní list pro žáky  2. ročníku </a:t>
            </a:r>
            <a:r>
              <a:rPr lang="cs-CZ" sz="1600" dirty="0" smtClean="0">
                <a:solidFill>
                  <a:prstClr val="black"/>
                </a:solidFill>
              </a:rPr>
              <a:t>na procvičení orientace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v číselné řadě v oboru do 20. </a:t>
            </a:r>
            <a:r>
              <a:rPr lang="cs-CZ" sz="1600" dirty="0">
                <a:solidFill>
                  <a:prstClr val="black"/>
                </a:solidFill>
              </a:rPr>
              <a:t>Je určen pro samostatnou práci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žáků, společná kontrola proběhne na  interaktivní 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číselná řada, číslo hned před, číslo mezi, větší, menší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</a:t>
            </a:r>
            <a:r>
              <a:rPr lang="cs-CZ" sz="16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autorka</a:t>
            </a: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446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8550" y="366184"/>
            <a:ext cx="6669450" cy="1685466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1. Vyznač čísla 14, 8, 19, 12, 4, 17, 9, 13, 7.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0                               5                              10                              15                            20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68" y="1043510"/>
            <a:ext cx="628650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0280" y="1835620"/>
            <a:ext cx="6687720" cy="7078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2. Na číselné ose zakroužkuj číslo: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- větší než 15 a menší než 17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- menší než 12 a větší než 10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- čísla mezi 12 a 16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-  číslo, které je větší než 19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- číslo, které je hned před 18</a:t>
            </a:r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cs-CZ" sz="1400" dirty="0"/>
              <a:t> </a:t>
            </a:r>
            <a:endParaRPr lang="cs-CZ" sz="1400" dirty="0" smtClean="0"/>
          </a:p>
          <a:p>
            <a:r>
              <a:rPr lang="cs-CZ" sz="1400" dirty="0" smtClean="0"/>
              <a:t>0      1     2      3      4     5     6      7     8      9    10    11   12   13   14    15   16   17   18   19    20</a:t>
            </a:r>
          </a:p>
          <a:p>
            <a:endParaRPr lang="cs-CZ" sz="1600" dirty="0" smtClean="0"/>
          </a:p>
          <a:p>
            <a:r>
              <a:rPr lang="cs-CZ" sz="1600" dirty="0" smtClean="0"/>
              <a:t>3. Doplň řady čísel.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4. Vypočítej matematického hada.</a:t>
            </a:r>
          </a:p>
          <a:p>
            <a:r>
              <a:rPr lang="cs-CZ" sz="1400" dirty="0" smtClean="0"/>
              <a:t> </a:t>
            </a:r>
          </a:p>
          <a:p>
            <a:r>
              <a:rPr lang="cs-CZ" sz="1400" dirty="0"/>
              <a:t> </a:t>
            </a:r>
            <a:endParaRPr lang="cs-CZ" sz="14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 </a:t>
            </a:r>
            <a:endParaRPr lang="cs-CZ" sz="1600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098" y="3623482"/>
            <a:ext cx="628650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4679252"/>
              </p:ext>
            </p:extLst>
          </p:nvPr>
        </p:nvGraphicFramePr>
        <p:xfrm>
          <a:off x="476590" y="4994091"/>
          <a:ext cx="2739294" cy="4320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6549"/>
                <a:gridCol w="456549"/>
                <a:gridCol w="456549"/>
                <a:gridCol w="456549"/>
                <a:gridCol w="456549"/>
                <a:gridCol w="456549"/>
              </a:tblGrid>
              <a:tr h="432060"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12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15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9899123"/>
              </p:ext>
            </p:extLst>
          </p:nvPr>
        </p:nvGraphicFramePr>
        <p:xfrm>
          <a:off x="3573020" y="4994091"/>
          <a:ext cx="2736378" cy="4320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6063"/>
                <a:gridCol w="456063"/>
                <a:gridCol w="456063"/>
                <a:gridCol w="456063"/>
                <a:gridCol w="456063"/>
                <a:gridCol w="456063"/>
              </a:tblGrid>
              <a:tr h="43206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18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3569332"/>
              </p:ext>
            </p:extLst>
          </p:nvPr>
        </p:nvGraphicFramePr>
        <p:xfrm>
          <a:off x="476590" y="5652150"/>
          <a:ext cx="2736378" cy="4320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6063"/>
                <a:gridCol w="456063"/>
                <a:gridCol w="456063"/>
                <a:gridCol w="456063"/>
                <a:gridCol w="456063"/>
                <a:gridCol w="456063"/>
              </a:tblGrid>
              <a:tr h="43206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17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6773826"/>
              </p:ext>
            </p:extLst>
          </p:nvPr>
        </p:nvGraphicFramePr>
        <p:xfrm>
          <a:off x="3573020" y="5652150"/>
          <a:ext cx="2736378" cy="4320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6063"/>
                <a:gridCol w="456063"/>
                <a:gridCol w="456063"/>
                <a:gridCol w="456063"/>
                <a:gridCol w="456063"/>
                <a:gridCol w="456063"/>
              </a:tblGrid>
              <a:tr h="432060"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12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" name="6cípá hvězda 13"/>
          <p:cNvSpPr/>
          <p:nvPr/>
        </p:nvSpPr>
        <p:spPr>
          <a:xfrm>
            <a:off x="548600" y="7111060"/>
            <a:ext cx="576080" cy="648090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6cípá hvězda 16"/>
          <p:cNvSpPr/>
          <p:nvPr/>
        </p:nvSpPr>
        <p:spPr>
          <a:xfrm>
            <a:off x="1755086" y="7147065"/>
            <a:ext cx="576080" cy="648090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6cípá hvězda 17"/>
          <p:cNvSpPr/>
          <p:nvPr/>
        </p:nvSpPr>
        <p:spPr>
          <a:xfrm>
            <a:off x="2898838" y="7147065"/>
            <a:ext cx="576080" cy="648090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6cípá hvězda 18"/>
          <p:cNvSpPr/>
          <p:nvPr/>
        </p:nvSpPr>
        <p:spPr>
          <a:xfrm>
            <a:off x="4149100" y="7147065"/>
            <a:ext cx="576080" cy="648090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6cípá hvězda 19"/>
          <p:cNvSpPr/>
          <p:nvPr/>
        </p:nvSpPr>
        <p:spPr>
          <a:xfrm>
            <a:off x="5398262" y="7164360"/>
            <a:ext cx="576080" cy="648090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se zářezem 14"/>
          <p:cNvSpPr/>
          <p:nvPr/>
        </p:nvSpPr>
        <p:spPr>
          <a:xfrm>
            <a:off x="1061025" y="7416395"/>
            <a:ext cx="777464" cy="72010"/>
          </a:xfrm>
          <a:prstGeom prst="notched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se zářezem 21"/>
          <p:cNvSpPr/>
          <p:nvPr/>
        </p:nvSpPr>
        <p:spPr>
          <a:xfrm>
            <a:off x="2219476" y="7435105"/>
            <a:ext cx="777464" cy="72010"/>
          </a:xfrm>
          <a:prstGeom prst="notched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se zářezem 22"/>
          <p:cNvSpPr/>
          <p:nvPr/>
        </p:nvSpPr>
        <p:spPr>
          <a:xfrm>
            <a:off x="3441348" y="7461710"/>
            <a:ext cx="777464" cy="72010"/>
          </a:xfrm>
          <a:prstGeom prst="notched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se zářezem 23"/>
          <p:cNvSpPr/>
          <p:nvPr/>
        </p:nvSpPr>
        <p:spPr>
          <a:xfrm>
            <a:off x="4683802" y="7461710"/>
            <a:ext cx="777464" cy="72010"/>
          </a:xfrm>
          <a:prstGeom prst="notched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7905" y="7283123"/>
            <a:ext cx="69474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  9</a:t>
            </a:r>
            <a:endParaRPr lang="cs-CZ" sz="1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11336" y="7134096"/>
            <a:ext cx="49540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+ 1                    + 5                     + 5                    - 10</a:t>
            </a:r>
            <a:endParaRPr lang="cs-CZ" sz="1600" dirty="0"/>
          </a:p>
        </p:txBody>
      </p:sp>
      <p:sp>
        <p:nvSpPr>
          <p:cNvPr id="26" name="Zástupný symbol pro obsah 2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566412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8550" y="366184"/>
            <a:ext cx="6669450" cy="1524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0                             </a:t>
            </a:r>
            <a:r>
              <a:rPr lang="cs-CZ" sz="1600" dirty="0" smtClean="0">
                <a:solidFill>
                  <a:srgbClr val="FF0000"/>
                </a:solidFill>
              </a:rPr>
              <a:t>4</a:t>
            </a:r>
            <a:r>
              <a:rPr lang="cs-CZ" sz="1600" dirty="0" smtClean="0"/>
              <a:t>     5             </a:t>
            </a:r>
            <a:r>
              <a:rPr lang="cs-CZ" sz="1600" dirty="0" smtClean="0">
                <a:solidFill>
                  <a:srgbClr val="FF0000"/>
                </a:solidFill>
              </a:rPr>
              <a:t>7</a:t>
            </a:r>
            <a:r>
              <a:rPr lang="cs-CZ" sz="1600" dirty="0" smtClean="0"/>
              <a:t>      </a:t>
            </a:r>
            <a:r>
              <a:rPr lang="cs-CZ" sz="1600" dirty="0" smtClean="0">
                <a:solidFill>
                  <a:srgbClr val="FF0000"/>
                </a:solidFill>
              </a:rPr>
              <a:t>8</a:t>
            </a:r>
            <a:r>
              <a:rPr lang="cs-CZ" sz="1600" dirty="0" smtClean="0"/>
              <a:t>      </a:t>
            </a:r>
            <a:r>
              <a:rPr lang="cs-CZ" sz="1600" dirty="0" smtClean="0">
                <a:solidFill>
                  <a:srgbClr val="FF0000"/>
                </a:solidFill>
              </a:rPr>
              <a:t>9</a:t>
            </a:r>
            <a:r>
              <a:rPr lang="cs-CZ" sz="1600" dirty="0" smtClean="0"/>
              <a:t>    10          </a:t>
            </a:r>
            <a:r>
              <a:rPr lang="cs-CZ" sz="1600" dirty="0" smtClean="0">
                <a:solidFill>
                  <a:srgbClr val="FF0000"/>
                </a:solidFill>
              </a:rPr>
              <a:t>12</a:t>
            </a:r>
            <a:r>
              <a:rPr lang="cs-CZ" sz="1600" dirty="0" smtClean="0"/>
              <a:t>    </a:t>
            </a:r>
            <a:r>
              <a:rPr lang="cs-CZ" sz="1600" dirty="0" smtClean="0">
                <a:solidFill>
                  <a:srgbClr val="FF0000"/>
                </a:solidFill>
              </a:rPr>
              <a:t>13</a:t>
            </a:r>
            <a:r>
              <a:rPr lang="cs-CZ" sz="1600" dirty="0" smtClean="0"/>
              <a:t>   </a:t>
            </a:r>
            <a:r>
              <a:rPr lang="cs-CZ" sz="1600" dirty="0" smtClean="0">
                <a:solidFill>
                  <a:srgbClr val="FF0000"/>
                </a:solidFill>
              </a:rPr>
              <a:t>14</a:t>
            </a:r>
            <a:r>
              <a:rPr lang="cs-CZ" sz="1600" dirty="0" smtClean="0"/>
              <a:t>    15           </a:t>
            </a:r>
            <a:r>
              <a:rPr lang="cs-CZ" sz="1600" dirty="0" smtClean="0">
                <a:solidFill>
                  <a:srgbClr val="FF0000"/>
                </a:solidFill>
              </a:rPr>
              <a:t>17</a:t>
            </a:r>
            <a:r>
              <a:rPr lang="cs-CZ" sz="1600" dirty="0" smtClean="0"/>
              <a:t>           </a:t>
            </a:r>
            <a:r>
              <a:rPr lang="cs-CZ" sz="1600" dirty="0" smtClean="0">
                <a:solidFill>
                  <a:srgbClr val="FF0000"/>
                </a:solidFill>
              </a:rPr>
              <a:t>19</a:t>
            </a:r>
            <a:r>
              <a:rPr lang="cs-CZ" sz="1600" dirty="0" smtClean="0"/>
              <a:t>   20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33601"/>
            <a:ext cx="68580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   2.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</a:t>
            </a:r>
            <a:r>
              <a:rPr lang="cs-CZ" sz="1400" dirty="0" smtClean="0"/>
              <a:t>0     1      2      3     4     5      6      7     8      9     10   11   12   13   14   15    16   17    18   19  20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</a:t>
            </a:r>
            <a:r>
              <a:rPr lang="cs-CZ" sz="1600" dirty="0" smtClean="0"/>
              <a:t>3.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    4. </a:t>
            </a:r>
            <a:endParaRPr lang="cs-CZ" sz="1400" dirty="0" smtClean="0"/>
          </a:p>
          <a:p>
            <a:pPr marL="0" indent="0">
              <a:buNone/>
            </a:pP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753" y="1043510"/>
            <a:ext cx="628650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863" y="2771750"/>
            <a:ext cx="628650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vál 7"/>
          <p:cNvSpPr/>
          <p:nvPr/>
        </p:nvSpPr>
        <p:spPr>
          <a:xfrm>
            <a:off x="3615220" y="3314675"/>
            <a:ext cx="241022" cy="33358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221110" y="3314675"/>
            <a:ext cx="241022" cy="33358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567956" y="3314674"/>
            <a:ext cx="241022" cy="33358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477649" y="3314672"/>
            <a:ext cx="241022" cy="33358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157240" y="3314673"/>
            <a:ext cx="241022" cy="33358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373058" y="3314675"/>
            <a:ext cx="241022" cy="33358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5899542"/>
              </p:ext>
            </p:extLst>
          </p:nvPr>
        </p:nvGraphicFramePr>
        <p:xfrm>
          <a:off x="476590" y="4994091"/>
          <a:ext cx="2739294" cy="4320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6549"/>
                <a:gridCol w="456549"/>
                <a:gridCol w="456549"/>
                <a:gridCol w="456549"/>
                <a:gridCol w="456549"/>
                <a:gridCol w="456549"/>
              </a:tblGrid>
              <a:tr h="43206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12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13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14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15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16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3540741"/>
              </p:ext>
            </p:extLst>
          </p:nvPr>
        </p:nvGraphicFramePr>
        <p:xfrm>
          <a:off x="3573020" y="4994091"/>
          <a:ext cx="2736378" cy="4320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6063"/>
                <a:gridCol w="456063"/>
                <a:gridCol w="456063"/>
                <a:gridCol w="456063"/>
                <a:gridCol w="456063"/>
                <a:gridCol w="456063"/>
              </a:tblGrid>
              <a:tr h="43206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19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18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17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16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15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0978682"/>
              </p:ext>
            </p:extLst>
          </p:nvPr>
        </p:nvGraphicFramePr>
        <p:xfrm>
          <a:off x="476590" y="5652150"/>
          <a:ext cx="2736378" cy="4320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6063"/>
                <a:gridCol w="456063"/>
                <a:gridCol w="456063"/>
                <a:gridCol w="456063"/>
                <a:gridCol w="456063"/>
                <a:gridCol w="456063"/>
              </a:tblGrid>
              <a:tr h="43206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15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16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17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18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19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5881595"/>
              </p:ext>
            </p:extLst>
          </p:nvPr>
        </p:nvGraphicFramePr>
        <p:xfrm>
          <a:off x="3573020" y="5652150"/>
          <a:ext cx="2736378" cy="4320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6063"/>
                <a:gridCol w="456063"/>
                <a:gridCol w="456063"/>
                <a:gridCol w="456063"/>
                <a:gridCol w="456063"/>
                <a:gridCol w="456063"/>
              </a:tblGrid>
              <a:tr h="43206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10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12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13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6cípá hvězda 18"/>
          <p:cNvSpPr/>
          <p:nvPr/>
        </p:nvSpPr>
        <p:spPr>
          <a:xfrm>
            <a:off x="548600" y="7111060"/>
            <a:ext cx="576080" cy="648090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6cípá hvězda 19"/>
          <p:cNvSpPr/>
          <p:nvPr/>
        </p:nvSpPr>
        <p:spPr>
          <a:xfrm>
            <a:off x="1755086" y="7147065"/>
            <a:ext cx="576080" cy="648090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6cípá hvězda 20"/>
          <p:cNvSpPr/>
          <p:nvPr/>
        </p:nvSpPr>
        <p:spPr>
          <a:xfrm>
            <a:off x="2898838" y="7147065"/>
            <a:ext cx="576080" cy="648090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6cípá hvězda 21"/>
          <p:cNvSpPr/>
          <p:nvPr/>
        </p:nvSpPr>
        <p:spPr>
          <a:xfrm>
            <a:off x="4149100" y="7147065"/>
            <a:ext cx="576080" cy="648090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6cípá hvězda 22"/>
          <p:cNvSpPr/>
          <p:nvPr/>
        </p:nvSpPr>
        <p:spPr>
          <a:xfrm>
            <a:off x="5398262" y="7164360"/>
            <a:ext cx="576080" cy="648090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se zářezem 23"/>
          <p:cNvSpPr/>
          <p:nvPr/>
        </p:nvSpPr>
        <p:spPr>
          <a:xfrm>
            <a:off x="1061025" y="7416395"/>
            <a:ext cx="777464" cy="72010"/>
          </a:xfrm>
          <a:prstGeom prst="notched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se zářezem 24"/>
          <p:cNvSpPr/>
          <p:nvPr/>
        </p:nvSpPr>
        <p:spPr>
          <a:xfrm>
            <a:off x="2219476" y="7435105"/>
            <a:ext cx="777464" cy="72010"/>
          </a:xfrm>
          <a:prstGeom prst="notched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se zářezem 25"/>
          <p:cNvSpPr/>
          <p:nvPr/>
        </p:nvSpPr>
        <p:spPr>
          <a:xfrm>
            <a:off x="3441348" y="7461710"/>
            <a:ext cx="777464" cy="72010"/>
          </a:xfrm>
          <a:prstGeom prst="notched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se zářezem 26"/>
          <p:cNvSpPr/>
          <p:nvPr/>
        </p:nvSpPr>
        <p:spPr>
          <a:xfrm>
            <a:off x="4683802" y="7461710"/>
            <a:ext cx="777464" cy="72010"/>
          </a:xfrm>
          <a:prstGeom prst="notched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211336" y="7134096"/>
            <a:ext cx="49540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+ 1                    + 5                     + 5                    - 10</a:t>
            </a:r>
            <a:endParaRPr lang="cs-CZ" sz="1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15010" y="7334516"/>
            <a:ext cx="54503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9                          </a:t>
            </a:r>
            <a:r>
              <a:rPr lang="cs-CZ" sz="1400" dirty="0" smtClean="0">
                <a:solidFill>
                  <a:srgbClr val="FF0000"/>
                </a:solidFill>
              </a:rPr>
              <a:t>10                         15                          20                           10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7348299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353</Words>
  <Application>Microsoft Office PowerPoint</Application>
  <PresentationFormat>Předvádění na obrazovce (4:3)</PresentationFormat>
  <Paragraphs>108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Číselná řada v oboru do 20</vt:lpstr>
      <vt:lpstr>1. Vyznač čísla 14, 8, 19, 12, 4, 17, 9, 13, 7.     0                               5                              10                              15                            20</vt:lpstr>
      <vt:lpstr>Řešení: 1.      0                             4     5             7      8      9    10          12    13   14    15           17           19   20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Číselná řada v oboru do 20</dc:title>
  <dc:creator>Zaneta</dc:creator>
  <cp:lastModifiedBy>PC-0C4S</cp:lastModifiedBy>
  <cp:revision>9</cp:revision>
  <dcterms:created xsi:type="dcterms:W3CDTF">2012-09-16T13:50:39Z</dcterms:created>
  <dcterms:modified xsi:type="dcterms:W3CDTF">2012-11-09T18:34:11Z</dcterms:modified>
</cp:coreProperties>
</file>