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846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09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447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501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788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47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397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145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56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94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940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0BF7E-A08D-4F0B-8455-74BFABD5F8B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426B0-C3ED-4F1C-B2EC-72BFB9678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964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prstClr val="black"/>
                </a:solidFill>
              </a:rPr>
              <a:t>Odčítání </a:t>
            </a:r>
            <a:r>
              <a:rPr lang="cs-CZ" sz="2800" dirty="0">
                <a:solidFill>
                  <a:prstClr val="black"/>
                </a:solidFill>
              </a:rPr>
              <a:t>bez přechodu do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648" y="1763688"/>
            <a:ext cx="6515100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VY_12_INOVACE_19_ODČÍTÁNÍ </a:t>
            </a:r>
            <a:r>
              <a:rPr lang="cs-CZ" sz="1600" dirty="0">
                <a:solidFill>
                  <a:prstClr val="black"/>
                </a:solidFill>
              </a:rPr>
              <a:t>BEZ PŘECHODU DO 20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19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3</a:t>
            </a:r>
            <a:r>
              <a:rPr lang="cs-CZ" sz="1600" dirty="0" smtClean="0">
                <a:solidFill>
                  <a:prstClr val="black"/>
                </a:solidFill>
              </a:rPr>
              <a:t>. 9.  </a:t>
            </a:r>
            <a:r>
              <a:rPr lang="cs-CZ" sz="1600" dirty="0">
                <a:solidFill>
                  <a:prstClr val="black"/>
                </a:solidFill>
              </a:rPr>
              <a:t>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 </a:t>
            </a:r>
            <a:r>
              <a:rPr lang="cs-CZ" sz="1600" dirty="0" smtClean="0">
                <a:solidFill>
                  <a:prstClr val="black"/>
                </a:solidFill>
              </a:rPr>
              <a:t>odčítání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bez přechodu do </a:t>
            </a:r>
            <a:r>
              <a:rPr lang="cs-CZ" sz="1600" dirty="0" smtClean="0">
                <a:solidFill>
                  <a:prstClr val="black"/>
                </a:solidFill>
              </a:rPr>
              <a:t>20, řazení čísel. </a:t>
            </a:r>
            <a:r>
              <a:rPr lang="cs-CZ" sz="1600" dirty="0">
                <a:solidFill>
                  <a:prstClr val="black"/>
                </a:solidFill>
              </a:rPr>
              <a:t>Je určen pro samostatnou práci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žáků, společná kontrola proběhne 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odčítání</a:t>
            </a:r>
            <a:r>
              <a:rPr lang="cs-CZ" sz="1600" dirty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</a:rPr>
              <a:t>řazení čísel od největšího do nejmenšího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737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Napiš příklady.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54" name="Zástupný symbol pro obsah 5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540441"/>
              </p:ext>
            </p:extLst>
          </p:nvPr>
        </p:nvGraphicFramePr>
        <p:xfrm>
          <a:off x="603050" y="1979712"/>
          <a:ext cx="1832323" cy="422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2323"/>
              </a:tblGrid>
              <a:tr h="422176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13 – 3 = 10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ěticípá hvězda 4"/>
          <p:cNvSpPr/>
          <p:nvPr/>
        </p:nvSpPr>
        <p:spPr>
          <a:xfrm>
            <a:off x="6111652" y="1012032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465003" y="1115616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861048" y="1100436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4230266" y="1076425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631779" y="1077566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5013176" y="1095475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465003" y="731343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861048" y="724000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221088" y="740768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622601" y="731343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5013176" y="740768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5749156" y="1293168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111652" y="1293168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5749156" y="1012032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5749156" y="724000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6093296" y="724000"/>
            <a:ext cx="288032" cy="28803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endCxn id="18" idx="0"/>
          </p:cNvCxnSpPr>
          <p:nvPr/>
        </p:nvCxnSpPr>
        <p:spPr>
          <a:xfrm flipH="1">
            <a:off x="5893172" y="696963"/>
            <a:ext cx="144016" cy="3150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20" idx="2"/>
          </p:cNvCxnSpPr>
          <p:nvPr/>
        </p:nvCxnSpPr>
        <p:spPr>
          <a:xfrm flipH="1">
            <a:off x="6148305" y="724000"/>
            <a:ext cx="107363" cy="2880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821164" y="1088514"/>
            <a:ext cx="144016" cy="1711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0" idx="3"/>
            <a:endCxn id="5" idx="2"/>
          </p:cNvCxnSpPr>
          <p:nvPr/>
        </p:nvCxnSpPr>
        <p:spPr>
          <a:xfrm flipH="1">
            <a:off x="6166661" y="1012031"/>
            <a:ext cx="15965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785160" y="1316601"/>
            <a:ext cx="216024" cy="2884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5" idx="3"/>
            <a:endCxn id="17" idx="2"/>
          </p:cNvCxnSpPr>
          <p:nvPr/>
        </p:nvCxnSpPr>
        <p:spPr>
          <a:xfrm flipH="1">
            <a:off x="6166661" y="1300063"/>
            <a:ext cx="178014" cy="281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Mrak 34"/>
          <p:cNvSpPr/>
          <p:nvPr/>
        </p:nvSpPr>
        <p:spPr>
          <a:xfrm>
            <a:off x="745307" y="866148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1159172" y="884784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1995203" y="908712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1562547" y="914947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332656" y="1154047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745307" y="1154047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1159172" y="1188410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1586583" y="1200455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1995203" y="1210080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604356" y="764696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2608387" y="1076425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2610508" y="1388468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rak 46"/>
          <p:cNvSpPr/>
          <p:nvPr/>
        </p:nvSpPr>
        <p:spPr>
          <a:xfrm>
            <a:off x="332656" y="855299"/>
            <a:ext cx="360040" cy="240176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2610508" y="696963"/>
            <a:ext cx="353888" cy="3224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2610508" y="1012031"/>
            <a:ext cx="360040" cy="318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2610508" y="1316601"/>
            <a:ext cx="360040" cy="3120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76238"/>
              </p:ext>
            </p:extLst>
          </p:nvPr>
        </p:nvGraphicFramePr>
        <p:xfrm>
          <a:off x="3941663" y="1979712"/>
          <a:ext cx="1842567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2567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 – 6 = 10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6" name="TextovéPole 55"/>
          <p:cNvSpPr txBox="1"/>
          <p:nvPr/>
        </p:nvSpPr>
        <p:spPr>
          <a:xfrm>
            <a:off x="332656" y="2843808"/>
            <a:ext cx="599366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600" dirty="0" smtClean="0"/>
              <a:t>2. Počítej.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20 – 10 = __                    17  –  7 = __                    14 – 10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13  -  3  = __                    11  –  1 = __                    19  -   9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15 – 10 = __                    12 – 10 = __                    16 – 10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18  – 8  = __                    13 – 10 = __                    16  –  6  = __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3.  Doplň.</a:t>
            </a:r>
          </a:p>
          <a:p>
            <a:r>
              <a:rPr lang="cs-CZ" sz="1600" dirty="0" smtClean="0"/>
              <a:t>     Jana koupila __  lízátek . Kamarádkám dala __  lízátek. Zbyly  jí __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lízátka.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4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 </a:t>
            </a:r>
          </a:p>
          <a:p>
            <a:endParaRPr lang="cs-CZ" sz="1600" dirty="0"/>
          </a:p>
          <a:p>
            <a:r>
              <a:rPr lang="cs-CZ" sz="1600" dirty="0" smtClean="0"/>
              <a:t>4. Seřaď čísla od největšího do nejmenšího – 11, 18, 20, 15, 14, 19, 17.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</a:t>
            </a:r>
          </a:p>
          <a:p>
            <a:r>
              <a:rPr lang="cs-CZ" sz="1600" dirty="0" smtClean="0"/>
              <a:t>________________________________________________________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73" y="5524170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96" y="6077551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084" y="6062187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675" y="5500505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759" y="6062187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668" y="6080929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376" y="6103993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745" y="5507295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866" y="5507841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987" y="5507841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50" y="5528073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287" y="5525612"/>
            <a:ext cx="53657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9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647" y="5525612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503" y="5507841"/>
            <a:ext cx="537121" cy="53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8" name="Přímá spojnice 67"/>
          <p:cNvCxnSpPr/>
          <p:nvPr/>
        </p:nvCxnSpPr>
        <p:spPr>
          <a:xfrm flipH="1">
            <a:off x="836712" y="5528073"/>
            <a:ext cx="340963" cy="340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1339192" y="5528073"/>
            <a:ext cx="308013" cy="340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1750170" y="5528073"/>
            <a:ext cx="268561" cy="340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2355243" y="5528073"/>
            <a:ext cx="249114" cy="340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2790528" y="5507295"/>
            <a:ext cx="350440" cy="432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836712" y="6061291"/>
            <a:ext cx="273372" cy="3829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1259794" y="6077551"/>
            <a:ext cx="302753" cy="3666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1737520" y="6102748"/>
            <a:ext cx="275430" cy="3632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2305595" y="6080929"/>
            <a:ext cx="255265" cy="3632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2836267" y="6138198"/>
            <a:ext cx="268561" cy="3850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816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903" y="1619672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/>
              <a:t>      </a:t>
            </a:r>
            <a:r>
              <a:rPr lang="cs-CZ" sz="1600" dirty="0" smtClean="0">
                <a:solidFill>
                  <a:prstClr val="black"/>
                </a:solidFill>
              </a:rPr>
              <a:t>20 </a:t>
            </a:r>
            <a:r>
              <a:rPr lang="cs-CZ" sz="1600" dirty="0">
                <a:solidFill>
                  <a:prstClr val="black"/>
                </a:solidFill>
              </a:rPr>
              <a:t>– 10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                  </a:t>
            </a:r>
            <a:r>
              <a:rPr lang="cs-CZ" sz="1600" dirty="0">
                <a:solidFill>
                  <a:prstClr val="black"/>
                </a:solidFill>
              </a:rPr>
              <a:t>17  –  7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                  </a:t>
            </a:r>
            <a:r>
              <a:rPr lang="cs-CZ" sz="1600" dirty="0">
                <a:solidFill>
                  <a:prstClr val="black"/>
                </a:solidFill>
              </a:rPr>
              <a:t>14 – 10 = </a:t>
            </a:r>
            <a:r>
              <a:rPr lang="cs-CZ" sz="1600" dirty="0" smtClean="0">
                <a:solidFill>
                  <a:srgbClr val="FF0000"/>
                </a:solidFill>
              </a:rPr>
              <a:t>_4_</a:t>
            </a: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     13  -  3 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                  </a:t>
            </a:r>
            <a:r>
              <a:rPr lang="cs-CZ" sz="1600" dirty="0">
                <a:solidFill>
                  <a:prstClr val="black"/>
                </a:solidFill>
              </a:rPr>
              <a:t>11  –  1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                  </a:t>
            </a:r>
            <a:r>
              <a:rPr lang="cs-CZ" sz="1600" dirty="0">
                <a:solidFill>
                  <a:prstClr val="black"/>
                </a:solidFill>
              </a:rPr>
              <a:t>19  -   9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     15 – 10 = </a:t>
            </a:r>
            <a:r>
              <a:rPr lang="cs-CZ" sz="1600" dirty="0" smtClean="0">
                <a:solidFill>
                  <a:srgbClr val="FF0000"/>
                </a:solidFill>
              </a:rPr>
              <a:t>_5_</a:t>
            </a:r>
            <a:r>
              <a:rPr lang="cs-CZ" sz="1600" dirty="0" smtClean="0">
                <a:solidFill>
                  <a:prstClr val="black"/>
                </a:solidFill>
              </a:rPr>
              <a:t>                      </a:t>
            </a:r>
            <a:r>
              <a:rPr lang="cs-CZ" sz="1600" dirty="0">
                <a:solidFill>
                  <a:prstClr val="black"/>
                </a:solidFill>
              </a:rPr>
              <a:t>12 – 10 = </a:t>
            </a:r>
            <a:r>
              <a:rPr lang="cs-CZ" sz="1600" dirty="0" smtClean="0">
                <a:solidFill>
                  <a:srgbClr val="FF0000"/>
                </a:solidFill>
              </a:rPr>
              <a:t>_2_</a:t>
            </a:r>
            <a:r>
              <a:rPr lang="cs-CZ" sz="1600" dirty="0" smtClean="0">
                <a:solidFill>
                  <a:prstClr val="black"/>
                </a:solidFill>
              </a:rPr>
              <a:t>                      </a:t>
            </a:r>
            <a:r>
              <a:rPr lang="cs-CZ" sz="1600" dirty="0">
                <a:solidFill>
                  <a:prstClr val="black"/>
                </a:solidFill>
              </a:rPr>
              <a:t>16 – 10 = </a:t>
            </a:r>
            <a:r>
              <a:rPr lang="cs-CZ" sz="1600" dirty="0" smtClean="0">
                <a:solidFill>
                  <a:srgbClr val="FF0000"/>
                </a:solidFill>
              </a:rPr>
              <a:t>_6_</a:t>
            </a: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     18  – 8 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                  </a:t>
            </a:r>
            <a:r>
              <a:rPr lang="cs-CZ" sz="1600" dirty="0">
                <a:solidFill>
                  <a:prstClr val="black"/>
                </a:solidFill>
              </a:rPr>
              <a:t>13 – 10 = </a:t>
            </a:r>
            <a:r>
              <a:rPr lang="cs-CZ" sz="1600" dirty="0" smtClean="0">
                <a:solidFill>
                  <a:srgbClr val="FF0000"/>
                </a:solidFill>
              </a:rPr>
              <a:t>_3_</a:t>
            </a:r>
            <a:r>
              <a:rPr lang="cs-CZ" sz="1600" dirty="0" smtClean="0">
                <a:solidFill>
                  <a:prstClr val="black"/>
                </a:solidFill>
              </a:rPr>
              <a:t>                      </a:t>
            </a:r>
            <a:r>
              <a:rPr lang="cs-CZ" sz="1600" dirty="0">
                <a:solidFill>
                  <a:prstClr val="black"/>
                </a:solidFill>
              </a:rPr>
              <a:t>16  –  6 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 smtClean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/>
              <a:t>3.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Jana </a:t>
            </a:r>
            <a:r>
              <a:rPr lang="cs-CZ" sz="1600" dirty="0">
                <a:solidFill>
                  <a:prstClr val="black"/>
                </a:solidFill>
              </a:rPr>
              <a:t>koupila </a:t>
            </a:r>
            <a:r>
              <a:rPr lang="cs-CZ" sz="1600" dirty="0" smtClean="0">
                <a:solidFill>
                  <a:srgbClr val="FF0000"/>
                </a:solidFill>
              </a:rPr>
              <a:t>_14_</a:t>
            </a:r>
            <a:r>
              <a:rPr lang="cs-CZ" sz="1600" dirty="0" smtClean="0">
                <a:solidFill>
                  <a:prstClr val="black"/>
                </a:solidFill>
              </a:rPr>
              <a:t>  </a:t>
            </a:r>
            <a:r>
              <a:rPr lang="cs-CZ" sz="1600" dirty="0">
                <a:solidFill>
                  <a:prstClr val="black"/>
                </a:solidFill>
              </a:rPr>
              <a:t>lízátek . Kamarádkám dala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</a:t>
            </a:r>
            <a:r>
              <a:rPr lang="cs-CZ" sz="1600" dirty="0">
                <a:solidFill>
                  <a:prstClr val="black"/>
                </a:solidFill>
              </a:rPr>
              <a:t>lízátek. </a:t>
            </a:r>
            <a:r>
              <a:rPr lang="cs-CZ" sz="1600" dirty="0" smtClean="0">
                <a:solidFill>
                  <a:prstClr val="black"/>
                </a:solidFill>
              </a:rPr>
              <a:t>Zbyly  </a:t>
            </a:r>
            <a:r>
              <a:rPr lang="cs-CZ" sz="1600" dirty="0">
                <a:solidFill>
                  <a:prstClr val="black"/>
                </a:solidFill>
              </a:rPr>
              <a:t>jí </a:t>
            </a:r>
            <a:r>
              <a:rPr lang="cs-CZ" sz="1600" dirty="0" smtClean="0">
                <a:solidFill>
                  <a:prstClr val="black"/>
                </a:solidFill>
              </a:rPr>
              <a:t> 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</a:t>
            </a:r>
            <a:r>
              <a:rPr lang="cs-CZ" sz="1600" dirty="0" smtClean="0">
                <a:solidFill>
                  <a:srgbClr val="FF0000"/>
                </a:solidFill>
              </a:rPr>
              <a:t>_4_</a:t>
            </a:r>
            <a:r>
              <a:rPr lang="cs-CZ" sz="1600" dirty="0" smtClean="0">
                <a:solidFill>
                  <a:prstClr val="black"/>
                </a:solidFill>
              </a:rPr>
              <a:t>   lízátka.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4.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11, 14, 15, 17, 18, 19, 20 </a:t>
            </a: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5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6434947"/>
              </p:ext>
            </p:extLst>
          </p:nvPr>
        </p:nvGraphicFramePr>
        <p:xfrm>
          <a:off x="836712" y="899592"/>
          <a:ext cx="1832323" cy="422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2323"/>
              </a:tblGrid>
              <a:tr h="422176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13 – 3 = 10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092408"/>
              </p:ext>
            </p:extLst>
          </p:nvPr>
        </p:nvGraphicFramePr>
        <p:xfrm>
          <a:off x="3212976" y="899592"/>
          <a:ext cx="1842567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2567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 – 6 = 10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25792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418</Words>
  <Application>Microsoft Office PowerPoint</Application>
  <PresentationFormat>Předvádění na obrazovce (4:3)</PresentationFormat>
  <Paragraphs>63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Odčítání bez přechodu do 20</vt:lpstr>
      <vt:lpstr>1. Napiš příklady.         </vt:lpstr>
      <vt:lpstr>Řešení: 1.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bez přechodu do 20</dc:title>
  <dc:creator>Zaneta</dc:creator>
  <cp:lastModifiedBy>PC-0C4S</cp:lastModifiedBy>
  <cp:revision>6</cp:revision>
  <dcterms:created xsi:type="dcterms:W3CDTF">2012-09-16T15:30:09Z</dcterms:created>
  <dcterms:modified xsi:type="dcterms:W3CDTF">2012-11-09T18:34:36Z</dcterms:modified>
</cp:coreProperties>
</file>