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8" r:id="rId3"/>
    <p:sldId id="260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404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03D1CC-CE99-4D70-9B30-976E723B6414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3DE47E-233A-4527-830A-DFB4039AE1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8545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DE47E-233A-4527-830A-DFB4039AE1D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9984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676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197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870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605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025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901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195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970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991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783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664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570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Sčítání bez přechodu v oboru do 20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2133601"/>
            <a:ext cx="6398468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VY_12_INOVACE_21_SČÍTÁNÍ BEZ PŘECHODU V OBORU DO 20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21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4. </a:t>
            </a:r>
            <a:r>
              <a:rPr lang="cs-CZ" sz="1600" dirty="0">
                <a:solidFill>
                  <a:prstClr val="black"/>
                </a:solidFill>
              </a:rPr>
              <a:t>9. 2012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Pracovní list pro žáky  2. ročníku na procvičování </a:t>
            </a:r>
            <a:r>
              <a:rPr lang="cs-CZ" sz="1600" dirty="0" smtClean="0">
                <a:solidFill>
                  <a:prstClr val="black"/>
                </a:solidFill>
              </a:rPr>
              <a:t>sčítání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                   bez </a:t>
            </a:r>
            <a:r>
              <a:rPr lang="cs-CZ" sz="1600" dirty="0">
                <a:solidFill>
                  <a:prstClr val="black"/>
                </a:solidFill>
              </a:rPr>
              <a:t>přechodu </a:t>
            </a:r>
            <a:r>
              <a:rPr lang="cs-CZ" sz="1600" dirty="0" smtClean="0">
                <a:solidFill>
                  <a:prstClr val="black"/>
                </a:solidFill>
              </a:rPr>
              <a:t>v oboru do </a:t>
            </a:r>
            <a:r>
              <a:rPr lang="cs-CZ" sz="1600" dirty="0">
                <a:solidFill>
                  <a:prstClr val="black"/>
                </a:solidFill>
              </a:rPr>
              <a:t>20. Je určen pro samostatnou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práci žáků, společná kontrola proběhne na  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sčítání,   rozklad čísel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dirty="0">
                <a:solidFill>
                  <a:prstClr val="black"/>
                </a:solidFill>
              </a:rPr>
              <a:t>autorka</a:t>
            </a: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160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8640" y="253988"/>
            <a:ext cx="6172200" cy="1524000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1. Napiš příklad a vypočítej.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graphicFrame>
        <p:nvGraphicFramePr>
          <p:cNvPr id="23" name="Zástupný symbol pro obsah 2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9333992"/>
              </p:ext>
            </p:extLst>
          </p:nvPr>
        </p:nvGraphicFramePr>
        <p:xfrm>
          <a:off x="712466" y="1907578"/>
          <a:ext cx="2016646" cy="38196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16646"/>
              </a:tblGrid>
              <a:tr h="38196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235" y="8172397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476672" y="907976"/>
            <a:ext cx="576064" cy="576064"/>
          </a:xfrm>
          <a:prstGeom prst="ellipse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020294" y="907976"/>
            <a:ext cx="576064" cy="576064"/>
          </a:xfrm>
          <a:prstGeom prst="ellipse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88640" y="2705336"/>
            <a:ext cx="576064" cy="576064"/>
          </a:xfrm>
          <a:prstGeom prst="ellipse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06860" y="1015988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514525" y="1015988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879701" y="1405175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492896" y="1405175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879701" y="1015988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492896" y="1015988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48680" y="10066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24744" y="1006696"/>
            <a:ext cx="5733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/>
            </a:pPr>
            <a:r>
              <a:rPr lang="cs-CZ" dirty="0" smtClean="0"/>
              <a:t>  1                1     1                     10       1               1     1</a:t>
            </a:r>
          </a:p>
          <a:p>
            <a:pPr marL="342900" indent="-342900">
              <a:buAutoNum type="arabicPlain"/>
            </a:pP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32237" y="140746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1     1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4678313" y="1020416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949280" y="1036035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76317" y="1039699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800708" y="2821410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9437985"/>
              </p:ext>
            </p:extLst>
          </p:nvPr>
        </p:nvGraphicFramePr>
        <p:xfrm>
          <a:off x="4308326" y="1898053"/>
          <a:ext cx="1976821" cy="4097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76821"/>
              </a:tblGrid>
              <a:tr h="40972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5" name="Ovál 24"/>
          <p:cNvSpPr/>
          <p:nvPr/>
        </p:nvSpPr>
        <p:spPr>
          <a:xfrm>
            <a:off x="1960397" y="2821410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352217" y="2821410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1211336" y="2821410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600357" y="2813348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4101394" y="2821410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701716" y="2821410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3284983" y="2821410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903465" y="2821410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498293" y="2821410"/>
            <a:ext cx="360040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251409" y="2802149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10       1     1      1     1     1               1      1      1     1     1</a:t>
            </a:r>
            <a:endParaRPr lang="cs-CZ" dirty="0"/>
          </a:p>
        </p:txBody>
      </p:sp>
      <p:graphicFrame>
        <p:nvGraphicFramePr>
          <p:cNvPr id="35" name="Tabulka 3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5609111"/>
              </p:ext>
            </p:extLst>
          </p:nvPr>
        </p:nvGraphicFramePr>
        <p:xfrm>
          <a:off x="1704833" y="3310744"/>
          <a:ext cx="2020752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0752"/>
              </a:tblGrid>
              <a:tr h="3600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6" name="TextovéPole 35"/>
          <p:cNvSpPr txBox="1"/>
          <p:nvPr/>
        </p:nvSpPr>
        <p:spPr>
          <a:xfrm>
            <a:off x="296651" y="3889784"/>
            <a:ext cx="66967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2. Rozkládej čísla.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20               20               20               20               20               20               20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dirty="0" smtClean="0"/>
              <a:t>3. Vypočítej.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13 + 6 = __               18 + 1 = __               12 + 3 = __               16 + 4 = __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11 + 3 = __               15 + 2 = __               14 + 3 = __               17 + 2 = __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14 + 1 = __               12 + 6 = __               13 + 3 = __               19 + 1 = __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12 + 5 = __               13 + 7 = __               15 + 2 = __               11 + 4 = __</a:t>
            </a:r>
          </a:p>
          <a:p>
            <a:endParaRPr lang="cs-CZ" sz="1600" dirty="0"/>
          </a:p>
          <a:p>
            <a:r>
              <a:rPr lang="cs-CZ" sz="1600" dirty="0" smtClean="0"/>
              <a:t>4. Vypočítej matematického hada.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</a:t>
            </a:r>
          </a:p>
          <a:p>
            <a:endParaRPr lang="cs-CZ" sz="1600" dirty="0"/>
          </a:p>
        </p:txBody>
      </p:sp>
      <p:sp>
        <p:nvSpPr>
          <p:cNvPr id="37" name="Šipka dolů 36"/>
          <p:cNvSpPr/>
          <p:nvPr/>
        </p:nvSpPr>
        <p:spPr>
          <a:xfrm>
            <a:off x="712466" y="4387717"/>
            <a:ext cx="104476" cy="181471"/>
          </a:xfrm>
          <a:prstGeom prst="down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288" y="4384150"/>
            <a:ext cx="165100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" name="Šipka dolů 38"/>
          <p:cNvSpPr/>
          <p:nvPr/>
        </p:nvSpPr>
        <p:spPr>
          <a:xfrm>
            <a:off x="4318634" y="4399779"/>
            <a:ext cx="104476" cy="181471"/>
          </a:xfrm>
          <a:prstGeom prst="down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lů 39"/>
          <p:cNvSpPr/>
          <p:nvPr/>
        </p:nvSpPr>
        <p:spPr>
          <a:xfrm>
            <a:off x="2504450" y="4387716"/>
            <a:ext cx="104476" cy="181471"/>
          </a:xfrm>
          <a:prstGeom prst="down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lů 40"/>
          <p:cNvSpPr/>
          <p:nvPr/>
        </p:nvSpPr>
        <p:spPr>
          <a:xfrm>
            <a:off x="1590069" y="4387717"/>
            <a:ext cx="104476" cy="181471"/>
          </a:xfrm>
          <a:prstGeom prst="down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lů 41"/>
          <p:cNvSpPr/>
          <p:nvPr/>
        </p:nvSpPr>
        <p:spPr>
          <a:xfrm>
            <a:off x="6118909" y="4387717"/>
            <a:ext cx="104476" cy="181471"/>
          </a:xfrm>
          <a:prstGeom prst="down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Šipka dolů 42"/>
          <p:cNvSpPr/>
          <p:nvPr/>
        </p:nvSpPr>
        <p:spPr>
          <a:xfrm>
            <a:off x="5187604" y="4399779"/>
            <a:ext cx="104476" cy="181471"/>
          </a:xfrm>
          <a:prstGeom prst="down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8" name="Tabulka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8389097"/>
              </p:ext>
            </p:extLst>
          </p:nvPr>
        </p:nvGraphicFramePr>
        <p:xfrm>
          <a:off x="347552" y="4590518"/>
          <a:ext cx="6336701" cy="4285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05243"/>
                <a:gridCol w="905243"/>
                <a:gridCol w="905243"/>
                <a:gridCol w="905243"/>
                <a:gridCol w="905243"/>
                <a:gridCol w="905243"/>
                <a:gridCol w="905243"/>
              </a:tblGrid>
              <a:tr h="428502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16 + </a:t>
                      </a:r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__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11 + </a:t>
                      </a:r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__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15 + </a:t>
                      </a:r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__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19 + </a:t>
                      </a:r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__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14 + </a:t>
                      </a:r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__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13 + </a:t>
                      </a:r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__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17 + </a:t>
                      </a:r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__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6" name="Výbuch 1 45"/>
          <p:cNvSpPr/>
          <p:nvPr/>
        </p:nvSpPr>
        <p:spPr>
          <a:xfrm>
            <a:off x="465845" y="7092280"/>
            <a:ext cx="673535" cy="648072"/>
          </a:xfrm>
          <a:prstGeom prst="irregularSeal1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buch 1 48"/>
          <p:cNvSpPr/>
          <p:nvPr/>
        </p:nvSpPr>
        <p:spPr>
          <a:xfrm>
            <a:off x="2543721" y="7092280"/>
            <a:ext cx="673535" cy="648072"/>
          </a:xfrm>
          <a:prstGeom prst="irregularSeal1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buch 1 49"/>
          <p:cNvSpPr/>
          <p:nvPr/>
        </p:nvSpPr>
        <p:spPr>
          <a:xfrm>
            <a:off x="1514525" y="7092280"/>
            <a:ext cx="673535" cy="648072"/>
          </a:xfrm>
          <a:prstGeom prst="irregularSeal1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buch 1 50"/>
          <p:cNvSpPr/>
          <p:nvPr/>
        </p:nvSpPr>
        <p:spPr>
          <a:xfrm>
            <a:off x="3549539" y="7098332"/>
            <a:ext cx="673535" cy="648072"/>
          </a:xfrm>
          <a:prstGeom prst="irregularSeal1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buch 1 51"/>
          <p:cNvSpPr/>
          <p:nvPr/>
        </p:nvSpPr>
        <p:spPr>
          <a:xfrm>
            <a:off x="4566697" y="7092280"/>
            <a:ext cx="673535" cy="648072"/>
          </a:xfrm>
          <a:prstGeom prst="irregularSeal1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buch 1 52"/>
          <p:cNvSpPr/>
          <p:nvPr/>
        </p:nvSpPr>
        <p:spPr>
          <a:xfrm>
            <a:off x="5612512" y="7058940"/>
            <a:ext cx="673535" cy="648072"/>
          </a:xfrm>
          <a:prstGeom prst="irregularSeal1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Šipka doprava 46"/>
          <p:cNvSpPr/>
          <p:nvPr/>
        </p:nvSpPr>
        <p:spPr>
          <a:xfrm>
            <a:off x="1094967" y="7365856"/>
            <a:ext cx="505469" cy="100920"/>
          </a:xfrm>
          <a:prstGeom prst="right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ipka doprava 54"/>
          <p:cNvSpPr/>
          <p:nvPr/>
        </p:nvSpPr>
        <p:spPr>
          <a:xfrm>
            <a:off x="5187355" y="7371908"/>
            <a:ext cx="505469" cy="100920"/>
          </a:xfrm>
          <a:prstGeom prst="right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ipka doprava 55"/>
          <p:cNvSpPr/>
          <p:nvPr/>
        </p:nvSpPr>
        <p:spPr>
          <a:xfrm>
            <a:off x="4133155" y="7365856"/>
            <a:ext cx="505469" cy="100920"/>
          </a:xfrm>
          <a:prstGeom prst="right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ipka doprava 56"/>
          <p:cNvSpPr/>
          <p:nvPr/>
        </p:nvSpPr>
        <p:spPr>
          <a:xfrm>
            <a:off x="3139554" y="7365856"/>
            <a:ext cx="505469" cy="100920"/>
          </a:xfrm>
          <a:prstGeom prst="right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Šipka doprava 57"/>
          <p:cNvSpPr/>
          <p:nvPr/>
        </p:nvSpPr>
        <p:spPr>
          <a:xfrm>
            <a:off x="2103457" y="7365856"/>
            <a:ext cx="505469" cy="100920"/>
          </a:xfrm>
          <a:prstGeom prst="right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551626" y="7221924"/>
            <a:ext cx="6669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 2                    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1124744" y="7120894"/>
            <a:ext cx="5976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+ 4                    + 3                    + 1                    + 5                     + 3                          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6777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068" y="366184"/>
            <a:ext cx="6367031" cy="1524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800" dirty="0" smtClean="0"/>
              <a:t>Řešení:</a:t>
            </a:r>
            <a:br>
              <a:rPr lang="cs-CZ" sz="1800" dirty="0" smtClean="0"/>
            </a:br>
            <a:r>
              <a:rPr lang="cs-CZ" sz="1800" dirty="0" smtClean="0"/>
              <a:t>1.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80" y="871067"/>
            <a:ext cx="202406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6992" y="899592"/>
            <a:ext cx="198755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80" y="1547664"/>
            <a:ext cx="202406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ýbuch 1 9"/>
          <p:cNvSpPr/>
          <p:nvPr/>
        </p:nvSpPr>
        <p:spPr>
          <a:xfrm>
            <a:off x="394917" y="5530666"/>
            <a:ext cx="673535" cy="648072"/>
          </a:xfrm>
          <a:prstGeom prst="irregularSeal1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buch 1 10"/>
          <p:cNvSpPr/>
          <p:nvPr/>
        </p:nvSpPr>
        <p:spPr>
          <a:xfrm>
            <a:off x="2472793" y="5502052"/>
            <a:ext cx="673535" cy="648072"/>
          </a:xfrm>
          <a:prstGeom prst="irregularSeal1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1 11"/>
          <p:cNvSpPr/>
          <p:nvPr/>
        </p:nvSpPr>
        <p:spPr>
          <a:xfrm>
            <a:off x="1443597" y="5502052"/>
            <a:ext cx="673535" cy="648072"/>
          </a:xfrm>
          <a:prstGeom prst="irregularSeal1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3478611" y="5508104"/>
            <a:ext cx="673535" cy="648072"/>
          </a:xfrm>
          <a:prstGeom prst="irregularSeal1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buch 1 13"/>
          <p:cNvSpPr/>
          <p:nvPr/>
        </p:nvSpPr>
        <p:spPr>
          <a:xfrm>
            <a:off x="4495769" y="5502052"/>
            <a:ext cx="673535" cy="648072"/>
          </a:xfrm>
          <a:prstGeom prst="irregularSeal1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buch 1 14"/>
          <p:cNvSpPr/>
          <p:nvPr/>
        </p:nvSpPr>
        <p:spPr>
          <a:xfrm>
            <a:off x="5541584" y="5468712"/>
            <a:ext cx="673535" cy="648072"/>
          </a:xfrm>
          <a:prstGeom prst="irregularSeal1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1024039" y="5775628"/>
            <a:ext cx="505469" cy="100920"/>
          </a:xfrm>
          <a:prstGeom prst="right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5116427" y="5781680"/>
            <a:ext cx="505469" cy="100920"/>
          </a:xfrm>
          <a:prstGeom prst="right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4062227" y="5775628"/>
            <a:ext cx="505469" cy="100920"/>
          </a:xfrm>
          <a:prstGeom prst="right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3068626" y="5775628"/>
            <a:ext cx="505469" cy="100920"/>
          </a:xfrm>
          <a:prstGeom prst="right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2032529" y="5775628"/>
            <a:ext cx="505469" cy="100920"/>
          </a:xfrm>
          <a:prstGeom prst="right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480698" y="5641422"/>
            <a:ext cx="6669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 2                     6                   9                    10                 15                  18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53816" y="5530666"/>
            <a:ext cx="5976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+ 4                    + 3                    + 1                    + 5                     + 3                           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5606" y="2210247"/>
            <a:ext cx="715559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2.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3.  13 + 6 = </a:t>
            </a:r>
            <a:r>
              <a:rPr lang="cs-CZ" sz="1600" dirty="0" smtClean="0">
                <a:solidFill>
                  <a:srgbClr val="FF0000"/>
                </a:solidFill>
              </a:rPr>
              <a:t>_19_</a:t>
            </a:r>
            <a:r>
              <a:rPr lang="cs-CZ" sz="1600" dirty="0" smtClean="0"/>
              <a:t>          18 + 1 = </a:t>
            </a:r>
            <a:r>
              <a:rPr lang="cs-CZ" sz="1600" dirty="0" smtClean="0">
                <a:solidFill>
                  <a:srgbClr val="FF0000"/>
                </a:solidFill>
              </a:rPr>
              <a:t>_19_</a:t>
            </a:r>
            <a:r>
              <a:rPr lang="cs-CZ" sz="1600" dirty="0" smtClean="0"/>
              <a:t>          12 + 3 = </a:t>
            </a:r>
            <a:r>
              <a:rPr lang="cs-CZ" sz="1600" dirty="0" smtClean="0">
                <a:solidFill>
                  <a:srgbClr val="FF0000"/>
                </a:solidFill>
              </a:rPr>
              <a:t>_15_</a:t>
            </a:r>
            <a:r>
              <a:rPr lang="cs-CZ" sz="1600" dirty="0" smtClean="0"/>
              <a:t>          16 + 4 = </a:t>
            </a:r>
            <a:r>
              <a:rPr lang="cs-CZ" sz="1600" dirty="0" smtClean="0">
                <a:solidFill>
                  <a:srgbClr val="FF0000"/>
                </a:solidFill>
              </a:rPr>
              <a:t>_20_</a:t>
            </a:r>
          </a:p>
          <a:p>
            <a:r>
              <a:rPr lang="cs-CZ" sz="1600" dirty="0" smtClean="0"/>
              <a:t>     11 + 3 = </a:t>
            </a:r>
            <a:r>
              <a:rPr lang="cs-CZ" sz="1600" dirty="0" smtClean="0">
                <a:solidFill>
                  <a:srgbClr val="FF0000"/>
                </a:solidFill>
              </a:rPr>
              <a:t>_14_</a:t>
            </a:r>
            <a:r>
              <a:rPr lang="cs-CZ" sz="1600" dirty="0" smtClean="0"/>
              <a:t>          15 + 2 = </a:t>
            </a:r>
            <a:r>
              <a:rPr lang="cs-CZ" sz="1600" dirty="0" smtClean="0">
                <a:solidFill>
                  <a:srgbClr val="FF0000"/>
                </a:solidFill>
              </a:rPr>
              <a:t>_17_</a:t>
            </a:r>
            <a:r>
              <a:rPr lang="cs-CZ" sz="1600" dirty="0" smtClean="0"/>
              <a:t>          14 + 3 = </a:t>
            </a:r>
            <a:r>
              <a:rPr lang="cs-CZ" sz="1600" dirty="0" smtClean="0">
                <a:solidFill>
                  <a:srgbClr val="FF0000"/>
                </a:solidFill>
              </a:rPr>
              <a:t>_17_</a:t>
            </a:r>
            <a:r>
              <a:rPr lang="cs-CZ" sz="1600" dirty="0" smtClean="0"/>
              <a:t>          17 + 2 = </a:t>
            </a:r>
            <a:r>
              <a:rPr lang="cs-CZ" sz="1600" dirty="0" smtClean="0">
                <a:solidFill>
                  <a:srgbClr val="FF0000"/>
                </a:solidFill>
              </a:rPr>
              <a:t>_19_</a:t>
            </a:r>
          </a:p>
          <a:p>
            <a:r>
              <a:rPr lang="cs-CZ" sz="1600" dirty="0" smtClean="0"/>
              <a:t>     14 + 1 = </a:t>
            </a:r>
            <a:r>
              <a:rPr lang="cs-CZ" sz="1600" dirty="0" smtClean="0">
                <a:solidFill>
                  <a:srgbClr val="FF0000"/>
                </a:solidFill>
              </a:rPr>
              <a:t>_15_</a:t>
            </a:r>
            <a:r>
              <a:rPr lang="cs-CZ" sz="1600" dirty="0" smtClean="0"/>
              <a:t>          12 + 6 = </a:t>
            </a:r>
            <a:r>
              <a:rPr lang="cs-CZ" sz="1600" dirty="0" smtClean="0">
                <a:solidFill>
                  <a:srgbClr val="FF0000"/>
                </a:solidFill>
              </a:rPr>
              <a:t>_18_</a:t>
            </a:r>
            <a:r>
              <a:rPr lang="cs-CZ" sz="1600" dirty="0" smtClean="0"/>
              <a:t>          13 + 3 = </a:t>
            </a:r>
            <a:r>
              <a:rPr lang="cs-CZ" sz="1600" dirty="0" smtClean="0">
                <a:solidFill>
                  <a:srgbClr val="FF0000"/>
                </a:solidFill>
              </a:rPr>
              <a:t>_16_</a:t>
            </a:r>
            <a:r>
              <a:rPr lang="cs-CZ" sz="1600" dirty="0" smtClean="0"/>
              <a:t>          19 + 1 = </a:t>
            </a:r>
            <a:r>
              <a:rPr lang="cs-CZ" sz="1600" dirty="0" smtClean="0">
                <a:solidFill>
                  <a:srgbClr val="FF0000"/>
                </a:solidFill>
              </a:rPr>
              <a:t>_20_</a:t>
            </a:r>
          </a:p>
          <a:p>
            <a:r>
              <a:rPr lang="cs-CZ" sz="1600" dirty="0" smtClean="0"/>
              <a:t>     12 + 5 = </a:t>
            </a:r>
            <a:r>
              <a:rPr lang="cs-CZ" sz="1600" dirty="0" smtClean="0">
                <a:solidFill>
                  <a:srgbClr val="FF0000"/>
                </a:solidFill>
              </a:rPr>
              <a:t>_17_</a:t>
            </a:r>
            <a:r>
              <a:rPr lang="cs-CZ" sz="1600" dirty="0" smtClean="0"/>
              <a:t>          13 + 7 = </a:t>
            </a:r>
            <a:r>
              <a:rPr lang="cs-CZ" sz="1600" dirty="0" smtClean="0">
                <a:solidFill>
                  <a:srgbClr val="FF0000"/>
                </a:solidFill>
              </a:rPr>
              <a:t>_20_</a:t>
            </a:r>
            <a:r>
              <a:rPr lang="cs-CZ" sz="1600" dirty="0" smtClean="0"/>
              <a:t>          15 + 2 = </a:t>
            </a:r>
            <a:r>
              <a:rPr lang="cs-CZ" sz="1600" dirty="0" smtClean="0">
                <a:solidFill>
                  <a:srgbClr val="FF0000"/>
                </a:solidFill>
              </a:rPr>
              <a:t>_17_</a:t>
            </a:r>
            <a:r>
              <a:rPr lang="cs-CZ" sz="1600" dirty="0" smtClean="0"/>
              <a:t>          11 + 4 = </a:t>
            </a:r>
            <a:r>
              <a:rPr lang="cs-CZ" sz="1600" dirty="0" smtClean="0">
                <a:solidFill>
                  <a:srgbClr val="FF0000"/>
                </a:solidFill>
              </a:rPr>
              <a:t>_15_</a:t>
            </a:r>
          </a:p>
          <a:p>
            <a:endParaRPr lang="cs-CZ" sz="1600" dirty="0">
              <a:solidFill>
                <a:srgbClr val="FF0000"/>
              </a:solidFill>
            </a:endParaRPr>
          </a:p>
          <a:p>
            <a:endParaRPr lang="cs-CZ" sz="1600" dirty="0" smtClean="0">
              <a:solidFill>
                <a:srgbClr val="FF0000"/>
              </a:solidFill>
            </a:endParaRPr>
          </a:p>
          <a:p>
            <a:r>
              <a:rPr lang="cs-CZ" sz="1600" dirty="0" smtClean="0"/>
              <a:t>4.</a:t>
            </a:r>
          </a:p>
          <a:p>
            <a:endParaRPr lang="cs-CZ" sz="1600" dirty="0" smtClean="0"/>
          </a:p>
          <a:p>
            <a:r>
              <a:rPr lang="cs-CZ" sz="1600" dirty="0" smtClean="0"/>
              <a:t> 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63" y="2546350"/>
            <a:ext cx="6340475" cy="45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99092" y="2339752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62781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459</Words>
  <Application>Microsoft Office PowerPoint</Application>
  <PresentationFormat>Předvádění na obrazovce (4:3)</PresentationFormat>
  <Paragraphs>80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Sčítání bez přechodu v oboru do 20</vt:lpstr>
      <vt:lpstr>1. Napiš příklad a vypočítej.    </vt:lpstr>
      <vt:lpstr>Řešení: 1.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s přechodem v oboru do 20</dc:title>
  <dc:creator>Zaneta</dc:creator>
  <cp:lastModifiedBy>PC-0C4S</cp:lastModifiedBy>
  <cp:revision>9</cp:revision>
  <dcterms:created xsi:type="dcterms:W3CDTF">2012-09-17T12:49:57Z</dcterms:created>
  <dcterms:modified xsi:type="dcterms:W3CDTF">2012-11-09T18:35:22Z</dcterms:modified>
</cp:coreProperties>
</file>