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7" r:id="rId2"/>
    <p:sldId id="261" r:id="rId3"/>
    <p:sldId id="262" r:id="rId4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606" autoAdjust="0"/>
  </p:normalViewPr>
  <p:slideViewPr>
    <p:cSldViewPr>
      <p:cViewPr>
        <p:scale>
          <a:sx n="100" d="100"/>
          <a:sy n="100" d="100"/>
        </p:scale>
        <p:origin x="-1236" y="1398"/>
      </p:cViewPr>
      <p:guideLst>
        <p:guide orient="horz" pos="288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03D1CC-CE99-4D70-9B30-976E723B6414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33DE47E-233A-4527-830A-DFB4039AE1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28545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6764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197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0870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605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025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9012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7195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970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1991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783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46643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C83E2D-200C-4B8C-AE23-DE218CE33E10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A6648A-2BEA-474D-AFD3-66B2B34241A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5709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Odčítání bez přechodu v oboru do 20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398468" cy="6034617"/>
          </a:xfrm>
        </p:spPr>
        <p:txBody>
          <a:bodyPr>
            <a:normAutofit/>
          </a:bodyPr>
          <a:lstStyle/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Matematika a její aplikace</a:t>
            </a:r>
          </a:p>
          <a:p>
            <a:pPr marL="0" lvl="0" indent="0" algn="ctr">
              <a:buNone/>
            </a:pPr>
            <a:r>
              <a:rPr lang="cs-CZ" sz="1600" b="1" dirty="0">
                <a:solidFill>
                  <a:prstClr val="black"/>
                </a:solidFill>
              </a:rPr>
              <a:t> (matematika pro </a:t>
            </a:r>
            <a:r>
              <a:rPr lang="cs-CZ" sz="1600" b="1" dirty="0" smtClean="0">
                <a:solidFill>
                  <a:prstClr val="black"/>
                </a:solidFill>
              </a:rPr>
              <a:t>2. </a:t>
            </a:r>
            <a:r>
              <a:rPr lang="cs-CZ" sz="1600" b="1" dirty="0">
                <a:solidFill>
                  <a:prstClr val="black"/>
                </a:solidFill>
              </a:rPr>
              <a:t>ročník)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I/2 Inovace a zkvalitnění výuky směřující k rozvoji    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čtenářské a informační gramotnosti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</a:rPr>
              <a:t>VY_12_INOVACE_22_ODČÍTÁNÍ BEZ PŘECHODU V OBORU DO 20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Druh materiálu: </a:t>
            </a:r>
            <a:r>
              <a:rPr lang="cs-CZ" sz="1600" dirty="0">
                <a:solidFill>
                  <a:prstClr val="black"/>
                </a:solidFill>
              </a:rPr>
              <a:t>Pracovní list  MA č. </a:t>
            </a:r>
            <a:r>
              <a:rPr lang="cs-CZ" sz="1600" dirty="0" smtClean="0">
                <a:solidFill>
                  <a:prstClr val="black"/>
                </a:solidFill>
              </a:rPr>
              <a:t>22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</a:t>
            </a:r>
            <a:r>
              <a:rPr lang="cs-CZ" sz="1600">
                <a:solidFill>
                  <a:prstClr val="black"/>
                </a:solidFill>
              </a:rPr>
              <a:t>Jana Sedláčková</a:t>
            </a:r>
          </a:p>
          <a:p>
            <a:pPr marL="0" lvl="0" indent="0">
              <a:buNone/>
            </a:pPr>
            <a:r>
              <a:rPr lang="cs-CZ" sz="1600" b="1" smtClean="0">
                <a:solidFill>
                  <a:prstClr val="black"/>
                </a:solidFill>
              </a:rPr>
              <a:t>Škola</a:t>
            </a:r>
            <a:r>
              <a:rPr lang="cs-CZ" sz="1600" b="1" dirty="0">
                <a:solidFill>
                  <a:prstClr val="black"/>
                </a:solidFill>
              </a:rPr>
              <a:t>: 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            </a:t>
            </a:r>
            <a:r>
              <a:rPr lang="cs-CZ" sz="1600" dirty="0">
                <a:solidFill>
                  <a:prstClr val="black"/>
                </a:solidFill>
              </a:rPr>
              <a:t>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4. </a:t>
            </a:r>
            <a:r>
              <a:rPr lang="cs-CZ" sz="1600" dirty="0">
                <a:solidFill>
                  <a:prstClr val="black"/>
                </a:solidFill>
              </a:rPr>
              <a:t>9. 2012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>
                <a:solidFill>
                  <a:prstClr val="black"/>
                </a:solidFill>
              </a:rPr>
              <a:t>Matematika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>
                <a:solidFill>
                  <a:prstClr val="black"/>
                </a:solidFill>
              </a:rPr>
              <a:t>druhý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Pracovní list pro žáky  2. ročníku na procvičování </a:t>
            </a:r>
            <a:r>
              <a:rPr lang="cs-CZ" sz="1600" dirty="0" smtClean="0">
                <a:solidFill>
                  <a:prstClr val="black"/>
                </a:solidFill>
              </a:rPr>
              <a:t>odčítání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 smtClean="0">
                <a:solidFill>
                  <a:prstClr val="black"/>
                </a:solidFill>
              </a:rPr>
              <a:t>                   bez </a:t>
            </a:r>
            <a:r>
              <a:rPr lang="cs-CZ" sz="1600" dirty="0">
                <a:solidFill>
                  <a:prstClr val="black"/>
                </a:solidFill>
              </a:rPr>
              <a:t>přechodu </a:t>
            </a:r>
            <a:r>
              <a:rPr lang="cs-CZ" sz="1600" dirty="0" smtClean="0">
                <a:solidFill>
                  <a:prstClr val="black"/>
                </a:solidFill>
              </a:rPr>
              <a:t>v oboru do </a:t>
            </a:r>
            <a:r>
              <a:rPr lang="cs-CZ" sz="1600" dirty="0">
                <a:solidFill>
                  <a:prstClr val="black"/>
                </a:solidFill>
              </a:rPr>
              <a:t>20. Je určen pro samostatnou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práci žáků, společná kontrola proběhne na  interaktivní tabuli.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</a:rPr>
              <a:t>odčítání, řady čísel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</a:t>
            </a:r>
            <a:r>
              <a:rPr lang="cs-CZ" sz="1600" dirty="0">
                <a:solidFill>
                  <a:prstClr val="black"/>
                </a:solidFill>
              </a:rPr>
              <a:t>autorka</a:t>
            </a: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>
                  <a:lumMod val="95000"/>
                  <a:lumOff val="5000"/>
                </a:prstClr>
              </a:solidFill>
            </a:endParaRPr>
          </a:p>
          <a:p>
            <a:pPr marL="0" lvl="0" indent="0"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1603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600" dirty="0" smtClean="0"/>
              <a:t>1. Doplň řady čísel.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     </a:t>
            </a:r>
            <a:endParaRPr lang="cs-CZ" sz="1600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0725763"/>
              </p:ext>
            </p:extLst>
          </p:nvPr>
        </p:nvGraphicFramePr>
        <p:xfrm>
          <a:off x="476672" y="1187624"/>
          <a:ext cx="2726060" cy="15022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5212"/>
                <a:gridCol w="545212"/>
                <a:gridCol w="545212"/>
                <a:gridCol w="545212"/>
                <a:gridCol w="545212"/>
              </a:tblGrid>
              <a:tr h="375574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15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5574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20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5574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19</a:t>
                      </a:r>
                      <a:endParaRPr lang="cs-CZ" sz="1600" dirty="0"/>
                    </a:p>
                  </a:txBody>
                  <a:tcPr/>
                </a:tc>
              </a:tr>
              <a:tr h="375574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7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23196816"/>
              </p:ext>
            </p:extLst>
          </p:nvPr>
        </p:nvGraphicFramePr>
        <p:xfrm>
          <a:off x="3573016" y="1187624"/>
          <a:ext cx="2736305" cy="1512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1"/>
                <a:gridCol w="547261"/>
                <a:gridCol w="547261"/>
                <a:gridCol w="547261"/>
                <a:gridCol w="547261"/>
              </a:tblGrid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325810" y="2987824"/>
            <a:ext cx="641555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2.Vypočítej a výsledky seřaď od nejmenšího do největšího. </a:t>
            </a:r>
          </a:p>
          <a:p>
            <a:endParaRPr lang="cs-CZ" sz="1600" dirty="0"/>
          </a:p>
          <a:p>
            <a:r>
              <a:rPr lang="cs-CZ" sz="1600" dirty="0" smtClean="0"/>
              <a:t>    14 – 2 = __               18 – 3 = __               20 – 7 = __               19 – 5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17 – 1 = __               19 – 2 = __               20 – 2 = __               16 – 5 = __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20 – 1 = __               15 – 1 = __               13 – 3 = __               19 –10 = __</a:t>
            </a:r>
          </a:p>
          <a:p>
            <a:endParaRPr lang="cs-CZ" sz="1600" dirty="0"/>
          </a:p>
          <a:p>
            <a:r>
              <a:rPr lang="cs-CZ" sz="1600" dirty="0" smtClean="0"/>
              <a:t>___________________________________________________________</a:t>
            </a:r>
          </a:p>
          <a:p>
            <a:endParaRPr lang="cs-CZ" sz="1600" dirty="0"/>
          </a:p>
          <a:p>
            <a:r>
              <a:rPr lang="cs-CZ" sz="1600" dirty="0" smtClean="0"/>
              <a:t>3. Doplň.</a:t>
            </a:r>
            <a:endParaRPr lang="cs-CZ" sz="1600" dirty="0"/>
          </a:p>
          <a:p>
            <a:r>
              <a:rPr lang="cs-CZ" sz="1600" dirty="0" smtClean="0"/>
              <a:t>     13 </a:t>
            </a:r>
            <a:r>
              <a:rPr lang="en-US" sz="1600" dirty="0" smtClean="0"/>
              <a:t>&lt;  </a:t>
            </a:r>
            <a:r>
              <a:rPr lang="cs-CZ" sz="1600" dirty="0" smtClean="0"/>
              <a:t>__, __, __</a:t>
            </a:r>
            <a:r>
              <a:rPr lang="en-US" sz="1600" dirty="0" smtClean="0"/>
              <a:t>                           10 &gt;  </a:t>
            </a:r>
            <a:r>
              <a:rPr lang="cs-CZ" sz="1600" dirty="0" smtClean="0"/>
              <a:t>__, __, __</a:t>
            </a:r>
            <a:r>
              <a:rPr lang="en-US" sz="1600" dirty="0" smtClean="0"/>
              <a:t>                    18 &gt; </a:t>
            </a:r>
            <a:r>
              <a:rPr lang="cs-CZ" sz="1600" dirty="0" smtClean="0"/>
              <a:t>__, __, __</a:t>
            </a:r>
            <a:endParaRPr lang="en-US" sz="1600" dirty="0" smtClean="0"/>
          </a:p>
          <a:p>
            <a:r>
              <a:rPr lang="en-US" sz="1600" dirty="0"/>
              <a:t> </a:t>
            </a:r>
            <a:r>
              <a:rPr lang="en-US" sz="1600" dirty="0" smtClean="0"/>
              <a:t>    15 &gt;  </a:t>
            </a:r>
            <a:r>
              <a:rPr lang="cs-CZ" sz="1600" dirty="0" smtClean="0"/>
              <a:t>__, __, __</a:t>
            </a:r>
            <a:r>
              <a:rPr lang="en-US" sz="1600" dirty="0" smtClean="0"/>
              <a:t>                           14 &lt;   </a:t>
            </a:r>
            <a:r>
              <a:rPr lang="cs-CZ" sz="1600" dirty="0" smtClean="0"/>
              <a:t>__, __, __</a:t>
            </a:r>
            <a:r>
              <a:rPr lang="en-US" sz="1600" dirty="0" smtClean="0"/>
              <a:t>                   11 &lt; </a:t>
            </a:r>
            <a:r>
              <a:rPr lang="cs-CZ" sz="1600" dirty="0" smtClean="0"/>
              <a:t>__, __, __</a:t>
            </a:r>
            <a:endParaRPr lang="en-US" sz="1600" dirty="0" smtClean="0"/>
          </a:p>
          <a:p>
            <a:r>
              <a:rPr lang="en-US" sz="1600" dirty="0"/>
              <a:t> </a:t>
            </a:r>
            <a:r>
              <a:rPr lang="en-US" sz="1600" dirty="0" smtClean="0"/>
              <a:t>    12 &lt; </a:t>
            </a:r>
            <a:r>
              <a:rPr lang="cs-CZ" sz="1600" dirty="0" smtClean="0"/>
              <a:t> __, __, __</a:t>
            </a:r>
            <a:r>
              <a:rPr lang="en-US" sz="1600" dirty="0" smtClean="0"/>
              <a:t>                           16 &gt;   </a:t>
            </a:r>
            <a:r>
              <a:rPr lang="cs-CZ" sz="1600" dirty="0" smtClean="0"/>
              <a:t>__, __, __</a:t>
            </a:r>
            <a:r>
              <a:rPr lang="en-US" sz="1600" dirty="0" smtClean="0"/>
              <a:t>                   20 &gt; </a:t>
            </a:r>
            <a:r>
              <a:rPr lang="cs-CZ" sz="1600" dirty="0" smtClean="0"/>
              <a:t>__, __, __</a:t>
            </a:r>
          </a:p>
          <a:p>
            <a:endParaRPr lang="cs-CZ" sz="1600" dirty="0" smtClean="0"/>
          </a:p>
          <a:p>
            <a:r>
              <a:rPr lang="cs-CZ" sz="1600" dirty="0" smtClean="0"/>
              <a:t>4. Kolik mají děti balonků? Počítej a vykresluj stejnou barvou.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39537207"/>
              </p:ext>
            </p:extLst>
          </p:nvPr>
        </p:nvGraphicFramePr>
        <p:xfrm>
          <a:off x="1394465" y="6499115"/>
          <a:ext cx="712371" cy="144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4339"/>
                <a:gridCol w="28803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529004"/>
              </p:ext>
            </p:extLst>
          </p:nvPr>
        </p:nvGraphicFramePr>
        <p:xfrm>
          <a:off x="4725144" y="6456071"/>
          <a:ext cx="648072" cy="15011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022"/>
                <a:gridCol w="400050"/>
              </a:tblGrid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11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405433" y="6537587"/>
            <a:ext cx="645333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1600" dirty="0" smtClean="0"/>
              <a:t>Sára                                                                                                   Ondra</a:t>
            </a:r>
          </a:p>
          <a:p>
            <a:endParaRPr lang="cs-CZ" sz="1600" dirty="0"/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05433" y="6880641"/>
            <a:ext cx="64533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  Jakub                                                                                                 Adéla</a:t>
            </a:r>
            <a:endParaRPr lang="cs-CZ" sz="1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8132" y="7223005"/>
            <a:ext cx="61206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Kristýna                                                                                             Michaela</a:t>
            </a:r>
            <a:endParaRPr lang="cs-CZ" sz="1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7531" y="7595432"/>
            <a:ext cx="60317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Zuzana                                                                                              Daniela</a:t>
            </a:r>
            <a:endParaRPr lang="cs-CZ" sz="1600" dirty="0"/>
          </a:p>
        </p:txBody>
      </p:sp>
      <p:sp>
        <p:nvSpPr>
          <p:cNvPr id="14" name="Ovál 13"/>
          <p:cNvSpPr/>
          <p:nvPr/>
        </p:nvSpPr>
        <p:spPr>
          <a:xfrm>
            <a:off x="2497671" y="6537468"/>
            <a:ext cx="504056" cy="432048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128045" y="6765194"/>
            <a:ext cx="504056" cy="43204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2180288" y="7012333"/>
            <a:ext cx="504056" cy="432048"/>
          </a:xfrm>
          <a:prstGeom prst="ellipse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029347" y="7322799"/>
            <a:ext cx="504056" cy="43204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312876" y="7548686"/>
            <a:ext cx="504056" cy="432048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678560" y="7471211"/>
            <a:ext cx="504056" cy="432048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4115755" y="7069117"/>
            <a:ext cx="504056" cy="432048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858766" y="6572332"/>
            <a:ext cx="504056" cy="432048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2485120" y="6599602"/>
            <a:ext cx="7791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18-2</a:t>
            </a:r>
            <a:endParaRPr lang="cs-CZ" sz="1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61307" y="7101386"/>
            <a:ext cx="70599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20-8</a:t>
            </a:r>
            <a:endParaRPr lang="cs-CZ" sz="1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094720" y="6854834"/>
            <a:ext cx="73072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17 -4 </a:t>
            </a:r>
            <a:endParaRPr lang="cs-CZ" sz="1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95736" y="7610821"/>
            <a:ext cx="79686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16-5 </a:t>
            </a:r>
            <a:endParaRPr lang="cs-CZ" sz="1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025191" y="7384934"/>
            <a:ext cx="7658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19-2</a:t>
            </a:r>
            <a:endParaRPr lang="cs-CZ" sz="1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859907" y="6661739"/>
            <a:ext cx="6892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19-4</a:t>
            </a:r>
            <a:endParaRPr lang="cs-CZ" sz="1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099756" y="7156145"/>
            <a:ext cx="5360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16-2</a:t>
            </a:r>
            <a:endParaRPr lang="cs-CZ" sz="1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678560" y="7548686"/>
            <a:ext cx="68426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20-2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9018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1600" dirty="0" smtClean="0"/>
              <a:t>Řešení:</a:t>
            </a:r>
            <a:br>
              <a:rPr lang="cs-CZ" sz="1600" dirty="0" smtClean="0"/>
            </a:br>
            <a:r>
              <a:rPr lang="cs-CZ" sz="1600" dirty="0" smtClean="0"/>
              <a:t>1. </a:t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2900" y="2133601"/>
            <a:ext cx="6686500" cy="603461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/>
              <a:t>2. </a:t>
            </a:r>
            <a:r>
              <a:rPr lang="cs-CZ" sz="1600" dirty="0">
                <a:solidFill>
                  <a:prstClr val="black"/>
                </a:solidFill>
              </a:rPr>
              <a:t>14 – 2 = </a:t>
            </a:r>
            <a:r>
              <a:rPr lang="cs-CZ" sz="1600" dirty="0" smtClean="0">
                <a:solidFill>
                  <a:srgbClr val="FF0000"/>
                </a:solidFill>
              </a:rPr>
              <a:t>_12_</a:t>
            </a:r>
            <a:r>
              <a:rPr lang="cs-CZ" sz="1600" dirty="0" smtClean="0">
                <a:solidFill>
                  <a:prstClr val="black"/>
                </a:solidFill>
              </a:rPr>
              <a:t>          </a:t>
            </a:r>
            <a:r>
              <a:rPr lang="cs-CZ" sz="1600" dirty="0">
                <a:solidFill>
                  <a:prstClr val="black"/>
                </a:solidFill>
              </a:rPr>
              <a:t>18 – 3 = </a:t>
            </a:r>
            <a:r>
              <a:rPr lang="cs-CZ" sz="1600" dirty="0" smtClean="0">
                <a:solidFill>
                  <a:srgbClr val="FF0000"/>
                </a:solidFill>
              </a:rPr>
              <a:t>_15_</a:t>
            </a:r>
            <a:r>
              <a:rPr lang="cs-CZ" sz="1600" dirty="0" smtClean="0">
                <a:solidFill>
                  <a:prstClr val="black"/>
                </a:solidFill>
              </a:rPr>
              <a:t>          </a:t>
            </a:r>
            <a:r>
              <a:rPr lang="cs-CZ" sz="1600" dirty="0">
                <a:solidFill>
                  <a:prstClr val="black"/>
                </a:solidFill>
              </a:rPr>
              <a:t>20 – 7 = </a:t>
            </a:r>
            <a:r>
              <a:rPr lang="cs-CZ" sz="1600" dirty="0" smtClean="0">
                <a:solidFill>
                  <a:srgbClr val="FF0000"/>
                </a:solidFill>
              </a:rPr>
              <a:t>_13_</a:t>
            </a:r>
            <a:r>
              <a:rPr lang="cs-CZ" sz="1600" dirty="0" smtClean="0">
                <a:solidFill>
                  <a:prstClr val="black"/>
                </a:solidFill>
              </a:rPr>
              <a:t>           </a:t>
            </a:r>
            <a:r>
              <a:rPr lang="cs-CZ" sz="1600" dirty="0">
                <a:solidFill>
                  <a:prstClr val="black"/>
                </a:solidFill>
              </a:rPr>
              <a:t>19 – 5 = </a:t>
            </a:r>
            <a:r>
              <a:rPr lang="cs-CZ" sz="1600" dirty="0" smtClean="0">
                <a:solidFill>
                  <a:srgbClr val="FF0000"/>
                </a:solidFill>
              </a:rPr>
              <a:t>_14_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   17 – 1 = </a:t>
            </a:r>
            <a:r>
              <a:rPr lang="cs-CZ" sz="1600" dirty="0" smtClean="0">
                <a:solidFill>
                  <a:srgbClr val="FF0000"/>
                </a:solidFill>
              </a:rPr>
              <a:t>_16_</a:t>
            </a:r>
            <a:r>
              <a:rPr lang="cs-CZ" sz="1600" dirty="0" smtClean="0">
                <a:solidFill>
                  <a:prstClr val="black"/>
                </a:solidFill>
              </a:rPr>
              <a:t>          </a:t>
            </a:r>
            <a:r>
              <a:rPr lang="cs-CZ" sz="1600" dirty="0">
                <a:solidFill>
                  <a:prstClr val="black"/>
                </a:solidFill>
              </a:rPr>
              <a:t>19 – 2 = </a:t>
            </a:r>
            <a:r>
              <a:rPr lang="cs-CZ" sz="1600" dirty="0" smtClean="0">
                <a:solidFill>
                  <a:srgbClr val="FF0000"/>
                </a:solidFill>
              </a:rPr>
              <a:t>_17_</a:t>
            </a:r>
            <a:r>
              <a:rPr lang="cs-CZ" sz="1600" dirty="0" smtClean="0">
                <a:solidFill>
                  <a:prstClr val="black"/>
                </a:solidFill>
              </a:rPr>
              <a:t>          </a:t>
            </a:r>
            <a:r>
              <a:rPr lang="cs-CZ" sz="1600" dirty="0">
                <a:solidFill>
                  <a:prstClr val="black"/>
                </a:solidFill>
              </a:rPr>
              <a:t>20 – 2 = </a:t>
            </a:r>
            <a:r>
              <a:rPr lang="cs-CZ" sz="1600" dirty="0" smtClean="0">
                <a:solidFill>
                  <a:srgbClr val="FF0000"/>
                </a:solidFill>
              </a:rPr>
              <a:t>_18_</a:t>
            </a:r>
            <a:r>
              <a:rPr lang="cs-CZ" sz="1600" dirty="0" smtClean="0">
                <a:solidFill>
                  <a:prstClr val="black"/>
                </a:solidFill>
              </a:rPr>
              <a:t>           </a:t>
            </a:r>
            <a:r>
              <a:rPr lang="cs-CZ" sz="1600" dirty="0">
                <a:solidFill>
                  <a:prstClr val="black"/>
                </a:solidFill>
              </a:rPr>
              <a:t>16 – 5 = </a:t>
            </a:r>
            <a:r>
              <a:rPr lang="cs-CZ" sz="1600" dirty="0" smtClean="0">
                <a:solidFill>
                  <a:srgbClr val="FF0000"/>
                </a:solidFill>
              </a:rPr>
              <a:t>_11_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>
                <a:solidFill>
                  <a:prstClr val="black"/>
                </a:solidFill>
              </a:rPr>
              <a:t>    20 – 1 = </a:t>
            </a:r>
            <a:r>
              <a:rPr lang="cs-CZ" sz="1600" dirty="0" smtClean="0">
                <a:solidFill>
                  <a:srgbClr val="FF0000"/>
                </a:solidFill>
              </a:rPr>
              <a:t>_19_</a:t>
            </a:r>
            <a:r>
              <a:rPr lang="cs-CZ" sz="1600" dirty="0" smtClean="0">
                <a:solidFill>
                  <a:prstClr val="black"/>
                </a:solidFill>
              </a:rPr>
              <a:t>          15 </a:t>
            </a:r>
            <a:r>
              <a:rPr lang="cs-CZ" sz="1600" dirty="0">
                <a:solidFill>
                  <a:prstClr val="black"/>
                </a:solidFill>
              </a:rPr>
              <a:t>– 1 = </a:t>
            </a:r>
            <a:r>
              <a:rPr lang="cs-CZ" sz="1600" dirty="0" smtClean="0">
                <a:solidFill>
                  <a:srgbClr val="FF0000"/>
                </a:solidFill>
              </a:rPr>
              <a:t>_14_</a:t>
            </a:r>
            <a:r>
              <a:rPr lang="cs-CZ" sz="1600" dirty="0" smtClean="0">
                <a:solidFill>
                  <a:prstClr val="black"/>
                </a:solidFill>
              </a:rPr>
              <a:t>          </a:t>
            </a:r>
            <a:r>
              <a:rPr lang="cs-CZ" sz="1600" dirty="0">
                <a:solidFill>
                  <a:prstClr val="black"/>
                </a:solidFill>
              </a:rPr>
              <a:t>13 – 3 = </a:t>
            </a:r>
            <a:r>
              <a:rPr lang="cs-CZ" sz="1600" dirty="0" smtClean="0">
                <a:solidFill>
                  <a:srgbClr val="FF0000"/>
                </a:solidFill>
              </a:rPr>
              <a:t>_10_</a:t>
            </a:r>
            <a:r>
              <a:rPr lang="cs-CZ" sz="1600" dirty="0" smtClean="0">
                <a:solidFill>
                  <a:prstClr val="black"/>
                </a:solidFill>
              </a:rPr>
              <a:t>           </a:t>
            </a:r>
            <a:r>
              <a:rPr lang="cs-CZ" sz="1600" dirty="0">
                <a:solidFill>
                  <a:prstClr val="black"/>
                </a:solidFill>
              </a:rPr>
              <a:t>19 –10 = </a:t>
            </a:r>
            <a:r>
              <a:rPr lang="cs-CZ" sz="1600" dirty="0" smtClean="0">
                <a:solidFill>
                  <a:srgbClr val="FF0000"/>
                </a:solidFill>
              </a:rPr>
              <a:t>_9_</a:t>
            </a: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prstClr val="black"/>
              </a:solidFill>
            </a:endParaRPr>
          </a:p>
          <a:p>
            <a:pPr marL="0" indent="0">
              <a:buNone/>
            </a:pPr>
            <a:r>
              <a:rPr lang="cs-CZ" sz="1600" u="sng" dirty="0" smtClean="0"/>
              <a:t>    </a:t>
            </a:r>
            <a:r>
              <a:rPr lang="cs-CZ" sz="1600" u="sng" dirty="0" smtClean="0">
                <a:solidFill>
                  <a:srgbClr val="FF0000"/>
                </a:solidFill>
              </a:rPr>
              <a:t>9, 10, 11, 12, 13, 14, 15, 16, 17, 18, 19, </a:t>
            </a:r>
          </a:p>
          <a:p>
            <a:pPr marL="0" indent="0">
              <a:buNone/>
            </a:pPr>
            <a:endParaRPr lang="cs-CZ" sz="1600" u="sng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/>
              <a:t>3. </a:t>
            </a:r>
            <a:r>
              <a:rPr lang="cs-CZ" sz="1600" dirty="0">
                <a:solidFill>
                  <a:prstClr val="black"/>
                </a:solidFill>
              </a:rPr>
              <a:t>13 </a:t>
            </a:r>
            <a:r>
              <a:rPr lang="en-US" sz="1600" dirty="0">
                <a:solidFill>
                  <a:prstClr val="black"/>
                </a:solidFill>
              </a:rPr>
              <a:t>&lt;  </a:t>
            </a:r>
            <a:r>
              <a:rPr lang="cs-CZ" sz="1600" dirty="0" smtClean="0">
                <a:solidFill>
                  <a:srgbClr val="FF0000"/>
                </a:solidFill>
              </a:rPr>
              <a:t>15, 17, 20</a:t>
            </a:r>
            <a:r>
              <a:rPr lang="en-US" sz="1600" dirty="0" smtClean="0">
                <a:solidFill>
                  <a:prstClr val="black"/>
                </a:solidFill>
              </a:rPr>
              <a:t>                          </a:t>
            </a:r>
            <a:r>
              <a:rPr lang="en-US" sz="1600" dirty="0">
                <a:solidFill>
                  <a:prstClr val="black"/>
                </a:solidFill>
              </a:rPr>
              <a:t>10 &gt;  </a:t>
            </a:r>
            <a:r>
              <a:rPr lang="cs-CZ" sz="1600" dirty="0" smtClean="0">
                <a:solidFill>
                  <a:srgbClr val="FF0000"/>
                </a:solidFill>
              </a:rPr>
              <a:t>9, 6, 2                            </a:t>
            </a:r>
            <a:r>
              <a:rPr lang="en-US" sz="1600" dirty="0" smtClean="0">
                <a:solidFill>
                  <a:prstClr val="black"/>
                </a:solidFill>
              </a:rPr>
              <a:t>18 </a:t>
            </a:r>
            <a:r>
              <a:rPr lang="en-US" sz="1600" dirty="0">
                <a:solidFill>
                  <a:prstClr val="black"/>
                </a:solidFill>
              </a:rPr>
              <a:t>&gt; </a:t>
            </a:r>
            <a:r>
              <a:rPr lang="cs-CZ" sz="1600" dirty="0" smtClean="0">
                <a:solidFill>
                  <a:srgbClr val="FF0000"/>
                </a:solidFill>
              </a:rPr>
              <a:t>16, 13, 10</a:t>
            </a:r>
            <a:endParaRPr lang="en-US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600" dirty="0">
                <a:solidFill>
                  <a:prstClr val="black"/>
                </a:solidFill>
              </a:rPr>
              <a:t>     15 &gt;  </a:t>
            </a:r>
            <a:r>
              <a:rPr lang="cs-CZ" sz="1600" dirty="0" smtClean="0">
                <a:solidFill>
                  <a:srgbClr val="FF0000"/>
                </a:solidFill>
              </a:rPr>
              <a:t>14, 13, 12                         </a:t>
            </a:r>
            <a:r>
              <a:rPr lang="en-US" sz="1600" dirty="0" smtClean="0">
                <a:solidFill>
                  <a:prstClr val="black"/>
                </a:solidFill>
              </a:rPr>
              <a:t>14 </a:t>
            </a:r>
            <a:r>
              <a:rPr lang="en-US" sz="1600" dirty="0">
                <a:solidFill>
                  <a:prstClr val="black"/>
                </a:solidFill>
              </a:rPr>
              <a:t>&lt;  </a:t>
            </a:r>
            <a:r>
              <a:rPr lang="cs-CZ" sz="1600" dirty="0" smtClean="0">
                <a:solidFill>
                  <a:srgbClr val="FF0000"/>
                </a:solidFill>
              </a:rPr>
              <a:t>16, 19, 20                      </a:t>
            </a:r>
            <a:r>
              <a:rPr lang="en-US" sz="1600" dirty="0" smtClean="0">
                <a:solidFill>
                  <a:prstClr val="black"/>
                </a:solidFill>
              </a:rPr>
              <a:t>11 </a:t>
            </a:r>
            <a:r>
              <a:rPr lang="en-US" sz="1600" dirty="0">
                <a:solidFill>
                  <a:prstClr val="black"/>
                </a:solidFill>
              </a:rPr>
              <a:t>&lt; </a:t>
            </a:r>
            <a:r>
              <a:rPr lang="cs-CZ" sz="1600" dirty="0" smtClean="0">
                <a:solidFill>
                  <a:srgbClr val="FF0000"/>
                </a:solidFill>
              </a:rPr>
              <a:t>12, 13, 14</a:t>
            </a:r>
            <a:endParaRPr lang="en-US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en-US" sz="1600" dirty="0">
                <a:solidFill>
                  <a:prstClr val="black"/>
                </a:solidFill>
              </a:rPr>
              <a:t>     12 &lt; </a:t>
            </a: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srgbClr val="FF0000"/>
                </a:solidFill>
              </a:rPr>
              <a:t>13, 15, 18                         </a:t>
            </a:r>
            <a:r>
              <a:rPr lang="en-US" sz="1600" dirty="0" smtClean="0">
                <a:solidFill>
                  <a:prstClr val="black"/>
                </a:solidFill>
              </a:rPr>
              <a:t>16 </a:t>
            </a:r>
            <a:r>
              <a:rPr lang="en-US" sz="1600" dirty="0">
                <a:solidFill>
                  <a:prstClr val="black"/>
                </a:solidFill>
              </a:rPr>
              <a:t>&gt;   </a:t>
            </a:r>
            <a:r>
              <a:rPr lang="cs-CZ" sz="1600" dirty="0" smtClean="0">
                <a:solidFill>
                  <a:srgbClr val="FF0000"/>
                </a:solidFill>
              </a:rPr>
              <a:t>15, 14, 13                     </a:t>
            </a:r>
            <a:r>
              <a:rPr lang="en-US" sz="1600" dirty="0" smtClean="0">
                <a:solidFill>
                  <a:prstClr val="black"/>
                </a:solidFill>
              </a:rPr>
              <a:t>20 </a:t>
            </a:r>
            <a:r>
              <a:rPr lang="en-US" sz="1600" dirty="0">
                <a:solidFill>
                  <a:prstClr val="black"/>
                </a:solidFill>
              </a:rPr>
              <a:t>&gt; </a:t>
            </a:r>
            <a:r>
              <a:rPr lang="cs-CZ" sz="1600" dirty="0" smtClean="0">
                <a:solidFill>
                  <a:srgbClr val="FF0000"/>
                </a:solidFill>
              </a:rPr>
              <a:t>19, 18, 17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1600" dirty="0">
              <a:solidFill>
                <a:srgbClr val="FF0000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r>
              <a:rPr lang="cs-CZ" sz="1600" dirty="0" smtClean="0"/>
              <a:t>4. </a:t>
            </a:r>
            <a:endParaRPr lang="cs-CZ" sz="1600" dirty="0"/>
          </a:p>
          <a:p>
            <a:pPr marL="0" indent="0">
              <a:buNone/>
            </a:pP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336" y="8172400"/>
            <a:ext cx="4507335" cy="8723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00" y="770731"/>
            <a:ext cx="2730500" cy="156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63314020"/>
              </p:ext>
            </p:extLst>
          </p:nvPr>
        </p:nvGraphicFramePr>
        <p:xfrm>
          <a:off x="3645024" y="799331"/>
          <a:ext cx="2736305" cy="151216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7261"/>
                <a:gridCol w="547261"/>
                <a:gridCol w="547261"/>
                <a:gridCol w="547261"/>
                <a:gridCol w="547261"/>
              </a:tblGrid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 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10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11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10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9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8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7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3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8042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12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13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14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rgbClr val="FF0000"/>
                          </a:solidFill>
                        </a:rPr>
                        <a:t>15</a:t>
                      </a:r>
                      <a:endParaRPr lang="cs-CZ" sz="1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16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8379474"/>
              </p:ext>
            </p:extLst>
          </p:nvPr>
        </p:nvGraphicFramePr>
        <p:xfrm>
          <a:off x="2924944" y="5508104"/>
          <a:ext cx="648072" cy="150113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48022"/>
                <a:gridCol w="400050"/>
              </a:tblGrid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13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11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16</a:t>
                      </a:r>
                      <a:endParaRPr lang="cs-CZ" sz="1400" dirty="0"/>
                    </a:p>
                  </a:txBody>
                  <a:tcPr/>
                </a:tc>
              </a:tr>
              <a:tr h="375283"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14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370103"/>
              </p:ext>
            </p:extLst>
          </p:nvPr>
        </p:nvGraphicFramePr>
        <p:xfrm>
          <a:off x="980728" y="5508104"/>
          <a:ext cx="712371" cy="144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24339"/>
                <a:gridCol w="288032"/>
              </a:tblGrid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17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12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15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18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1400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572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</TotalTime>
  <Words>540</Words>
  <Application>Microsoft Office PowerPoint</Application>
  <PresentationFormat>Předvádění na obrazovce (4:3)</PresentationFormat>
  <Paragraphs>116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Odčítání bez přechodu v oboru do 20</vt:lpstr>
      <vt:lpstr>1. Doplň řady čísel.         </vt:lpstr>
      <vt:lpstr>Řešení: 1.    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s přechodem v oboru do 20</dc:title>
  <dc:creator>Zaneta</dc:creator>
  <cp:lastModifiedBy>PC-0C4S</cp:lastModifiedBy>
  <cp:revision>20</cp:revision>
  <dcterms:created xsi:type="dcterms:W3CDTF">2012-09-17T12:49:57Z</dcterms:created>
  <dcterms:modified xsi:type="dcterms:W3CDTF">2012-11-09T18:35:49Z</dcterms:modified>
</cp:coreProperties>
</file>