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61" r:id="rId3"/>
    <p:sldId id="262" r:id="rId4"/>
  </p:sldIdLst>
  <p:sldSz cx="6858000" cy="9144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140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03D1CC-CE99-4D70-9B30-976E723B6414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3DE47E-233A-4527-830A-DFB4039AE1D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2854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676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6197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087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605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8025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6901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195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970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991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783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66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83E2D-200C-4B8C-AE23-DE218CE33E10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6648A-2BEA-474D-AFD3-66B2B34241A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570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Sčítání s přechodem v oboru do 20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42900" y="2133601"/>
            <a:ext cx="6398468" cy="6034617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Matematika a její aplikace</a:t>
            </a:r>
          </a:p>
          <a:p>
            <a:pPr marL="0" lvl="0" indent="0" algn="ctr">
              <a:buNone/>
            </a:pPr>
            <a:r>
              <a:rPr lang="cs-CZ" sz="1600" b="1" dirty="0">
                <a:solidFill>
                  <a:prstClr val="black"/>
                </a:solidFill>
              </a:rPr>
              <a:t> (matematika pro </a:t>
            </a:r>
            <a:r>
              <a:rPr lang="cs-CZ" sz="1600" b="1" dirty="0" smtClean="0">
                <a:solidFill>
                  <a:prstClr val="black"/>
                </a:solidFill>
              </a:rPr>
              <a:t>2. </a:t>
            </a:r>
            <a:r>
              <a:rPr lang="cs-CZ" sz="1600" b="1" dirty="0">
                <a:solidFill>
                  <a:prstClr val="black"/>
                </a:solidFill>
              </a:rPr>
              <a:t>ročník)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I/2 Inovace a zkvalitnění výuky směřující k rozvoji    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čtenářské a informační gramotnosti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</a:rPr>
              <a:t>VY_12_INOVACE_23_SČÍTÁNÍ S PŘECHODEM V OBORU DO 20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Druh materiálu: </a:t>
            </a:r>
            <a:r>
              <a:rPr lang="cs-CZ" sz="1600" dirty="0">
                <a:solidFill>
                  <a:prstClr val="black"/>
                </a:solidFill>
              </a:rPr>
              <a:t>Pracovní list  MA č. </a:t>
            </a:r>
            <a:r>
              <a:rPr lang="cs-CZ" sz="1600" dirty="0" smtClean="0">
                <a:solidFill>
                  <a:prstClr val="black"/>
                </a:solidFill>
              </a:rPr>
              <a:t>23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</a:t>
            </a:r>
            <a:r>
              <a:rPr lang="cs-CZ" sz="1600">
                <a:solidFill>
                  <a:prstClr val="black"/>
                </a:solidFill>
              </a:rPr>
              <a:t>Jana Sedláčková</a:t>
            </a:r>
          </a:p>
          <a:p>
            <a:pPr marL="0" lvl="0" indent="0">
              <a:buNone/>
            </a:pPr>
            <a:r>
              <a:rPr lang="cs-CZ" sz="1600" b="1" smtClean="0">
                <a:solidFill>
                  <a:prstClr val="black"/>
                </a:solidFill>
              </a:rPr>
              <a:t>Škola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            </a:t>
            </a:r>
            <a:r>
              <a:rPr lang="cs-CZ" sz="1600" dirty="0">
                <a:solidFill>
                  <a:prstClr val="black"/>
                </a:solidFill>
              </a:rPr>
              <a:t>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>
                <a:solidFill>
                  <a:prstClr val="black"/>
                </a:solidFill>
              </a:rPr>
              <a:t>5</a:t>
            </a:r>
            <a:r>
              <a:rPr lang="cs-CZ" sz="1600" dirty="0" smtClean="0">
                <a:solidFill>
                  <a:prstClr val="black"/>
                </a:solidFill>
              </a:rPr>
              <a:t>. </a:t>
            </a:r>
            <a:r>
              <a:rPr lang="cs-CZ" sz="1600" dirty="0">
                <a:solidFill>
                  <a:prstClr val="black"/>
                </a:solidFill>
              </a:rPr>
              <a:t>9. 2012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>
                <a:solidFill>
                  <a:prstClr val="black"/>
                </a:solidFill>
              </a:rPr>
              <a:t>Matematika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>
                <a:solidFill>
                  <a:prstClr val="black"/>
                </a:solidFill>
              </a:rPr>
              <a:t>druhý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Anotace:  </a:t>
            </a:r>
            <a:r>
              <a:rPr lang="cs-CZ" sz="1600" dirty="0">
                <a:solidFill>
                  <a:prstClr val="black"/>
                </a:solidFill>
              </a:rPr>
              <a:t>Pracovní list pro žáky  2. ročníku na procvičování </a:t>
            </a:r>
            <a:r>
              <a:rPr lang="cs-CZ" sz="1600" dirty="0" smtClean="0">
                <a:solidFill>
                  <a:prstClr val="black"/>
                </a:solidFill>
              </a:rPr>
              <a:t>sčítání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 smtClean="0">
                <a:solidFill>
                  <a:prstClr val="black"/>
                </a:solidFill>
              </a:rPr>
              <a:t>                   s přechodem v oboru do 20, rozklad čísel.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  </a:t>
            </a:r>
            <a:r>
              <a:rPr lang="cs-CZ" sz="1600" dirty="0">
                <a:solidFill>
                  <a:prstClr val="black"/>
                </a:solidFill>
              </a:rPr>
              <a:t>Je určen pro samostatnou </a:t>
            </a:r>
            <a:r>
              <a:rPr lang="cs-CZ" sz="1600" dirty="0" smtClean="0">
                <a:solidFill>
                  <a:prstClr val="black"/>
                </a:solidFill>
              </a:rPr>
              <a:t>práci </a:t>
            </a:r>
            <a:r>
              <a:rPr lang="cs-CZ" sz="1600" dirty="0">
                <a:solidFill>
                  <a:prstClr val="black"/>
                </a:solidFill>
              </a:rPr>
              <a:t>žáků, společná kontrola </a:t>
            </a:r>
            <a:endParaRPr lang="cs-CZ" sz="16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</a:t>
            </a:r>
            <a:r>
              <a:rPr lang="cs-CZ" sz="1600" dirty="0" smtClean="0">
                <a:solidFill>
                  <a:prstClr val="black"/>
                </a:solidFill>
              </a:rPr>
              <a:t>                  proběhne </a:t>
            </a:r>
            <a:r>
              <a:rPr lang="cs-CZ" sz="1600" dirty="0">
                <a:solidFill>
                  <a:prstClr val="black"/>
                </a:solidFill>
              </a:rPr>
              <a:t>na  interaktivní tabuli.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Klíčová slova:  </a:t>
            </a:r>
            <a:r>
              <a:rPr lang="cs-CZ" sz="1600" dirty="0" smtClean="0">
                <a:solidFill>
                  <a:prstClr val="black"/>
                </a:solidFill>
              </a:rPr>
              <a:t>sčítání s přechodem, rozklad čísel   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1600" b="1" dirty="0">
                <a:solidFill>
                  <a:prstClr val="black"/>
                </a:solidFill>
              </a:rPr>
              <a:t>Zdroje: </a:t>
            </a:r>
            <a:r>
              <a:rPr lang="cs-CZ" sz="1600" dirty="0">
                <a:solidFill>
                  <a:prstClr val="black"/>
                </a:solidFill>
              </a:rPr>
              <a:t>autorka</a:t>
            </a: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endParaRPr lang="cs-CZ" sz="1600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1603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8903" y="423439"/>
            <a:ext cx="6172200" cy="1524000"/>
          </a:xfrm>
        </p:spPr>
        <p:txBody>
          <a:bodyPr>
            <a:normAutofit/>
          </a:bodyPr>
          <a:lstStyle/>
          <a:p>
            <a:pPr algn="l"/>
            <a:r>
              <a:rPr lang="cs-CZ" sz="1600" dirty="0" smtClean="0"/>
              <a:t>1.    Počítej.</a:t>
            </a:r>
            <a:br>
              <a:rPr lang="cs-CZ" sz="1600" dirty="0" smtClean="0"/>
            </a:br>
            <a:r>
              <a:rPr lang="cs-CZ" sz="1600" dirty="0" smtClean="0"/>
              <a:t>        9  +  6  =                    7  +  9  =                    8  +  6  =                    6  +  6  =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23718"/>
              </p:ext>
            </p:extLst>
          </p:nvPr>
        </p:nvGraphicFramePr>
        <p:xfrm>
          <a:off x="871171" y="1288309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leva a nahoru 4"/>
          <p:cNvSpPr/>
          <p:nvPr/>
        </p:nvSpPr>
        <p:spPr>
          <a:xfrm rot="13497428">
            <a:off x="1082073" y="1009306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eva a nahoru 5"/>
          <p:cNvSpPr/>
          <p:nvPr/>
        </p:nvSpPr>
        <p:spPr>
          <a:xfrm rot="13497428">
            <a:off x="2698529" y="1036582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a nahoru 6"/>
          <p:cNvSpPr/>
          <p:nvPr/>
        </p:nvSpPr>
        <p:spPr>
          <a:xfrm rot="13497428">
            <a:off x="4295655" y="1036582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a nahoru 7"/>
          <p:cNvSpPr/>
          <p:nvPr/>
        </p:nvSpPr>
        <p:spPr>
          <a:xfrm rot="13497428">
            <a:off x="5951839" y="1009306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948680"/>
              </p:ext>
            </p:extLst>
          </p:nvPr>
        </p:nvGraphicFramePr>
        <p:xfrm>
          <a:off x="1628800" y="7488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3756510"/>
              </p:ext>
            </p:extLst>
          </p:nvPr>
        </p:nvGraphicFramePr>
        <p:xfrm>
          <a:off x="5740937" y="1288309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5995420"/>
              </p:ext>
            </p:extLst>
          </p:nvPr>
        </p:nvGraphicFramePr>
        <p:xfrm>
          <a:off x="4084753" y="1288309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0073732"/>
              </p:ext>
            </p:extLst>
          </p:nvPr>
        </p:nvGraphicFramePr>
        <p:xfrm>
          <a:off x="2487627" y="1288309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151337"/>
              </p:ext>
            </p:extLst>
          </p:nvPr>
        </p:nvGraphicFramePr>
        <p:xfrm>
          <a:off x="6386446" y="751859"/>
          <a:ext cx="37368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14240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9335602"/>
              </p:ext>
            </p:extLst>
          </p:nvPr>
        </p:nvGraphicFramePr>
        <p:xfrm>
          <a:off x="4758093" y="7488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5796151"/>
              </p:ext>
            </p:extLst>
          </p:nvPr>
        </p:nvGraphicFramePr>
        <p:xfrm>
          <a:off x="3156775" y="7488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404664" y="1901113"/>
            <a:ext cx="655272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</a:t>
            </a:r>
            <a:r>
              <a:rPr lang="cs-CZ" sz="1600" dirty="0" smtClean="0"/>
              <a:t>5  +  7  =                    6  +  5  =                     5  +  8  =                   9  +  9  =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r>
              <a:rPr lang="cs-CZ" sz="1600" dirty="0"/>
              <a:t> </a:t>
            </a:r>
            <a:r>
              <a:rPr lang="cs-CZ" sz="1600" dirty="0" smtClean="0"/>
              <a:t>        7  +  8  =                    3  +  9  =                     7  +  6  =                   8  +  9  =</a:t>
            </a:r>
          </a:p>
          <a:p>
            <a:endParaRPr lang="cs-CZ" sz="1600" dirty="0"/>
          </a:p>
          <a:p>
            <a:endParaRPr lang="cs-CZ" sz="1600" dirty="0" smtClean="0"/>
          </a:p>
          <a:p>
            <a:r>
              <a:rPr lang="cs-CZ" sz="1600" dirty="0" smtClean="0"/>
              <a:t> </a:t>
            </a:r>
            <a:endParaRPr lang="cs-CZ" dirty="0"/>
          </a:p>
        </p:txBody>
      </p:sp>
      <p:sp>
        <p:nvSpPr>
          <p:cNvPr id="19" name="Šipka doleva a nahoru 18"/>
          <p:cNvSpPr/>
          <p:nvPr/>
        </p:nvSpPr>
        <p:spPr>
          <a:xfrm rot="13497428">
            <a:off x="1131903" y="2198298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leva a nahoru 19"/>
          <p:cNvSpPr/>
          <p:nvPr/>
        </p:nvSpPr>
        <p:spPr>
          <a:xfrm rot="13497428">
            <a:off x="4362462" y="2198297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leva a nahoru 20"/>
          <p:cNvSpPr/>
          <p:nvPr/>
        </p:nvSpPr>
        <p:spPr>
          <a:xfrm rot="13497428">
            <a:off x="5951839" y="2198295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leva a nahoru 21"/>
          <p:cNvSpPr/>
          <p:nvPr/>
        </p:nvSpPr>
        <p:spPr>
          <a:xfrm rot="13497428">
            <a:off x="6023847" y="3422431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leva a nahoru 23"/>
          <p:cNvSpPr/>
          <p:nvPr/>
        </p:nvSpPr>
        <p:spPr>
          <a:xfrm rot="13497428">
            <a:off x="4439671" y="3422431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leva a nahoru 24"/>
          <p:cNvSpPr/>
          <p:nvPr/>
        </p:nvSpPr>
        <p:spPr>
          <a:xfrm rot="13497428">
            <a:off x="2783486" y="3422430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leva a nahoru 25"/>
          <p:cNvSpPr/>
          <p:nvPr/>
        </p:nvSpPr>
        <p:spPr>
          <a:xfrm rot="13497428">
            <a:off x="1172592" y="3422430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leva a nahoru 26"/>
          <p:cNvSpPr/>
          <p:nvPr/>
        </p:nvSpPr>
        <p:spPr>
          <a:xfrm rot="13497428">
            <a:off x="2750742" y="2202636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8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2977987"/>
              </p:ext>
            </p:extLst>
          </p:nvPr>
        </p:nvGraphicFramePr>
        <p:xfrm>
          <a:off x="961690" y="2454363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9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39526382"/>
              </p:ext>
            </p:extLst>
          </p:nvPr>
        </p:nvGraphicFramePr>
        <p:xfrm>
          <a:off x="2539840" y="2555776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0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8448535"/>
              </p:ext>
            </p:extLst>
          </p:nvPr>
        </p:nvGraphicFramePr>
        <p:xfrm>
          <a:off x="4221088" y="2454363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1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7826134"/>
              </p:ext>
            </p:extLst>
          </p:nvPr>
        </p:nvGraphicFramePr>
        <p:xfrm>
          <a:off x="5740937" y="2454363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2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9641014"/>
              </p:ext>
            </p:extLst>
          </p:nvPr>
        </p:nvGraphicFramePr>
        <p:xfrm>
          <a:off x="1007506" y="3674158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3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9615113"/>
              </p:ext>
            </p:extLst>
          </p:nvPr>
        </p:nvGraphicFramePr>
        <p:xfrm>
          <a:off x="2572584" y="3674158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4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7001808"/>
              </p:ext>
            </p:extLst>
          </p:nvPr>
        </p:nvGraphicFramePr>
        <p:xfrm>
          <a:off x="4228769" y="3674158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5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0591143"/>
              </p:ext>
            </p:extLst>
          </p:nvPr>
        </p:nvGraphicFramePr>
        <p:xfrm>
          <a:off x="5812945" y="3674158"/>
          <a:ext cx="781844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6" name="Tabulk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4520920"/>
              </p:ext>
            </p:extLst>
          </p:nvPr>
        </p:nvGraphicFramePr>
        <p:xfrm>
          <a:off x="6461902" y="3078329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110523"/>
              </p:ext>
            </p:extLst>
          </p:nvPr>
        </p:nvGraphicFramePr>
        <p:xfrm>
          <a:off x="4903250" y="3085827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8" name="Tabulka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513220"/>
              </p:ext>
            </p:extLst>
          </p:nvPr>
        </p:nvGraphicFramePr>
        <p:xfrm>
          <a:off x="3307348" y="3161927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9" name="Tabulka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057988"/>
              </p:ext>
            </p:extLst>
          </p:nvPr>
        </p:nvGraphicFramePr>
        <p:xfrm>
          <a:off x="1700808" y="3161927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0" name="Tabulka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628999"/>
              </p:ext>
            </p:extLst>
          </p:nvPr>
        </p:nvGraphicFramePr>
        <p:xfrm>
          <a:off x="1630836" y="190111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1" name="Tabulka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1406252"/>
              </p:ext>
            </p:extLst>
          </p:nvPr>
        </p:nvGraphicFramePr>
        <p:xfrm>
          <a:off x="3218093" y="190111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2" name="Tabulka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848830"/>
              </p:ext>
            </p:extLst>
          </p:nvPr>
        </p:nvGraphicFramePr>
        <p:xfrm>
          <a:off x="4818029" y="194213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3" name="Tabulka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119019"/>
              </p:ext>
            </p:extLst>
          </p:nvPr>
        </p:nvGraphicFramePr>
        <p:xfrm>
          <a:off x="6409495" y="19077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4" name="TextovéPole 43"/>
          <p:cNvSpPr txBox="1"/>
          <p:nvPr/>
        </p:nvSpPr>
        <p:spPr>
          <a:xfrm>
            <a:off x="404664" y="4283968"/>
            <a:ext cx="6453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2. Doplň tabulku.</a:t>
            </a:r>
          </a:p>
          <a:p>
            <a:r>
              <a:rPr lang="cs-CZ" sz="1600" dirty="0" smtClean="0"/>
              <a:t>      </a:t>
            </a:r>
            <a:endParaRPr lang="cs-CZ" sz="1600" dirty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/>
          </a:p>
          <a:p>
            <a:r>
              <a:rPr lang="cs-CZ" sz="1600" dirty="0" smtClean="0"/>
              <a:t>3. Rozkládej čísla.</a:t>
            </a:r>
          </a:p>
          <a:p>
            <a:endParaRPr lang="cs-CZ" sz="1600" dirty="0"/>
          </a:p>
          <a:p>
            <a:r>
              <a:rPr lang="cs-CZ" sz="1600" dirty="0" smtClean="0"/>
              <a:t>     </a:t>
            </a:r>
            <a:endParaRPr lang="cs-CZ" sz="1600" dirty="0"/>
          </a:p>
          <a:p>
            <a:endParaRPr lang="cs-CZ" sz="1600" dirty="0"/>
          </a:p>
        </p:txBody>
      </p:sp>
      <p:graphicFrame>
        <p:nvGraphicFramePr>
          <p:cNvPr id="45" name="Tabulka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052237"/>
              </p:ext>
            </p:extLst>
          </p:nvPr>
        </p:nvGraphicFramePr>
        <p:xfrm>
          <a:off x="332654" y="4872434"/>
          <a:ext cx="6318450" cy="734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5410"/>
                <a:gridCol w="208280"/>
                <a:gridCol w="631845"/>
                <a:gridCol w="631845"/>
                <a:gridCol w="631845"/>
                <a:gridCol w="631845"/>
                <a:gridCol w="631845"/>
                <a:gridCol w="631845"/>
                <a:gridCol w="631845"/>
                <a:gridCol w="631845"/>
              </a:tblGrid>
              <a:tr h="367487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dané číslo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9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3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6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10</a:t>
                      </a:r>
                      <a:endParaRPr lang="cs-CZ" sz="1400" dirty="0"/>
                    </a:p>
                  </a:txBody>
                  <a:tcPr/>
                </a:tc>
              </a:tr>
              <a:tr h="367487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 o 8 větší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6" name="Tabulka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187363"/>
              </p:ext>
            </p:extLst>
          </p:nvPr>
        </p:nvGraphicFramePr>
        <p:xfrm>
          <a:off x="767165" y="6084168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3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7" name="Obdélník 46"/>
          <p:cNvSpPr/>
          <p:nvPr/>
        </p:nvSpPr>
        <p:spPr>
          <a:xfrm>
            <a:off x="764704" y="6084168"/>
            <a:ext cx="1008112" cy="36004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8" name="Tabulka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371718"/>
              </p:ext>
            </p:extLst>
          </p:nvPr>
        </p:nvGraphicFramePr>
        <p:xfrm>
          <a:off x="2228237" y="6119936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6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9" name="Tabulka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175817"/>
              </p:ext>
            </p:extLst>
          </p:nvPr>
        </p:nvGraphicFramePr>
        <p:xfrm>
          <a:off x="3639914" y="6115744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9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10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0" name="Tabulka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211441"/>
              </p:ext>
            </p:extLst>
          </p:nvPr>
        </p:nvGraphicFramePr>
        <p:xfrm>
          <a:off x="5085184" y="6084168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9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10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1" name="Obdélník 50"/>
          <p:cNvSpPr/>
          <p:nvPr/>
        </p:nvSpPr>
        <p:spPr>
          <a:xfrm>
            <a:off x="2204864" y="6084168"/>
            <a:ext cx="1013229" cy="43204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3631332" y="6084168"/>
            <a:ext cx="988359" cy="43204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délník 52"/>
          <p:cNvSpPr/>
          <p:nvPr/>
        </p:nvSpPr>
        <p:spPr>
          <a:xfrm>
            <a:off x="5085185" y="6084168"/>
            <a:ext cx="1046674" cy="36004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548680" y="60748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1400" dirty="0" smtClean="0"/>
              <a:t>       12                                 16                                14                               13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224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6254" y="251520"/>
            <a:ext cx="6172200" cy="1524000"/>
          </a:xfrm>
        </p:spPr>
        <p:txBody>
          <a:bodyPr>
            <a:normAutofit fontScale="90000"/>
          </a:bodyPr>
          <a:lstStyle/>
          <a:p>
            <a:pPr algn="l">
              <a:tabLst>
                <a:tab pos="266700" algn="l"/>
              </a:tabLst>
            </a:pP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Řešení:</a:t>
            </a:r>
            <a:br>
              <a:rPr lang="cs-CZ" sz="1600" dirty="0" smtClean="0"/>
            </a:br>
            <a:r>
              <a:rPr lang="cs-CZ" sz="1600" dirty="0" smtClean="0"/>
              <a:t>  1. </a:t>
            </a: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            </a:t>
            </a:r>
            <a:r>
              <a:rPr lang="cs-CZ" sz="1600" dirty="0" smtClean="0">
                <a:solidFill>
                  <a:prstClr val="black"/>
                </a:solidFill>
              </a:rPr>
              <a:t>9  </a:t>
            </a:r>
            <a:r>
              <a:rPr lang="cs-CZ" sz="1600" dirty="0">
                <a:solidFill>
                  <a:prstClr val="black"/>
                </a:solidFill>
              </a:rPr>
              <a:t>+  6  =                   </a:t>
            </a:r>
            <a:r>
              <a:rPr lang="cs-CZ" sz="1600" dirty="0" smtClean="0">
                <a:solidFill>
                  <a:prstClr val="black"/>
                </a:solidFill>
              </a:rPr>
              <a:t>       </a:t>
            </a:r>
            <a:r>
              <a:rPr lang="cs-CZ" sz="1600" dirty="0">
                <a:solidFill>
                  <a:prstClr val="black"/>
                </a:solidFill>
              </a:rPr>
              <a:t>7  +  </a:t>
            </a:r>
            <a:r>
              <a:rPr lang="cs-CZ" sz="1600" dirty="0" smtClean="0">
                <a:solidFill>
                  <a:prstClr val="black"/>
                </a:solidFill>
              </a:rPr>
              <a:t>9  </a:t>
            </a:r>
            <a:r>
              <a:rPr lang="cs-CZ" sz="1600" dirty="0">
                <a:solidFill>
                  <a:prstClr val="black"/>
                </a:solidFill>
              </a:rPr>
              <a:t>=                 </a:t>
            </a:r>
            <a:r>
              <a:rPr lang="cs-CZ" sz="1600" dirty="0" smtClean="0">
                <a:solidFill>
                  <a:prstClr val="black"/>
                </a:solidFill>
              </a:rPr>
              <a:t>        </a:t>
            </a:r>
            <a:r>
              <a:rPr lang="cs-CZ" sz="1600" dirty="0">
                <a:solidFill>
                  <a:prstClr val="black"/>
                </a:solidFill>
              </a:rPr>
              <a:t>8  +  </a:t>
            </a:r>
            <a:r>
              <a:rPr lang="cs-CZ" sz="1600" dirty="0" smtClean="0">
                <a:solidFill>
                  <a:prstClr val="black"/>
                </a:solidFill>
              </a:rPr>
              <a:t>6  </a:t>
            </a:r>
            <a:r>
              <a:rPr lang="cs-CZ" sz="1600" dirty="0">
                <a:solidFill>
                  <a:prstClr val="black"/>
                </a:solidFill>
              </a:rPr>
              <a:t>=                  </a:t>
            </a:r>
            <a:r>
              <a:rPr lang="cs-CZ" sz="1600" dirty="0" smtClean="0">
                <a:solidFill>
                  <a:prstClr val="black"/>
                </a:solidFill>
              </a:rPr>
              <a:t>         </a:t>
            </a:r>
            <a:r>
              <a:rPr lang="cs-CZ" sz="1600" dirty="0">
                <a:solidFill>
                  <a:prstClr val="black"/>
                </a:solidFill>
              </a:rPr>
              <a:t>6  +  </a:t>
            </a:r>
            <a:r>
              <a:rPr lang="cs-CZ" sz="1600" dirty="0" smtClean="0">
                <a:solidFill>
                  <a:prstClr val="black"/>
                </a:solidFill>
              </a:rPr>
              <a:t>6  </a:t>
            </a:r>
            <a:r>
              <a:rPr lang="cs-CZ" sz="1600" dirty="0">
                <a:solidFill>
                  <a:prstClr val="black"/>
                </a:solidFill>
              </a:rPr>
              <a:t>=</a:t>
            </a:r>
            <a:br>
              <a:rPr lang="cs-CZ" sz="1600" dirty="0">
                <a:solidFill>
                  <a:prstClr val="black"/>
                </a:solidFill>
              </a:rPr>
            </a:br>
            <a:r>
              <a:rPr lang="cs-CZ" sz="1600" dirty="0">
                <a:solidFill>
                  <a:prstClr val="black"/>
                </a:solidFill>
              </a:rPr>
              <a:t/>
            </a:r>
            <a:br>
              <a:rPr lang="cs-CZ" sz="1600" dirty="0">
                <a:solidFill>
                  <a:prstClr val="black"/>
                </a:solidFill>
              </a:rPr>
            </a:br>
            <a:r>
              <a:rPr lang="cs-CZ" sz="1600" dirty="0">
                <a:solidFill>
                  <a:prstClr val="black"/>
                </a:solidFill>
              </a:rPr>
              <a:t/>
            </a:r>
            <a:br>
              <a:rPr lang="cs-CZ" sz="1600" dirty="0">
                <a:solidFill>
                  <a:prstClr val="black"/>
                </a:solidFill>
              </a:rPr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endParaRPr lang="cs-CZ" sz="1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 smtClean="0"/>
              <a:t>.</a:t>
            </a:r>
            <a:endParaRPr lang="cs-CZ" sz="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336" y="8172400"/>
            <a:ext cx="4507335" cy="872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4980574"/>
              </p:ext>
            </p:extLst>
          </p:nvPr>
        </p:nvGraphicFramePr>
        <p:xfrm>
          <a:off x="871171" y="1288309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Šipka doleva a nahoru 5"/>
          <p:cNvSpPr/>
          <p:nvPr/>
        </p:nvSpPr>
        <p:spPr>
          <a:xfrm rot="13497428">
            <a:off x="1082073" y="1009306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eva a nahoru 6"/>
          <p:cNvSpPr/>
          <p:nvPr/>
        </p:nvSpPr>
        <p:spPr>
          <a:xfrm rot="13497428">
            <a:off x="2698529" y="1036582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eva a nahoru 7"/>
          <p:cNvSpPr/>
          <p:nvPr/>
        </p:nvSpPr>
        <p:spPr>
          <a:xfrm rot="13497428">
            <a:off x="4295655" y="1036582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eva a nahoru 8"/>
          <p:cNvSpPr/>
          <p:nvPr/>
        </p:nvSpPr>
        <p:spPr>
          <a:xfrm rot="13497428">
            <a:off x="5951839" y="1009306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9764630"/>
              </p:ext>
            </p:extLst>
          </p:nvPr>
        </p:nvGraphicFramePr>
        <p:xfrm>
          <a:off x="1628800" y="7488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5087452"/>
              </p:ext>
            </p:extLst>
          </p:nvPr>
        </p:nvGraphicFramePr>
        <p:xfrm>
          <a:off x="5740937" y="1288309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2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00703777"/>
              </p:ext>
            </p:extLst>
          </p:nvPr>
        </p:nvGraphicFramePr>
        <p:xfrm>
          <a:off x="4084753" y="1288309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7936761"/>
              </p:ext>
            </p:extLst>
          </p:nvPr>
        </p:nvGraphicFramePr>
        <p:xfrm>
          <a:off x="2487627" y="1288309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16853"/>
              </p:ext>
            </p:extLst>
          </p:nvPr>
        </p:nvGraphicFramePr>
        <p:xfrm>
          <a:off x="6386446" y="751859"/>
          <a:ext cx="373680" cy="30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14240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ulk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601049"/>
              </p:ext>
            </p:extLst>
          </p:nvPr>
        </p:nvGraphicFramePr>
        <p:xfrm>
          <a:off x="4758093" y="7488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ulk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0863095"/>
              </p:ext>
            </p:extLst>
          </p:nvPr>
        </p:nvGraphicFramePr>
        <p:xfrm>
          <a:off x="3156775" y="7488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TextovéPole 16"/>
          <p:cNvSpPr txBox="1"/>
          <p:nvPr/>
        </p:nvSpPr>
        <p:spPr>
          <a:xfrm>
            <a:off x="404664" y="1901113"/>
            <a:ext cx="655272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</a:t>
            </a:r>
            <a:r>
              <a:rPr lang="cs-CZ" sz="1600" dirty="0" smtClean="0"/>
              <a:t>5  +  7  =                    6  +  5  =                     5  +  8  =                   9  +  9  =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r>
              <a:rPr lang="cs-CZ" sz="1600" dirty="0"/>
              <a:t> </a:t>
            </a:r>
            <a:r>
              <a:rPr lang="cs-CZ" sz="1600" dirty="0" smtClean="0"/>
              <a:t>        7  +  8  =                    3  +  9  =                     7  +  6  =                   8  +  9  =</a:t>
            </a:r>
          </a:p>
          <a:p>
            <a:endParaRPr lang="cs-CZ" sz="1600" dirty="0"/>
          </a:p>
          <a:p>
            <a:endParaRPr lang="cs-CZ" sz="1600" dirty="0" smtClean="0"/>
          </a:p>
          <a:p>
            <a:r>
              <a:rPr lang="cs-CZ" sz="1600" dirty="0" smtClean="0"/>
              <a:t> </a:t>
            </a:r>
            <a:endParaRPr lang="cs-CZ" dirty="0"/>
          </a:p>
        </p:txBody>
      </p:sp>
      <p:sp>
        <p:nvSpPr>
          <p:cNvPr id="18" name="Šipka doleva a nahoru 17"/>
          <p:cNvSpPr/>
          <p:nvPr/>
        </p:nvSpPr>
        <p:spPr>
          <a:xfrm rot="13497428">
            <a:off x="1131903" y="2198298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leva a nahoru 18"/>
          <p:cNvSpPr/>
          <p:nvPr/>
        </p:nvSpPr>
        <p:spPr>
          <a:xfrm rot="13497428">
            <a:off x="4362462" y="2198297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leva a nahoru 19"/>
          <p:cNvSpPr/>
          <p:nvPr/>
        </p:nvSpPr>
        <p:spPr>
          <a:xfrm rot="13497428">
            <a:off x="5951839" y="2198295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leva a nahoru 20"/>
          <p:cNvSpPr/>
          <p:nvPr/>
        </p:nvSpPr>
        <p:spPr>
          <a:xfrm rot="13497428">
            <a:off x="6023847" y="3422431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leva a nahoru 21"/>
          <p:cNvSpPr/>
          <p:nvPr/>
        </p:nvSpPr>
        <p:spPr>
          <a:xfrm rot="13497428">
            <a:off x="4439671" y="3422431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eva a nahoru 22"/>
          <p:cNvSpPr/>
          <p:nvPr/>
        </p:nvSpPr>
        <p:spPr>
          <a:xfrm rot="13497428">
            <a:off x="2783486" y="3422430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leva a nahoru 23"/>
          <p:cNvSpPr/>
          <p:nvPr/>
        </p:nvSpPr>
        <p:spPr>
          <a:xfrm rot="13497428">
            <a:off x="1172592" y="3422430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leva a nahoru 24"/>
          <p:cNvSpPr/>
          <p:nvPr/>
        </p:nvSpPr>
        <p:spPr>
          <a:xfrm rot="13497428">
            <a:off x="2750742" y="2202636"/>
            <a:ext cx="360040" cy="360040"/>
          </a:xfrm>
          <a:prstGeom prst="left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6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2179200"/>
              </p:ext>
            </p:extLst>
          </p:nvPr>
        </p:nvGraphicFramePr>
        <p:xfrm>
          <a:off x="961690" y="2454363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1898817"/>
              </p:ext>
            </p:extLst>
          </p:nvPr>
        </p:nvGraphicFramePr>
        <p:xfrm>
          <a:off x="2539840" y="2555776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8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7535768"/>
              </p:ext>
            </p:extLst>
          </p:nvPr>
        </p:nvGraphicFramePr>
        <p:xfrm>
          <a:off x="4221088" y="2454363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9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42551288"/>
              </p:ext>
            </p:extLst>
          </p:nvPr>
        </p:nvGraphicFramePr>
        <p:xfrm>
          <a:off x="5740937" y="2454363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0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9474813"/>
              </p:ext>
            </p:extLst>
          </p:nvPr>
        </p:nvGraphicFramePr>
        <p:xfrm>
          <a:off x="1007506" y="3674158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1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09966893"/>
              </p:ext>
            </p:extLst>
          </p:nvPr>
        </p:nvGraphicFramePr>
        <p:xfrm>
          <a:off x="2572584" y="3674158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2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8950839"/>
              </p:ext>
            </p:extLst>
          </p:nvPr>
        </p:nvGraphicFramePr>
        <p:xfrm>
          <a:off x="4228769" y="3674158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3" name="Zástupný symbol pro obsah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22021718"/>
              </p:ext>
            </p:extLst>
          </p:nvPr>
        </p:nvGraphicFramePr>
        <p:xfrm>
          <a:off x="5812945" y="3674158"/>
          <a:ext cx="781844" cy="3501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0922"/>
                <a:gridCol w="390922"/>
              </a:tblGrid>
              <a:tr h="350168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4" name="Tabulka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858649"/>
              </p:ext>
            </p:extLst>
          </p:nvPr>
        </p:nvGraphicFramePr>
        <p:xfrm>
          <a:off x="6461902" y="3078329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819026"/>
              </p:ext>
            </p:extLst>
          </p:nvPr>
        </p:nvGraphicFramePr>
        <p:xfrm>
          <a:off x="4903250" y="3085827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6" name="Tabulka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760103"/>
              </p:ext>
            </p:extLst>
          </p:nvPr>
        </p:nvGraphicFramePr>
        <p:xfrm>
          <a:off x="3307348" y="3161927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99465"/>
              </p:ext>
            </p:extLst>
          </p:nvPr>
        </p:nvGraphicFramePr>
        <p:xfrm>
          <a:off x="1700808" y="3161927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8" name="Tabulka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14521"/>
              </p:ext>
            </p:extLst>
          </p:nvPr>
        </p:nvGraphicFramePr>
        <p:xfrm>
          <a:off x="1630836" y="190111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9" name="Tabulka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045838"/>
              </p:ext>
            </p:extLst>
          </p:nvPr>
        </p:nvGraphicFramePr>
        <p:xfrm>
          <a:off x="3218093" y="190111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0" name="Tabulka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804413"/>
              </p:ext>
            </p:extLst>
          </p:nvPr>
        </p:nvGraphicFramePr>
        <p:xfrm>
          <a:off x="4818029" y="194213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1" name="Tabulka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694223"/>
              </p:ext>
            </p:extLst>
          </p:nvPr>
        </p:nvGraphicFramePr>
        <p:xfrm>
          <a:off x="6409495" y="1907703"/>
          <a:ext cx="373680" cy="371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3680"/>
              </a:tblGrid>
              <a:tr h="371872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3" name="TextovéPole 42"/>
          <p:cNvSpPr txBox="1"/>
          <p:nvPr/>
        </p:nvSpPr>
        <p:spPr>
          <a:xfrm>
            <a:off x="476672" y="4572000"/>
            <a:ext cx="54726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2.</a:t>
            </a:r>
          </a:p>
          <a:p>
            <a:r>
              <a:rPr lang="cs-CZ" sz="1600" dirty="0" smtClean="0"/>
              <a:t> 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r>
              <a:rPr lang="cs-CZ" sz="1600" dirty="0" smtClean="0"/>
              <a:t>3. </a:t>
            </a:r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 smtClean="0"/>
          </a:p>
          <a:p>
            <a:endParaRPr lang="cs-CZ" sz="1600" dirty="0"/>
          </a:p>
          <a:p>
            <a:endParaRPr lang="cs-CZ" sz="1600" dirty="0"/>
          </a:p>
        </p:txBody>
      </p:sp>
      <p:graphicFrame>
        <p:nvGraphicFramePr>
          <p:cNvPr id="44" name="Tabulka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026274"/>
              </p:ext>
            </p:extLst>
          </p:nvPr>
        </p:nvGraphicFramePr>
        <p:xfrm>
          <a:off x="332654" y="4872434"/>
          <a:ext cx="6318450" cy="734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5410"/>
                <a:gridCol w="208280"/>
                <a:gridCol w="631845"/>
                <a:gridCol w="631845"/>
                <a:gridCol w="631845"/>
                <a:gridCol w="631845"/>
                <a:gridCol w="631845"/>
                <a:gridCol w="631845"/>
                <a:gridCol w="631845"/>
                <a:gridCol w="631845"/>
              </a:tblGrid>
              <a:tr h="367487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dané číslo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4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9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3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6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10</a:t>
                      </a:r>
                      <a:endParaRPr lang="cs-CZ" sz="1400" dirty="0"/>
                    </a:p>
                  </a:txBody>
                  <a:tcPr/>
                </a:tc>
              </a:tr>
              <a:tr h="367487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 o 8 větší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5" name="Tabulka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103364"/>
              </p:ext>
            </p:extLst>
          </p:nvPr>
        </p:nvGraphicFramePr>
        <p:xfrm>
          <a:off x="767165" y="6084168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3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6" name="Tabulka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000444"/>
              </p:ext>
            </p:extLst>
          </p:nvPr>
        </p:nvGraphicFramePr>
        <p:xfrm>
          <a:off x="2228237" y="6119936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6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7" name="Tabulka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691167"/>
              </p:ext>
            </p:extLst>
          </p:nvPr>
        </p:nvGraphicFramePr>
        <p:xfrm>
          <a:off x="3639914" y="6115744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9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10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8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8" name="Tabulka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133090"/>
              </p:ext>
            </p:extLst>
          </p:nvPr>
        </p:nvGraphicFramePr>
        <p:xfrm>
          <a:off x="5085184" y="6084168"/>
          <a:ext cx="989856" cy="1815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4928"/>
                <a:gridCol w="494928"/>
              </a:tblGrid>
              <a:tr h="3624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9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5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7</a:t>
                      </a:r>
                      <a:endParaRPr lang="cs-CZ" sz="1400" dirty="0"/>
                    </a:p>
                  </a:txBody>
                  <a:tcPr/>
                </a:tc>
              </a:tr>
              <a:tr h="362406"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10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9" name="Obdélník 48"/>
          <p:cNvSpPr/>
          <p:nvPr/>
        </p:nvSpPr>
        <p:spPr>
          <a:xfrm>
            <a:off x="764704" y="6084168"/>
            <a:ext cx="1008112" cy="36004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2204864" y="6084168"/>
            <a:ext cx="1013229" cy="432048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3631332" y="6084168"/>
            <a:ext cx="988359" cy="432048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5085185" y="6084168"/>
            <a:ext cx="1046674" cy="36004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/>
          <p:cNvSpPr txBox="1"/>
          <p:nvPr/>
        </p:nvSpPr>
        <p:spPr>
          <a:xfrm>
            <a:off x="548680" y="607487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</a:t>
            </a:r>
            <a:r>
              <a:rPr lang="cs-CZ" sz="1400" dirty="0" smtClean="0"/>
              <a:t>       12                                 16                                14                               13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454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371</Words>
  <Application>Microsoft Office PowerPoint</Application>
  <PresentationFormat>Předvádění na obrazovce (4:3)</PresentationFormat>
  <Paragraphs>179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systému Office</vt:lpstr>
      <vt:lpstr>Sčítání s přechodem v oboru do 20</vt:lpstr>
      <vt:lpstr>1.    Počítej.         9  +  6  =                    7  +  9  =                    8  +  6  =                    6  +  6  =   </vt:lpstr>
      <vt:lpstr>   Řešení:   1.              9  +  6  =                          7  +  9  =                         8  +  6  =                           6  +  6  =     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s přechodem v oboru do 20</dc:title>
  <dc:creator>Zaneta</dc:creator>
  <cp:lastModifiedBy>PC-0C4S</cp:lastModifiedBy>
  <cp:revision>16</cp:revision>
  <dcterms:created xsi:type="dcterms:W3CDTF">2012-09-17T12:49:57Z</dcterms:created>
  <dcterms:modified xsi:type="dcterms:W3CDTF">2012-11-09T18:36:08Z</dcterms:modified>
</cp:coreProperties>
</file>