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3" r:id="rId3"/>
    <p:sldId id="264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40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03D1CC-CE99-4D70-9B30-976E723B64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3DE47E-233A-4527-830A-DFB4039AE1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854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676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197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870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60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025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901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195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970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991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783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664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70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Odčítání s přechodem v oboru do 20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3984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VY_12_INOVACE_24_ODČÍTÁNÍ S PŘECHODEM V OBORU DO 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23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6</a:t>
            </a:r>
            <a:r>
              <a:rPr lang="cs-CZ" sz="1600" dirty="0" smtClean="0">
                <a:solidFill>
                  <a:prstClr val="black"/>
                </a:solidFill>
              </a:rPr>
              <a:t>. </a:t>
            </a:r>
            <a:r>
              <a:rPr lang="cs-CZ" sz="1600" dirty="0">
                <a:solidFill>
                  <a:prstClr val="black"/>
                </a:solidFill>
              </a:rPr>
              <a:t>9. 2012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odčítání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              s přechodem v oboru do 20, rozklad čísel.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 </a:t>
            </a:r>
            <a:r>
              <a:rPr lang="cs-CZ" sz="1600" dirty="0">
                <a:solidFill>
                  <a:prstClr val="black"/>
                </a:solidFill>
              </a:rPr>
              <a:t>Je určen pro samostatnou </a:t>
            </a:r>
            <a:r>
              <a:rPr lang="cs-CZ" sz="1600" dirty="0" smtClean="0">
                <a:solidFill>
                  <a:prstClr val="black"/>
                </a:solidFill>
              </a:rPr>
              <a:t>práci </a:t>
            </a:r>
            <a:r>
              <a:rPr lang="cs-CZ" sz="1600" dirty="0">
                <a:solidFill>
                  <a:prstClr val="black"/>
                </a:solidFill>
              </a:rPr>
              <a:t>žáků, společná kontrola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 proběhne </a:t>
            </a:r>
            <a:r>
              <a:rPr lang="cs-CZ" sz="1600" dirty="0">
                <a:solidFill>
                  <a:prstClr val="black"/>
                </a:solidFill>
              </a:rPr>
              <a:t>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odčítání s přechodem, rozklad čísel  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160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 Počítej.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6184" y="2778657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11 -  6  =                  12  -  4 =                     14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6</a:t>
            </a:r>
            <a:r>
              <a:rPr lang="cs-CZ" sz="1600" dirty="0" smtClean="0"/>
              <a:t>  =                    15 </a:t>
            </a:r>
            <a:r>
              <a:rPr lang="cs-CZ" sz="1600" dirty="0"/>
              <a:t>-</a:t>
            </a:r>
            <a:r>
              <a:rPr lang="cs-CZ" sz="1600" dirty="0" smtClean="0"/>
              <a:t>  9  =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6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08359722"/>
              </p:ext>
            </p:extLst>
          </p:nvPr>
        </p:nvGraphicFramePr>
        <p:xfrm>
          <a:off x="871171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Šipka doleva a nahoru 6"/>
          <p:cNvSpPr/>
          <p:nvPr/>
        </p:nvSpPr>
        <p:spPr>
          <a:xfrm rot="13497428">
            <a:off x="1082073" y="1009306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a nahoru 7"/>
          <p:cNvSpPr/>
          <p:nvPr/>
        </p:nvSpPr>
        <p:spPr>
          <a:xfrm rot="13497428">
            <a:off x="2698529" y="1036582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a nahoru 8"/>
          <p:cNvSpPr/>
          <p:nvPr/>
        </p:nvSpPr>
        <p:spPr>
          <a:xfrm rot="13497428">
            <a:off x="4295655" y="1036582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a nahoru 9"/>
          <p:cNvSpPr/>
          <p:nvPr/>
        </p:nvSpPr>
        <p:spPr>
          <a:xfrm rot="13497428">
            <a:off x="5951839" y="1009306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9905725"/>
              </p:ext>
            </p:extLst>
          </p:nvPr>
        </p:nvGraphicFramePr>
        <p:xfrm>
          <a:off x="1628800" y="7488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7656398"/>
              </p:ext>
            </p:extLst>
          </p:nvPr>
        </p:nvGraphicFramePr>
        <p:xfrm>
          <a:off x="5740937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36850943"/>
              </p:ext>
            </p:extLst>
          </p:nvPr>
        </p:nvGraphicFramePr>
        <p:xfrm>
          <a:off x="4084753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59120785"/>
              </p:ext>
            </p:extLst>
          </p:nvPr>
        </p:nvGraphicFramePr>
        <p:xfrm>
          <a:off x="2487627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0470209"/>
              </p:ext>
            </p:extLst>
          </p:nvPr>
        </p:nvGraphicFramePr>
        <p:xfrm>
          <a:off x="6386446" y="751859"/>
          <a:ext cx="37368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1424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2653637"/>
              </p:ext>
            </p:extLst>
          </p:nvPr>
        </p:nvGraphicFramePr>
        <p:xfrm>
          <a:off x="4758093" y="7488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522546"/>
              </p:ext>
            </p:extLst>
          </p:nvPr>
        </p:nvGraphicFramePr>
        <p:xfrm>
          <a:off x="3156775" y="7488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306810" y="677708"/>
            <a:ext cx="655272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sz="1600" dirty="0" smtClean="0"/>
              <a:t>12  </a:t>
            </a:r>
            <a:r>
              <a:rPr lang="cs-CZ" sz="1600" dirty="0"/>
              <a:t>-</a:t>
            </a:r>
            <a:r>
              <a:rPr lang="cs-CZ" sz="1600" dirty="0" smtClean="0"/>
              <a:t>  7  =                 18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9</a:t>
            </a:r>
            <a:r>
              <a:rPr lang="cs-CZ" sz="1600" dirty="0" smtClean="0"/>
              <a:t>  =                   15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6</a:t>
            </a:r>
            <a:r>
              <a:rPr lang="cs-CZ" sz="1600" dirty="0" smtClean="0"/>
              <a:t>  =                    11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4</a:t>
            </a:r>
            <a:r>
              <a:rPr lang="cs-CZ" sz="1600" dirty="0" smtClean="0"/>
              <a:t>  =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       14  </a:t>
            </a:r>
            <a:r>
              <a:rPr lang="cs-CZ" sz="1600" dirty="0"/>
              <a:t>-</a:t>
            </a:r>
            <a:r>
              <a:rPr lang="cs-CZ" sz="1600" dirty="0" smtClean="0"/>
              <a:t>  8  =                   13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5</a:t>
            </a:r>
            <a:r>
              <a:rPr lang="cs-CZ" sz="1600" dirty="0" smtClean="0"/>
              <a:t>  =                  17  </a:t>
            </a:r>
            <a:r>
              <a:rPr lang="cs-CZ" sz="1600" dirty="0"/>
              <a:t>-</a:t>
            </a:r>
            <a:r>
              <a:rPr lang="cs-CZ" sz="1600" dirty="0" smtClean="0"/>
              <a:t>  9  =                   16  </a:t>
            </a:r>
            <a:r>
              <a:rPr lang="cs-CZ" sz="1600" dirty="0"/>
              <a:t>-</a:t>
            </a:r>
            <a:r>
              <a:rPr lang="cs-CZ" sz="1600" dirty="0" smtClean="0"/>
              <a:t> 8  =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 </a:t>
            </a:r>
            <a:endParaRPr lang="cs-CZ" dirty="0"/>
          </a:p>
        </p:txBody>
      </p:sp>
      <p:sp>
        <p:nvSpPr>
          <p:cNvPr id="19" name="Šipka doleva a nahoru 18"/>
          <p:cNvSpPr/>
          <p:nvPr/>
        </p:nvSpPr>
        <p:spPr>
          <a:xfrm rot="13497428">
            <a:off x="1131903" y="2198298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a nahoru 19"/>
          <p:cNvSpPr/>
          <p:nvPr/>
        </p:nvSpPr>
        <p:spPr>
          <a:xfrm rot="13497428">
            <a:off x="4362462" y="2198297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a nahoru 20"/>
          <p:cNvSpPr/>
          <p:nvPr/>
        </p:nvSpPr>
        <p:spPr>
          <a:xfrm rot="13497428">
            <a:off x="5951839" y="2198295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a nahoru 21"/>
          <p:cNvSpPr/>
          <p:nvPr/>
        </p:nvSpPr>
        <p:spPr>
          <a:xfrm rot="13497428">
            <a:off x="6023847" y="3388813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a nahoru 22"/>
          <p:cNvSpPr/>
          <p:nvPr/>
        </p:nvSpPr>
        <p:spPr>
          <a:xfrm rot="13497428">
            <a:off x="4439671" y="3422431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eva a nahoru 23"/>
          <p:cNvSpPr/>
          <p:nvPr/>
        </p:nvSpPr>
        <p:spPr>
          <a:xfrm rot="13497428">
            <a:off x="2783486" y="3422430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a nahoru 24"/>
          <p:cNvSpPr/>
          <p:nvPr/>
        </p:nvSpPr>
        <p:spPr>
          <a:xfrm rot="13497428">
            <a:off x="1172592" y="3422430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a nahoru 25"/>
          <p:cNvSpPr/>
          <p:nvPr/>
        </p:nvSpPr>
        <p:spPr>
          <a:xfrm rot="13497428">
            <a:off x="2750742" y="2202636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7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85624945"/>
              </p:ext>
            </p:extLst>
          </p:nvPr>
        </p:nvGraphicFramePr>
        <p:xfrm>
          <a:off x="961690" y="2454363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7097526"/>
              </p:ext>
            </p:extLst>
          </p:nvPr>
        </p:nvGraphicFramePr>
        <p:xfrm>
          <a:off x="2539840" y="2555776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81381583"/>
              </p:ext>
            </p:extLst>
          </p:nvPr>
        </p:nvGraphicFramePr>
        <p:xfrm>
          <a:off x="5740937" y="2454363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9763581"/>
              </p:ext>
            </p:extLst>
          </p:nvPr>
        </p:nvGraphicFramePr>
        <p:xfrm>
          <a:off x="1007506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7789402"/>
              </p:ext>
            </p:extLst>
          </p:nvPr>
        </p:nvGraphicFramePr>
        <p:xfrm>
          <a:off x="2572584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39559146"/>
              </p:ext>
            </p:extLst>
          </p:nvPr>
        </p:nvGraphicFramePr>
        <p:xfrm>
          <a:off x="4228769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54533131"/>
              </p:ext>
            </p:extLst>
          </p:nvPr>
        </p:nvGraphicFramePr>
        <p:xfrm>
          <a:off x="5812945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067247"/>
              </p:ext>
            </p:extLst>
          </p:nvPr>
        </p:nvGraphicFramePr>
        <p:xfrm>
          <a:off x="6461902" y="3078329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299357"/>
              </p:ext>
            </p:extLst>
          </p:nvPr>
        </p:nvGraphicFramePr>
        <p:xfrm>
          <a:off x="4903250" y="3085827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459792"/>
              </p:ext>
            </p:extLst>
          </p:nvPr>
        </p:nvGraphicFramePr>
        <p:xfrm>
          <a:off x="3307348" y="3161927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728669"/>
              </p:ext>
            </p:extLst>
          </p:nvPr>
        </p:nvGraphicFramePr>
        <p:xfrm>
          <a:off x="1700808" y="3161927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621600"/>
              </p:ext>
            </p:extLst>
          </p:nvPr>
        </p:nvGraphicFramePr>
        <p:xfrm>
          <a:off x="1630836" y="190111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9376070"/>
              </p:ext>
            </p:extLst>
          </p:nvPr>
        </p:nvGraphicFramePr>
        <p:xfrm>
          <a:off x="3218093" y="190111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340715"/>
              </p:ext>
            </p:extLst>
          </p:nvPr>
        </p:nvGraphicFramePr>
        <p:xfrm>
          <a:off x="4818029" y="194213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367157"/>
              </p:ext>
            </p:extLst>
          </p:nvPr>
        </p:nvGraphicFramePr>
        <p:xfrm>
          <a:off x="6409495" y="19077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3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3811333"/>
              </p:ext>
            </p:extLst>
          </p:nvPr>
        </p:nvGraphicFramePr>
        <p:xfrm>
          <a:off x="4151560" y="2454363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4" name="TextovéPole 43"/>
          <p:cNvSpPr txBox="1"/>
          <p:nvPr/>
        </p:nvSpPr>
        <p:spPr>
          <a:xfrm>
            <a:off x="306810" y="4302657"/>
            <a:ext cx="68666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Doplň tabulku. </a:t>
            </a:r>
            <a:endParaRPr lang="cs-CZ" sz="1600" dirty="0"/>
          </a:p>
        </p:txBody>
      </p:sp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5256427"/>
              </p:ext>
            </p:extLst>
          </p:nvPr>
        </p:nvGraphicFramePr>
        <p:xfrm>
          <a:off x="393059" y="4641211"/>
          <a:ext cx="6318450" cy="7349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5410"/>
                <a:gridCol w="208280"/>
                <a:gridCol w="631845"/>
                <a:gridCol w="631845"/>
                <a:gridCol w="631845"/>
                <a:gridCol w="631845"/>
                <a:gridCol w="631845"/>
                <a:gridCol w="631845"/>
                <a:gridCol w="631845"/>
                <a:gridCol w="631845"/>
              </a:tblGrid>
              <a:tr h="36748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dané číslo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16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13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14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17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/>
                </a:tc>
              </a:tr>
              <a:tr h="36748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 o 6 menší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6" name="TextovéPole 45"/>
          <p:cNvSpPr txBox="1"/>
          <p:nvPr/>
        </p:nvSpPr>
        <p:spPr>
          <a:xfrm>
            <a:off x="306810" y="5652120"/>
            <a:ext cx="686660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3. Doplň.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5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14                    6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15                    7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  = 17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8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15                    7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14                    9 +  </a:t>
            </a:r>
            <a:r>
              <a:rPr lang="cs-CZ" sz="1600" dirty="0" smtClean="0">
                <a:solidFill>
                  <a:srgbClr val="FF0000"/>
                </a:solidFill>
              </a:rPr>
              <a:t>__ </a:t>
            </a:r>
            <a:r>
              <a:rPr lang="cs-CZ" sz="1600" dirty="0" smtClean="0"/>
              <a:t> = 12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3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11                     4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12                   8 + 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 = 17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9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18                     8 +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= 16                   6 +  </a:t>
            </a:r>
            <a:r>
              <a:rPr lang="cs-CZ" sz="1600" dirty="0" smtClean="0">
                <a:solidFill>
                  <a:srgbClr val="FF0000"/>
                </a:solidFill>
              </a:rPr>
              <a:t>__</a:t>
            </a:r>
            <a:r>
              <a:rPr lang="cs-CZ" sz="1600" dirty="0" smtClean="0"/>
              <a:t>  = 12</a:t>
            </a:r>
          </a:p>
          <a:p>
            <a:endParaRPr lang="cs-CZ" sz="1600" dirty="0"/>
          </a:p>
          <a:p>
            <a:r>
              <a:rPr lang="cs-CZ" sz="1600" dirty="0" smtClean="0"/>
              <a:t>4. Vypočítej matematického hada. </a:t>
            </a:r>
          </a:p>
          <a:p>
            <a:endParaRPr lang="cs-CZ" sz="1600" dirty="0"/>
          </a:p>
          <a:p>
            <a:r>
              <a:rPr lang="cs-CZ" sz="1600" dirty="0" smtClean="0"/>
              <a:t>  </a:t>
            </a:r>
          </a:p>
          <a:p>
            <a:endParaRPr lang="cs-CZ" sz="1600" b="1" dirty="0"/>
          </a:p>
        </p:txBody>
      </p:sp>
      <p:sp>
        <p:nvSpPr>
          <p:cNvPr id="48" name="Slunce 47"/>
          <p:cNvSpPr/>
          <p:nvPr/>
        </p:nvSpPr>
        <p:spPr>
          <a:xfrm>
            <a:off x="1190522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2060848" y="7407696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lunce 49"/>
          <p:cNvSpPr/>
          <p:nvPr/>
        </p:nvSpPr>
        <p:spPr>
          <a:xfrm>
            <a:off x="2930762" y="7403504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lunce 50"/>
          <p:cNvSpPr/>
          <p:nvPr/>
        </p:nvSpPr>
        <p:spPr>
          <a:xfrm>
            <a:off x="3845100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lunce 51"/>
          <p:cNvSpPr/>
          <p:nvPr/>
        </p:nvSpPr>
        <p:spPr>
          <a:xfrm>
            <a:off x="4852702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lunce 52"/>
          <p:cNvSpPr/>
          <p:nvPr/>
        </p:nvSpPr>
        <p:spPr>
          <a:xfrm>
            <a:off x="5833832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lunce 53"/>
          <p:cNvSpPr/>
          <p:nvPr/>
        </p:nvSpPr>
        <p:spPr>
          <a:xfrm>
            <a:off x="304895" y="7407696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374572" y="7662514"/>
            <a:ext cx="7931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20</a:t>
            </a:r>
            <a:endParaRPr lang="cs-CZ" sz="1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808307" y="7380312"/>
            <a:ext cx="5549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sz="1400" dirty="0"/>
              <a:t> </a:t>
            </a:r>
            <a:r>
              <a:rPr lang="cs-CZ" sz="1400" dirty="0" smtClean="0"/>
              <a:t> -5                   -8                   +3                 -6                    +9                     -3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89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6184" y="2778657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11 -  6  =                  12  -  4 =                     14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6</a:t>
            </a:r>
            <a:r>
              <a:rPr lang="cs-CZ" sz="1600" dirty="0" smtClean="0"/>
              <a:t>  =                    15 </a:t>
            </a:r>
            <a:r>
              <a:rPr lang="cs-CZ" sz="1600" dirty="0"/>
              <a:t>-</a:t>
            </a:r>
            <a:r>
              <a:rPr lang="cs-CZ" sz="1600" dirty="0" smtClean="0"/>
              <a:t>  9  =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7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767761"/>
              </p:ext>
            </p:extLst>
          </p:nvPr>
        </p:nvGraphicFramePr>
        <p:xfrm>
          <a:off x="871171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Šipka doleva a nahoru 7"/>
          <p:cNvSpPr/>
          <p:nvPr/>
        </p:nvSpPr>
        <p:spPr>
          <a:xfrm rot="13497428">
            <a:off x="1082073" y="1009306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a nahoru 8"/>
          <p:cNvSpPr/>
          <p:nvPr/>
        </p:nvSpPr>
        <p:spPr>
          <a:xfrm rot="13497428">
            <a:off x="2698529" y="1036582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a nahoru 9"/>
          <p:cNvSpPr/>
          <p:nvPr/>
        </p:nvSpPr>
        <p:spPr>
          <a:xfrm rot="13497428">
            <a:off x="4295655" y="1036582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a nahoru 10"/>
          <p:cNvSpPr/>
          <p:nvPr/>
        </p:nvSpPr>
        <p:spPr>
          <a:xfrm rot="13497428">
            <a:off x="5951839" y="1009306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9246833"/>
              </p:ext>
            </p:extLst>
          </p:nvPr>
        </p:nvGraphicFramePr>
        <p:xfrm>
          <a:off x="1628800" y="7488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32403988"/>
              </p:ext>
            </p:extLst>
          </p:nvPr>
        </p:nvGraphicFramePr>
        <p:xfrm>
          <a:off x="5740937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42959372"/>
              </p:ext>
            </p:extLst>
          </p:nvPr>
        </p:nvGraphicFramePr>
        <p:xfrm>
          <a:off x="4084753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5876788"/>
              </p:ext>
            </p:extLst>
          </p:nvPr>
        </p:nvGraphicFramePr>
        <p:xfrm>
          <a:off x="2487627" y="1288309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249355"/>
              </p:ext>
            </p:extLst>
          </p:nvPr>
        </p:nvGraphicFramePr>
        <p:xfrm>
          <a:off x="6386446" y="751859"/>
          <a:ext cx="37368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14240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6776676"/>
              </p:ext>
            </p:extLst>
          </p:nvPr>
        </p:nvGraphicFramePr>
        <p:xfrm>
          <a:off x="4758093" y="7488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7665773"/>
              </p:ext>
            </p:extLst>
          </p:nvPr>
        </p:nvGraphicFramePr>
        <p:xfrm>
          <a:off x="3156775" y="7488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275920" y="713318"/>
            <a:ext cx="655272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sz="1600" dirty="0" smtClean="0"/>
              <a:t>12  </a:t>
            </a:r>
            <a:r>
              <a:rPr lang="cs-CZ" sz="1600" dirty="0"/>
              <a:t>-</a:t>
            </a:r>
            <a:r>
              <a:rPr lang="cs-CZ" sz="1600" dirty="0" smtClean="0"/>
              <a:t>  7  =   </a:t>
            </a:r>
            <a:r>
              <a:rPr lang="cs-CZ" sz="1600" dirty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     </a:t>
            </a:r>
            <a:r>
              <a:rPr lang="cs-CZ" sz="1600" dirty="0" smtClean="0"/>
              <a:t>         18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9</a:t>
            </a:r>
            <a:r>
              <a:rPr lang="cs-CZ" sz="1600" dirty="0" smtClean="0"/>
              <a:t> =                    15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6</a:t>
            </a:r>
            <a:r>
              <a:rPr lang="cs-CZ" sz="1600" dirty="0" smtClean="0"/>
              <a:t>  =                    11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4</a:t>
            </a:r>
            <a:r>
              <a:rPr lang="cs-CZ" sz="1600" dirty="0" smtClean="0"/>
              <a:t>  =</a:t>
            </a:r>
          </a:p>
          <a:p>
            <a:endParaRPr lang="cs-CZ" sz="1600" b="1" dirty="0" smtClean="0"/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       14  </a:t>
            </a:r>
            <a:r>
              <a:rPr lang="cs-CZ" sz="1600" dirty="0"/>
              <a:t>-</a:t>
            </a:r>
            <a:r>
              <a:rPr lang="cs-CZ" sz="1600" dirty="0" smtClean="0"/>
              <a:t>  8  =                   13  </a:t>
            </a:r>
            <a:r>
              <a:rPr lang="cs-CZ" sz="1600" dirty="0"/>
              <a:t>-</a:t>
            </a:r>
            <a:r>
              <a:rPr lang="cs-CZ" sz="1600" dirty="0" smtClean="0"/>
              <a:t>  </a:t>
            </a:r>
            <a:r>
              <a:rPr lang="cs-CZ" sz="1600" dirty="0"/>
              <a:t>5</a:t>
            </a:r>
            <a:r>
              <a:rPr lang="cs-CZ" sz="1600" dirty="0" smtClean="0"/>
              <a:t>  =                  17  </a:t>
            </a:r>
            <a:r>
              <a:rPr lang="cs-CZ" sz="1600" dirty="0"/>
              <a:t>-</a:t>
            </a:r>
            <a:r>
              <a:rPr lang="cs-CZ" sz="1600" dirty="0" smtClean="0"/>
              <a:t>  9  =                   16  </a:t>
            </a:r>
            <a:r>
              <a:rPr lang="cs-CZ" sz="1600" dirty="0"/>
              <a:t>-</a:t>
            </a:r>
            <a:r>
              <a:rPr lang="cs-CZ" sz="1600" dirty="0" smtClean="0"/>
              <a:t> 8  =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 </a:t>
            </a:r>
            <a:endParaRPr lang="cs-CZ" dirty="0"/>
          </a:p>
        </p:txBody>
      </p:sp>
      <p:sp>
        <p:nvSpPr>
          <p:cNvPr id="20" name="Šipka doleva a nahoru 19"/>
          <p:cNvSpPr/>
          <p:nvPr/>
        </p:nvSpPr>
        <p:spPr>
          <a:xfrm rot="13497428">
            <a:off x="1131903" y="2198298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a nahoru 20"/>
          <p:cNvSpPr/>
          <p:nvPr/>
        </p:nvSpPr>
        <p:spPr>
          <a:xfrm rot="13497428">
            <a:off x="4362462" y="2198297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a nahoru 21"/>
          <p:cNvSpPr/>
          <p:nvPr/>
        </p:nvSpPr>
        <p:spPr>
          <a:xfrm rot="13497428">
            <a:off x="5951839" y="2198295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a nahoru 22"/>
          <p:cNvSpPr/>
          <p:nvPr/>
        </p:nvSpPr>
        <p:spPr>
          <a:xfrm rot="13497428">
            <a:off x="6023847" y="3388813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eva a nahoru 23"/>
          <p:cNvSpPr/>
          <p:nvPr/>
        </p:nvSpPr>
        <p:spPr>
          <a:xfrm rot="13497428">
            <a:off x="4439671" y="3422431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a nahoru 24"/>
          <p:cNvSpPr/>
          <p:nvPr/>
        </p:nvSpPr>
        <p:spPr>
          <a:xfrm rot="13497428">
            <a:off x="2783486" y="3422430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a nahoru 25"/>
          <p:cNvSpPr/>
          <p:nvPr/>
        </p:nvSpPr>
        <p:spPr>
          <a:xfrm rot="13497428">
            <a:off x="1172592" y="3422430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a nahoru 26"/>
          <p:cNvSpPr/>
          <p:nvPr/>
        </p:nvSpPr>
        <p:spPr>
          <a:xfrm rot="13497428">
            <a:off x="2750742" y="2202636"/>
            <a:ext cx="360040" cy="360040"/>
          </a:xfrm>
          <a:prstGeom prst="leftUp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8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9325481"/>
              </p:ext>
            </p:extLst>
          </p:nvPr>
        </p:nvGraphicFramePr>
        <p:xfrm>
          <a:off x="961690" y="2454363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9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1291054"/>
              </p:ext>
            </p:extLst>
          </p:nvPr>
        </p:nvGraphicFramePr>
        <p:xfrm>
          <a:off x="2539840" y="2555776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4039041"/>
              </p:ext>
            </p:extLst>
          </p:nvPr>
        </p:nvGraphicFramePr>
        <p:xfrm>
          <a:off x="5740937" y="2454363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7186546"/>
              </p:ext>
            </p:extLst>
          </p:nvPr>
        </p:nvGraphicFramePr>
        <p:xfrm>
          <a:off x="1007506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99692024"/>
              </p:ext>
            </p:extLst>
          </p:nvPr>
        </p:nvGraphicFramePr>
        <p:xfrm>
          <a:off x="2572584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0387964"/>
              </p:ext>
            </p:extLst>
          </p:nvPr>
        </p:nvGraphicFramePr>
        <p:xfrm>
          <a:off x="4228769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41642238"/>
              </p:ext>
            </p:extLst>
          </p:nvPr>
        </p:nvGraphicFramePr>
        <p:xfrm>
          <a:off x="5812945" y="3674158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055847"/>
              </p:ext>
            </p:extLst>
          </p:nvPr>
        </p:nvGraphicFramePr>
        <p:xfrm>
          <a:off x="6461902" y="3078329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2961882"/>
              </p:ext>
            </p:extLst>
          </p:nvPr>
        </p:nvGraphicFramePr>
        <p:xfrm>
          <a:off x="4903250" y="3085827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2147860"/>
              </p:ext>
            </p:extLst>
          </p:nvPr>
        </p:nvGraphicFramePr>
        <p:xfrm>
          <a:off x="3307348" y="3161927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7277071"/>
              </p:ext>
            </p:extLst>
          </p:nvPr>
        </p:nvGraphicFramePr>
        <p:xfrm>
          <a:off x="1700808" y="3161927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505871"/>
              </p:ext>
            </p:extLst>
          </p:nvPr>
        </p:nvGraphicFramePr>
        <p:xfrm>
          <a:off x="1630836" y="190111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828423"/>
              </p:ext>
            </p:extLst>
          </p:nvPr>
        </p:nvGraphicFramePr>
        <p:xfrm>
          <a:off x="3218093" y="190111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326443"/>
              </p:ext>
            </p:extLst>
          </p:nvPr>
        </p:nvGraphicFramePr>
        <p:xfrm>
          <a:off x="4818029" y="194213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8625243"/>
              </p:ext>
            </p:extLst>
          </p:nvPr>
        </p:nvGraphicFramePr>
        <p:xfrm>
          <a:off x="6409495" y="1907703"/>
          <a:ext cx="37368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3680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3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29408830"/>
              </p:ext>
            </p:extLst>
          </p:nvPr>
        </p:nvGraphicFramePr>
        <p:xfrm>
          <a:off x="4151560" y="2454363"/>
          <a:ext cx="78184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0922"/>
                <a:gridCol w="390922"/>
              </a:tblGrid>
              <a:tr h="3501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51074"/>
              </p:ext>
            </p:extLst>
          </p:nvPr>
        </p:nvGraphicFramePr>
        <p:xfrm>
          <a:off x="393059" y="4641211"/>
          <a:ext cx="6318450" cy="7349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5410"/>
                <a:gridCol w="208280"/>
                <a:gridCol w="631845"/>
                <a:gridCol w="631845"/>
                <a:gridCol w="631845"/>
                <a:gridCol w="631845"/>
                <a:gridCol w="631845"/>
                <a:gridCol w="631845"/>
                <a:gridCol w="631845"/>
                <a:gridCol w="631845"/>
              </a:tblGrid>
              <a:tr h="36748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dané číslo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16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13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14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17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/>
                </a:tc>
              </a:tr>
              <a:tr h="36748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 o 6 menší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14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>
            <a:off x="275920" y="4211960"/>
            <a:ext cx="365713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3.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 4. 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24" y="5951538"/>
            <a:ext cx="520065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7" name="Slunce 46"/>
          <p:cNvSpPr/>
          <p:nvPr/>
        </p:nvSpPr>
        <p:spPr>
          <a:xfrm>
            <a:off x="1190522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unce 47"/>
          <p:cNvSpPr/>
          <p:nvPr/>
        </p:nvSpPr>
        <p:spPr>
          <a:xfrm>
            <a:off x="2060848" y="7407696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2930762" y="7403504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lunce 49"/>
          <p:cNvSpPr/>
          <p:nvPr/>
        </p:nvSpPr>
        <p:spPr>
          <a:xfrm>
            <a:off x="3845100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lunce 50"/>
          <p:cNvSpPr/>
          <p:nvPr/>
        </p:nvSpPr>
        <p:spPr>
          <a:xfrm>
            <a:off x="4852702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lunce 51"/>
          <p:cNvSpPr/>
          <p:nvPr/>
        </p:nvSpPr>
        <p:spPr>
          <a:xfrm>
            <a:off x="5833832" y="7380312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lunce 52"/>
          <p:cNvSpPr/>
          <p:nvPr/>
        </p:nvSpPr>
        <p:spPr>
          <a:xfrm>
            <a:off x="304895" y="7407696"/>
            <a:ext cx="751976" cy="72008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374572" y="7662514"/>
            <a:ext cx="7931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20</a:t>
            </a:r>
            <a:endParaRPr lang="cs-CZ" sz="1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808307" y="7380312"/>
            <a:ext cx="5549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sz="1400" dirty="0"/>
              <a:t> </a:t>
            </a:r>
            <a:r>
              <a:rPr lang="cs-CZ" sz="1400" dirty="0" smtClean="0"/>
              <a:t> -5                   -8                   +3                 -6                    +9                     -3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68460" y="757887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  </a:t>
            </a:r>
            <a:r>
              <a:rPr lang="cs-CZ" sz="1400" dirty="0" smtClean="0">
                <a:solidFill>
                  <a:srgbClr val="FF0000"/>
                </a:solidFill>
              </a:rPr>
              <a:t>15                   7                   10                   4                      13                    10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47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425</Words>
  <Application>Microsoft Office PowerPoint</Application>
  <PresentationFormat>Předvádění na obrazovce (4:3)</PresentationFormat>
  <Paragraphs>143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Odčítání s přechodem v oboru do 20</vt:lpstr>
      <vt:lpstr>1.  Počítej.    </vt:lpstr>
      <vt:lpstr>Řešení: 1.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s přechodem v oboru do 20</dc:title>
  <dc:creator>Zaneta</dc:creator>
  <cp:lastModifiedBy>PC-0C4S</cp:lastModifiedBy>
  <cp:revision>21</cp:revision>
  <dcterms:created xsi:type="dcterms:W3CDTF">2012-09-17T12:49:57Z</dcterms:created>
  <dcterms:modified xsi:type="dcterms:W3CDTF">2012-11-09T18:36:30Z</dcterms:modified>
</cp:coreProperties>
</file>