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1404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040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865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351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739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45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256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762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818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29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72919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7892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7B0972-76DF-4A30-A2FA-FF9594ECDA5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1C41E3-9D20-4CF0-AE37-DD80556A1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881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Slovní úlohy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2133601"/>
            <a:ext cx="6515100" cy="6034617"/>
          </a:xfrm>
        </p:spPr>
        <p:txBody>
          <a:bodyPr/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VY_12_INOVACE_25_SLOVNÍ ÚLOHY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25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9. 9. 2012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druhý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Pracovní list pro žáky  2. ročníku na procvičování </a:t>
            </a:r>
            <a:r>
              <a:rPr lang="cs-CZ" sz="1600" dirty="0" smtClean="0">
                <a:solidFill>
                  <a:prstClr val="black"/>
                </a:solidFill>
              </a:rPr>
              <a:t>řešení slovních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úloh na odčítání s přechodem do 20. Je </a:t>
            </a:r>
            <a:r>
              <a:rPr lang="cs-CZ" sz="1600" dirty="0">
                <a:solidFill>
                  <a:prstClr val="black"/>
                </a:solidFill>
              </a:rPr>
              <a:t>určen pro samostatnou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 práci žáků</a:t>
            </a:r>
            <a:r>
              <a:rPr lang="cs-CZ" sz="1600" dirty="0">
                <a:solidFill>
                  <a:prstClr val="black"/>
                </a:solidFill>
              </a:rPr>
              <a:t>, společná kontrola </a:t>
            </a:r>
            <a:r>
              <a:rPr lang="cs-CZ" sz="1600" dirty="0" smtClean="0">
                <a:solidFill>
                  <a:prstClr val="black"/>
                </a:solidFill>
              </a:rPr>
              <a:t>proběhne </a:t>
            </a:r>
            <a:r>
              <a:rPr lang="cs-CZ" sz="1600" dirty="0">
                <a:solidFill>
                  <a:prstClr val="black"/>
                </a:solidFill>
              </a:rPr>
              <a:t>na  interaktivní 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slovní úloha, znázornění, výpočet, odpověď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www.microsoft.office.com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7867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4116" y="184448"/>
            <a:ext cx="6172200" cy="1524000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1. Babička koupila 12 hrníčků. Vnoučátka jí rozbila 5 hrníčků.</a:t>
            </a:r>
            <a:br>
              <a:rPr lang="cs-CZ" sz="1600" dirty="0" smtClean="0"/>
            </a:br>
            <a:r>
              <a:rPr lang="cs-CZ" sz="1600" dirty="0"/>
              <a:t> </a:t>
            </a:r>
            <a:r>
              <a:rPr lang="cs-CZ" sz="1600" dirty="0" smtClean="0"/>
              <a:t>    Kolik hrníčků babičce zbylo?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7730" y="2131334"/>
            <a:ext cx="666936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1600" dirty="0" smtClean="0"/>
              <a:t>2. V sadě rostlo 15 jabloní , hrušní bylo o 6 méně. </a:t>
            </a:r>
            <a:r>
              <a:rPr lang="cs-CZ" sz="1600" dirty="0"/>
              <a:t> </a:t>
            </a:r>
            <a:r>
              <a:rPr lang="cs-CZ" sz="1600" dirty="0" smtClean="0"/>
              <a:t>Kolik rostlo v sadu hrušní?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3. Jirka má 18 Kč. David má o 9 Kč méně. Kolik Kč má David?</a:t>
            </a:r>
          </a:p>
          <a:p>
            <a:pPr marL="0" indent="0">
              <a:buNone/>
            </a:pPr>
            <a:endParaRPr lang="cs-CZ" sz="1600" dirty="0" smtClean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3158430"/>
              </p:ext>
            </p:extLst>
          </p:nvPr>
        </p:nvGraphicFramePr>
        <p:xfrm>
          <a:off x="638944" y="2627784"/>
          <a:ext cx="5670376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703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         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smtClean="0"/>
                        <a:t>odpověz:            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4086" y="1998166"/>
            <a:ext cx="541213" cy="510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824" y="1264246"/>
            <a:ext cx="541213" cy="510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225" y="1264246"/>
            <a:ext cx="541213" cy="510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295" y="1272307"/>
            <a:ext cx="541213" cy="510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4693" y="1264246"/>
            <a:ext cx="541213" cy="510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5906" y="1271885"/>
            <a:ext cx="541213" cy="510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2364" y="1271885"/>
            <a:ext cx="541213" cy="510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3577" y="1264246"/>
            <a:ext cx="541213" cy="510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4790" y="1264246"/>
            <a:ext cx="541213" cy="510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082" y="1271885"/>
            <a:ext cx="541213" cy="510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0467" y="1264246"/>
            <a:ext cx="541213" cy="510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7177" y="1998166"/>
            <a:ext cx="541213" cy="510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4" name="Tabulka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6374587"/>
              </p:ext>
            </p:extLst>
          </p:nvPr>
        </p:nvGraphicFramePr>
        <p:xfrm>
          <a:off x="548680" y="4427984"/>
          <a:ext cx="5670376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703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   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odpověz:       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80" y="6415210"/>
            <a:ext cx="57034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2143" y="4644008"/>
            <a:ext cx="554360" cy="554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Ovál 17"/>
          <p:cNvSpPr/>
          <p:nvPr/>
        </p:nvSpPr>
        <p:spPr>
          <a:xfrm>
            <a:off x="6285616" y="6395700"/>
            <a:ext cx="489225" cy="504056"/>
          </a:xfrm>
          <a:prstGeom prst="ellipse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6326035" y="6463062"/>
            <a:ext cx="7060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6281544" y="7089576"/>
            <a:ext cx="277180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6138459" y="7032376"/>
            <a:ext cx="4825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</a:t>
            </a:r>
            <a:r>
              <a:rPr lang="cs-CZ" sz="1400" dirty="0" smtClean="0"/>
              <a:t>1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326035" y="7089576"/>
            <a:ext cx="735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....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6010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2.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3.  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3688724"/>
              </p:ext>
            </p:extLst>
          </p:nvPr>
        </p:nvGraphicFramePr>
        <p:xfrm>
          <a:off x="764704" y="755576"/>
          <a:ext cx="5670376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703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           12 – 5 = 7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odpověz:             Babičce zbylo 7 hrníčků. 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vál 5"/>
          <p:cNvSpPr/>
          <p:nvPr/>
        </p:nvSpPr>
        <p:spPr>
          <a:xfrm>
            <a:off x="2155819" y="822239"/>
            <a:ext cx="243955" cy="216024"/>
          </a:xfrm>
          <a:prstGeom prst="ellipse">
            <a:avLst/>
          </a:prstGeom>
          <a:solidFill>
            <a:srgbClr val="FF66CC"/>
          </a:solidFill>
          <a:ln>
            <a:solidFill>
              <a:srgbClr val="FF66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501093" y="822239"/>
            <a:ext cx="243955" cy="216024"/>
          </a:xfrm>
          <a:prstGeom prst="ellipse">
            <a:avLst/>
          </a:prstGeom>
          <a:solidFill>
            <a:srgbClr val="FF66CC"/>
          </a:solidFill>
          <a:ln>
            <a:solidFill>
              <a:srgbClr val="FF66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794255" y="804094"/>
            <a:ext cx="243955" cy="216024"/>
          </a:xfrm>
          <a:prstGeom prst="ellipse">
            <a:avLst/>
          </a:prstGeom>
          <a:solidFill>
            <a:srgbClr val="FF66CC"/>
          </a:solidFill>
          <a:ln>
            <a:solidFill>
              <a:srgbClr val="FF66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3127868" y="804094"/>
            <a:ext cx="243955" cy="216024"/>
          </a:xfrm>
          <a:prstGeom prst="ellipse">
            <a:avLst/>
          </a:prstGeom>
          <a:solidFill>
            <a:srgbClr val="FF66CC"/>
          </a:solidFill>
          <a:ln>
            <a:solidFill>
              <a:srgbClr val="FF66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484096" y="822239"/>
            <a:ext cx="243955" cy="216024"/>
          </a:xfrm>
          <a:prstGeom prst="ellipse">
            <a:avLst/>
          </a:prstGeom>
          <a:solidFill>
            <a:srgbClr val="FF66CC"/>
          </a:solidFill>
          <a:ln>
            <a:solidFill>
              <a:srgbClr val="FF66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815113" y="822239"/>
            <a:ext cx="243955" cy="216024"/>
          </a:xfrm>
          <a:prstGeom prst="ellipse">
            <a:avLst/>
          </a:prstGeom>
          <a:solidFill>
            <a:srgbClr val="FF66CC"/>
          </a:solidFill>
          <a:ln>
            <a:solidFill>
              <a:srgbClr val="FF66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812967" y="822239"/>
            <a:ext cx="243955" cy="216024"/>
          </a:xfrm>
          <a:prstGeom prst="ellipse">
            <a:avLst/>
          </a:prstGeom>
          <a:solidFill>
            <a:srgbClr val="FF66CC"/>
          </a:solidFill>
          <a:ln>
            <a:solidFill>
              <a:srgbClr val="FF66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129213" y="822239"/>
            <a:ext cx="243955" cy="216024"/>
          </a:xfrm>
          <a:prstGeom prst="ellipse">
            <a:avLst/>
          </a:prstGeom>
          <a:solidFill>
            <a:srgbClr val="FF66CC"/>
          </a:solidFill>
          <a:ln>
            <a:solidFill>
              <a:srgbClr val="FF66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451349" y="804094"/>
            <a:ext cx="243955" cy="216024"/>
          </a:xfrm>
          <a:prstGeom prst="ellipse">
            <a:avLst/>
          </a:prstGeom>
          <a:solidFill>
            <a:srgbClr val="FF66CC"/>
          </a:solidFill>
          <a:ln>
            <a:solidFill>
              <a:srgbClr val="FF66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769167" y="804094"/>
            <a:ext cx="243955" cy="216024"/>
          </a:xfrm>
          <a:prstGeom prst="ellipse">
            <a:avLst/>
          </a:prstGeom>
          <a:solidFill>
            <a:srgbClr val="FF66CC"/>
          </a:solidFill>
          <a:ln>
            <a:solidFill>
              <a:srgbClr val="FF66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417832" y="804094"/>
            <a:ext cx="243955" cy="216024"/>
          </a:xfrm>
          <a:prstGeom prst="ellipse">
            <a:avLst/>
          </a:prstGeom>
          <a:solidFill>
            <a:srgbClr val="FF66CC"/>
          </a:solidFill>
          <a:ln>
            <a:solidFill>
              <a:srgbClr val="FF66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708708" y="804094"/>
            <a:ext cx="243955" cy="216024"/>
          </a:xfrm>
          <a:prstGeom prst="ellipse">
            <a:avLst/>
          </a:prstGeom>
          <a:solidFill>
            <a:srgbClr val="FF66CC"/>
          </a:solidFill>
          <a:ln>
            <a:solidFill>
              <a:srgbClr val="FF66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736583" y="755576"/>
            <a:ext cx="3425167" cy="349349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5830685" y="649387"/>
            <a:ext cx="108452" cy="388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16" idx="4"/>
          </p:cNvCxnSpPr>
          <p:nvPr/>
        </p:nvCxnSpPr>
        <p:spPr>
          <a:xfrm flipH="1">
            <a:off x="5539810" y="649387"/>
            <a:ext cx="121977" cy="3707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4891144" y="649387"/>
            <a:ext cx="121978" cy="4555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4556964" y="602355"/>
            <a:ext cx="105615" cy="5025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4251190" y="649387"/>
            <a:ext cx="121978" cy="4555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6" y="2411760"/>
            <a:ext cx="567531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5882" y="2482721"/>
            <a:ext cx="289200" cy="28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896" y="2515488"/>
            <a:ext cx="289200" cy="28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4899" y="2498321"/>
            <a:ext cx="289200" cy="28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8502" y="2498321"/>
            <a:ext cx="289200" cy="28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960" y="2515488"/>
            <a:ext cx="289200" cy="28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882" y="2515488"/>
            <a:ext cx="289200" cy="28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0167" y="2515488"/>
            <a:ext cx="289200" cy="28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0773" y="2515488"/>
            <a:ext cx="289200" cy="28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3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1380" y="2516629"/>
            <a:ext cx="289200" cy="28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1986" y="2508987"/>
            <a:ext cx="289200" cy="28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5" name="Obdélník 34"/>
          <p:cNvSpPr/>
          <p:nvPr/>
        </p:nvSpPr>
        <p:spPr>
          <a:xfrm>
            <a:off x="1665882" y="2482721"/>
            <a:ext cx="2655390" cy="323108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501" y="2482721"/>
            <a:ext cx="289200" cy="28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7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6295" y="2469959"/>
            <a:ext cx="289200" cy="28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5495" y="2482721"/>
            <a:ext cx="289200" cy="28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9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4695" y="2482721"/>
            <a:ext cx="289200" cy="28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7353" y="2499675"/>
            <a:ext cx="289200" cy="28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1" name="Přímá spojnice 40"/>
          <p:cNvCxnSpPr/>
          <p:nvPr/>
        </p:nvCxnSpPr>
        <p:spPr>
          <a:xfrm flipH="1">
            <a:off x="4049032" y="2410434"/>
            <a:ext cx="72300" cy="4337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8" name="Přímá spojnice 2047"/>
          <p:cNvCxnSpPr>
            <a:endCxn id="40" idx="2"/>
          </p:cNvCxnSpPr>
          <p:nvPr/>
        </p:nvCxnSpPr>
        <p:spPr>
          <a:xfrm flipH="1">
            <a:off x="6141953" y="2410434"/>
            <a:ext cx="144600" cy="37844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1" name="Přímá spojnice 2050"/>
          <p:cNvCxnSpPr/>
          <p:nvPr/>
        </p:nvCxnSpPr>
        <p:spPr>
          <a:xfrm flipH="1">
            <a:off x="5830685" y="2339752"/>
            <a:ext cx="108452" cy="45843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3" name="Přímá spojnice 2052"/>
          <p:cNvCxnSpPr/>
          <p:nvPr/>
        </p:nvCxnSpPr>
        <p:spPr>
          <a:xfrm flipH="1">
            <a:off x="5539810" y="2339752"/>
            <a:ext cx="121977" cy="4491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5" name="Přímá spojnice 2054"/>
          <p:cNvCxnSpPr/>
          <p:nvPr/>
        </p:nvCxnSpPr>
        <p:spPr>
          <a:xfrm flipH="1">
            <a:off x="5300895" y="2339752"/>
            <a:ext cx="116937" cy="41940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8" name="Přímá spojnice 2057"/>
          <p:cNvCxnSpPr/>
          <p:nvPr/>
        </p:nvCxnSpPr>
        <p:spPr>
          <a:xfrm flipH="1">
            <a:off x="4952133" y="2339752"/>
            <a:ext cx="204162" cy="4491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680" y="4283968"/>
            <a:ext cx="6544060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7" name="Ovál 56"/>
          <p:cNvSpPr/>
          <p:nvPr/>
        </p:nvSpPr>
        <p:spPr>
          <a:xfrm>
            <a:off x="4086367" y="4424821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3786437" y="4424821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3421109" y="4424821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3050683" y="4424821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2729932" y="4413659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2391469" y="4424821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2068077" y="4407502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1753462" y="4407502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1453532" y="4407502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1148793" y="4407502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1114724" y="4355976"/>
            <a:ext cx="3258444" cy="319075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6483456" y="4407663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6188815" y="4425200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5915206" y="4424821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5633531" y="4407502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5308646" y="4432870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5004102" y="4424821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4706180" y="4424821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4431285" y="4407501"/>
            <a:ext cx="241283" cy="216024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64" name="Přímá spojnice 2063"/>
          <p:cNvCxnSpPr/>
          <p:nvPr/>
        </p:nvCxnSpPr>
        <p:spPr>
          <a:xfrm flipH="1">
            <a:off x="6604097" y="4211960"/>
            <a:ext cx="120642" cy="4630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6" name="Přímá spojnice 2065"/>
          <p:cNvCxnSpPr/>
          <p:nvPr/>
        </p:nvCxnSpPr>
        <p:spPr>
          <a:xfrm flipH="1">
            <a:off x="6286553" y="4211960"/>
            <a:ext cx="143545" cy="4630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8" name="Přímá spojnice 2067"/>
          <p:cNvCxnSpPr/>
          <p:nvPr/>
        </p:nvCxnSpPr>
        <p:spPr>
          <a:xfrm flipH="1">
            <a:off x="5997353" y="4211960"/>
            <a:ext cx="144600" cy="4630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0" name="Přímá spojnice 2069"/>
          <p:cNvCxnSpPr/>
          <p:nvPr/>
        </p:nvCxnSpPr>
        <p:spPr>
          <a:xfrm flipH="1">
            <a:off x="5708708" y="4211960"/>
            <a:ext cx="121977" cy="4630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3" name="Přímá spojnice 2072"/>
          <p:cNvCxnSpPr/>
          <p:nvPr/>
        </p:nvCxnSpPr>
        <p:spPr>
          <a:xfrm flipH="1">
            <a:off x="5429287" y="4211960"/>
            <a:ext cx="110522" cy="4630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5" name="Přímá spojnice 2074"/>
          <p:cNvCxnSpPr/>
          <p:nvPr/>
        </p:nvCxnSpPr>
        <p:spPr>
          <a:xfrm flipH="1">
            <a:off x="5054214" y="4211960"/>
            <a:ext cx="110487" cy="4630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7" name="Přímá spojnice 2076"/>
          <p:cNvCxnSpPr/>
          <p:nvPr/>
        </p:nvCxnSpPr>
        <p:spPr>
          <a:xfrm flipH="1">
            <a:off x="4769167" y="4211960"/>
            <a:ext cx="121977" cy="4630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9" name="Přímá spojnice 2078"/>
          <p:cNvCxnSpPr/>
          <p:nvPr/>
        </p:nvCxnSpPr>
        <p:spPr>
          <a:xfrm flipH="1">
            <a:off x="4551926" y="4211960"/>
            <a:ext cx="57845" cy="46309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4207008" y="4139952"/>
            <a:ext cx="105171" cy="53509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1390076" y="4690234"/>
            <a:ext cx="6957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 – 9 = 9</a:t>
            </a:r>
          </a:p>
          <a:p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469044" y="5069011"/>
            <a:ext cx="4687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David má 9 Kč.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6069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241</Words>
  <Application>Microsoft Office PowerPoint</Application>
  <PresentationFormat>Předvádění na obrazovce (4:3)</PresentationFormat>
  <Paragraphs>68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Slovní úlohy</vt:lpstr>
      <vt:lpstr>1. Babička koupila 12 hrníčků. Vnoučátka jí rozbila 5 hrníčků.      Kolik hrníčků babičce zbylo?</vt:lpstr>
      <vt:lpstr>Řešení: 1.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úlohy</dc:title>
  <dc:creator>Zaneta</dc:creator>
  <cp:lastModifiedBy>PC-0C4S</cp:lastModifiedBy>
  <cp:revision>13</cp:revision>
  <dcterms:created xsi:type="dcterms:W3CDTF">2012-09-16T16:03:45Z</dcterms:created>
  <dcterms:modified xsi:type="dcterms:W3CDTF">2012-11-09T18:36:49Z</dcterms:modified>
</cp:coreProperties>
</file>