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6" r:id="rId3"/>
    <p:sldId id="268" r:id="rId4"/>
    <p:sldId id="267" r:id="rId5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D04"/>
    <a:srgbClr val="C4380C"/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-72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040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865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3510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7399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345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82565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3762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8185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293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72919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2789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881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Litr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7453" y="1619672"/>
            <a:ext cx="6515100" cy="6034617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Matematika a její aplikace</a:t>
            </a:r>
          </a:p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 (matematika pro </a:t>
            </a:r>
            <a:r>
              <a:rPr lang="cs-CZ" sz="1600" b="1" dirty="0" smtClean="0">
                <a:solidFill>
                  <a:prstClr val="black"/>
                </a:solidFill>
              </a:rPr>
              <a:t>2. </a:t>
            </a:r>
            <a:r>
              <a:rPr lang="cs-CZ" sz="1600" b="1" dirty="0">
                <a:solidFill>
                  <a:prstClr val="black"/>
                </a:solidFill>
              </a:rPr>
              <a:t>ročník)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I/2 Inovace a zkvalitnění výuky směřující k rozvoji   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čtenářské a informační gramotnosti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</a:rPr>
              <a:t>VY_12_INOVACE_29_LITR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Druh materiálu: </a:t>
            </a:r>
            <a:r>
              <a:rPr lang="cs-CZ" sz="1600" dirty="0">
                <a:solidFill>
                  <a:prstClr val="black"/>
                </a:solidFill>
              </a:rPr>
              <a:t>Pracovní list  MA č. </a:t>
            </a:r>
            <a:r>
              <a:rPr lang="cs-CZ" sz="1600" dirty="0" smtClean="0">
                <a:solidFill>
                  <a:prstClr val="black"/>
                </a:solidFill>
              </a:rPr>
              <a:t>29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</a:t>
            </a:r>
            <a:r>
              <a:rPr lang="cs-CZ" sz="1600">
                <a:solidFill>
                  <a:prstClr val="black"/>
                </a:solidFill>
              </a:rPr>
              <a:t>Jana Sedláčková</a:t>
            </a:r>
          </a:p>
          <a:p>
            <a:pPr marL="0" lvl="0" indent="0">
              <a:buNone/>
            </a:pPr>
            <a:r>
              <a:rPr lang="cs-CZ" sz="1600" b="1" smtClean="0">
                <a:solidFill>
                  <a:prstClr val="black"/>
                </a:solidFill>
              </a:rPr>
              <a:t>Škola</a:t>
            </a:r>
            <a:r>
              <a:rPr lang="cs-CZ" sz="1600" b="1" dirty="0">
                <a:solidFill>
                  <a:prstClr val="black"/>
                </a:solidFill>
              </a:rPr>
              <a:t>: 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            </a:t>
            </a:r>
            <a:r>
              <a:rPr lang="cs-CZ" sz="16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</a:rPr>
              <a:t>10. 9. 2012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>
                <a:solidFill>
                  <a:prstClr val="black"/>
                </a:solidFill>
              </a:rPr>
              <a:t>Matematika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>
                <a:solidFill>
                  <a:prstClr val="black"/>
                </a:solidFill>
              </a:rPr>
              <a:t>druhý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 </a:t>
            </a:r>
            <a:r>
              <a:rPr lang="cs-CZ" sz="1600" dirty="0">
                <a:solidFill>
                  <a:prstClr val="black"/>
                </a:solidFill>
              </a:rPr>
              <a:t>Pracovní list pro žáky  2. </a:t>
            </a:r>
            <a:r>
              <a:rPr lang="cs-CZ" sz="1600" dirty="0" smtClean="0">
                <a:solidFill>
                  <a:prstClr val="black"/>
                </a:solidFill>
              </a:rPr>
              <a:t>ročníku  s úkoly na procvičení jednotky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objemu - litr. Je </a:t>
            </a:r>
            <a:r>
              <a:rPr lang="cs-CZ" sz="1600" dirty="0">
                <a:solidFill>
                  <a:prstClr val="black"/>
                </a:solidFill>
              </a:rPr>
              <a:t>určen pro </a:t>
            </a:r>
            <a:r>
              <a:rPr lang="cs-CZ" sz="1600" dirty="0" smtClean="0">
                <a:solidFill>
                  <a:prstClr val="black"/>
                </a:solidFill>
              </a:rPr>
              <a:t>samostatnou práci žáků</a:t>
            </a:r>
            <a:r>
              <a:rPr lang="cs-CZ" sz="1600" dirty="0">
                <a:solidFill>
                  <a:prstClr val="black"/>
                </a:solidFill>
              </a:rPr>
              <a:t>, společná 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kontrola proběhne na  </a:t>
            </a:r>
            <a:r>
              <a:rPr lang="cs-CZ" sz="1600" dirty="0">
                <a:solidFill>
                  <a:prstClr val="black"/>
                </a:solidFill>
              </a:rPr>
              <a:t>interaktivní tabuli.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</a:t>
            </a:r>
            <a:r>
              <a:rPr lang="cs-CZ" sz="1600" b="1" dirty="0" smtClean="0">
                <a:solidFill>
                  <a:prstClr val="black"/>
                </a:solidFill>
              </a:rPr>
              <a:t>:</a:t>
            </a:r>
            <a:r>
              <a:rPr lang="cs-CZ" sz="1600" dirty="0" smtClean="0">
                <a:solidFill>
                  <a:prstClr val="black"/>
                </a:solidFill>
              </a:rPr>
              <a:t> jednotka objemu – 1 litr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b="1" dirty="0">
                <a:solidFill>
                  <a:prstClr val="black"/>
                </a:solidFill>
              </a:rPr>
              <a:t>Zdroje: </a:t>
            </a:r>
            <a:r>
              <a:rPr lang="cs-CZ" sz="1600" dirty="0" smtClean="0">
                <a:solidFill>
                  <a:prstClr val="black"/>
                </a:solidFill>
                <a:hlinkClick r:id="rId2"/>
              </a:rPr>
              <a:t>www.microsoft.office.com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7867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1. </a:t>
            </a:r>
            <a:r>
              <a:rPr lang="cs-CZ" sz="1600" dirty="0"/>
              <a:t>Základní jednotkou </a:t>
            </a:r>
            <a:r>
              <a:rPr lang="cs-CZ" sz="1600" dirty="0" smtClean="0"/>
              <a:t>objemu </a:t>
            </a:r>
            <a:r>
              <a:rPr lang="cs-CZ" sz="1600" dirty="0"/>
              <a:t>je </a:t>
            </a:r>
            <a:r>
              <a:rPr lang="cs-CZ" sz="1600" dirty="0" smtClean="0"/>
              <a:t>LITR </a:t>
            </a:r>
            <a:r>
              <a:rPr lang="cs-CZ" sz="1600" dirty="0"/>
              <a:t>– 1 </a:t>
            </a:r>
            <a:r>
              <a:rPr lang="cs-CZ" sz="1600" dirty="0" smtClean="0"/>
              <a:t>l.  </a:t>
            </a:r>
            <a:br>
              <a:rPr lang="cs-CZ" sz="1600" dirty="0" smtClean="0"/>
            </a:br>
            <a:r>
              <a:rPr lang="cs-CZ" sz="1600" dirty="0" smtClean="0"/>
              <a:t>    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0648" y="1835696"/>
            <a:ext cx="6480720" cy="6034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Co měříme na litry?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2. Co můžeme a nemůžeme měřit na litry? Piš ANO-NE.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3. Porovnej.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13 l         19 l                     17 l          7 l                    15 l           15 l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20 l           2 l                     10 l        11 l                    16 l           14 l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18 l         16 l                     12 l          8 l                      5 l           17 l</a:t>
            </a:r>
            <a:endParaRPr lang="en-US" sz="1600" dirty="0" smtClean="0"/>
          </a:p>
          <a:p>
            <a:pPr marL="0" indent="0">
              <a:buNone/>
            </a:pPr>
            <a:endParaRPr lang="en-US" sz="16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648" y="899592"/>
            <a:ext cx="842392" cy="842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8800" y="971600"/>
            <a:ext cx="698376" cy="698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6627" y="971600"/>
            <a:ext cx="698376" cy="698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648" y="2123728"/>
            <a:ext cx="1130424" cy="1130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5994" y="971600"/>
            <a:ext cx="819150" cy="819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7192" y="863588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1964" y="2330066"/>
            <a:ext cx="1130424" cy="1130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5815" y="2330066"/>
            <a:ext cx="972109" cy="9721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7112" y="2340918"/>
            <a:ext cx="950403" cy="9504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2605" y="235892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7126912"/>
              </p:ext>
            </p:extLst>
          </p:nvPr>
        </p:nvGraphicFramePr>
        <p:xfrm>
          <a:off x="371648" y="4283968"/>
          <a:ext cx="6227864" cy="9361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8483"/>
                <a:gridCol w="778483"/>
                <a:gridCol w="778483"/>
                <a:gridCol w="778483"/>
                <a:gridCol w="735508"/>
                <a:gridCol w="936104"/>
                <a:gridCol w="720080"/>
                <a:gridCol w="722240"/>
              </a:tblGrid>
              <a:tr h="468052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provaz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mléko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olej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mouka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čaj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brambory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benzín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nafta</a:t>
                      </a:r>
                      <a:endParaRPr lang="cs-CZ" sz="1400" dirty="0"/>
                    </a:p>
                  </a:txBody>
                  <a:tcPr/>
                </a:tc>
              </a:tr>
              <a:tr h="468052"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16638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8640" y="107504"/>
            <a:ext cx="6408712" cy="1524000"/>
          </a:xfrm>
        </p:spPr>
        <p:txBody>
          <a:bodyPr>
            <a:normAutofit/>
          </a:bodyPr>
          <a:lstStyle/>
          <a:p>
            <a:pPr algn="l"/>
            <a:r>
              <a:rPr lang="en-US" sz="1600" dirty="0" smtClean="0"/>
              <a:t>4. </a:t>
            </a:r>
            <a:r>
              <a:rPr lang="cs-CZ" sz="1600" dirty="0" smtClean="0"/>
              <a:t>Zkus odhadnout počet litrů v nádobách a poté pomocí odměrky odměř.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0305263"/>
              </p:ext>
            </p:extLst>
          </p:nvPr>
        </p:nvGraphicFramePr>
        <p:xfrm>
          <a:off x="404664" y="971600"/>
          <a:ext cx="6172200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43050"/>
                <a:gridCol w="1543050"/>
                <a:gridCol w="1543050"/>
                <a:gridCol w="1543050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ODHAD</a:t>
                      </a:r>
                      <a:endParaRPr lang="cs-CZ" sz="1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MĚŘENÍ</a:t>
                      </a:r>
                      <a:endParaRPr lang="cs-CZ" sz="1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velký hrnec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malý hrnec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velký</a:t>
                      </a:r>
                      <a:r>
                        <a:rPr lang="cs-CZ" sz="1600" baseline="0" dirty="0" smtClean="0"/>
                        <a:t> hrnec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malý hrnec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3740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Řešení:</a:t>
            </a:r>
            <a:br>
              <a:rPr lang="cs-CZ" sz="1600" dirty="0" smtClean="0"/>
            </a:br>
            <a:r>
              <a:rPr lang="cs-CZ" sz="1600" dirty="0" smtClean="0"/>
              <a:t>1. benzín nebo nafta, olej, mléko, voda, káva nebo čaj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2. </a:t>
            </a:r>
            <a:r>
              <a:rPr lang="cs-CZ" sz="1600" dirty="0"/>
              <a:t/>
            </a:r>
            <a:br>
              <a:rPr lang="cs-CZ" sz="1600" dirty="0"/>
            </a:br>
            <a:endParaRPr lang="cs-CZ" sz="16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903" y="1547664"/>
            <a:ext cx="6172200" cy="9351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04664" y="2915816"/>
            <a:ext cx="626469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     </a:t>
            </a:r>
          </a:p>
          <a:p>
            <a:r>
              <a:rPr lang="cs-CZ" sz="1600" dirty="0" smtClean="0"/>
              <a:t>3.</a:t>
            </a:r>
            <a:endParaRPr lang="cs-CZ" sz="1600" dirty="0"/>
          </a:p>
          <a:p>
            <a:r>
              <a:rPr lang="cs-CZ" sz="1600" dirty="0" smtClean="0"/>
              <a:t>     13 </a:t>
            </a:r>
            <a:r>
              <a:rPr lang="cs-CZ" sz="1600" dirty="0"/>
              <a:t>l    </a:t>
            </a:r>
            <a:r>
              <a:rPr lang="en-US" sz="1600" dirty="0" smtClean="0">
                <a:solidFill>
                  <a:srgbClr val="FF0000"/>
                </a:solidFill>
              </a:rPr>
              <a:t>&lt;</a:t>
            </a:r>
            <a:r>
              <a:rPr lang="cs-CZ" sz="1600" dirty="0" smtClean="0"/>
              <a:t>    </a:t>
            </a:r>
            <a:r>
              <a:rPr lang="cs-CZ" sz="1600" dirty="0"/>
              <a:t>19 l                     17 l </a:t>
            </a:r>
            <a:r>
              <a:rPr lang="cs-CZ" sz="1600" dirty="0" smtClean="0"/>
              <a:t>  </a:t>
            </a:r>
            <a:r>
              <a:rPr lang="en-US" sz="1600" dirty="0" smtClean="0"/>
              <a:t> </a:t>
            </a:r>
            <a:r>
              <a:rPr lang="cs-CZ" sz="1600" dirty="0" smtClean="0"/>
              <a:t> </a:t>
            </a:r>
            <a:r>
              <a:rPr lang="en-US" sz="1600" dirty="0" smtClean="0">
                <a:solidFill>
                  <a:srgbClr val="FF0000"/>
                </a:solidFill>
              </a:rPr>
              <a:t>&gt;</a:t>
            </a:r>
            <a:r>
              <a:rPr lang="cs-CZ" sz="1600" dirty="0" smtClean="0"/>
              <a:t>    </a:t>
            </a:r>
            <a:r>
              <a:rPr lang="cs-CZ" sz="1600" dirty="0"/>
              <a:t>7 l                    15 l    </a:t>
            </a:r>
            <a:r>
              <a:rPr lang="en-US" sz="1600" dirty="0">
                <a:solidFill>
                  <a:srgbClr val="FF0000"/>
                </a:solidFill>
              </a:rPr>
              <a:t>=</a:t>
            </a:r>
            <a:r>
              <a:rPr lang="cs-CZ" sz="1600" dirty="0" smtClean="0"/>
              <a:t>    </a:t>
            </a:r>
            <a:r>
              <a:rPr lang="cs-CZ" sz="1600" dirty="0"/>
              <a:t>15 l</a:t>
            </a:r>
          </a:p>
          <a:p>
            <a:r>
              <a:rPr lang="cs-CZ" sz="1600" dirty="0"/>
              <a:t>     20 l     </a:t>
            </a:r>
            <a:r>
              <a:rPr lang="en-US" sz="1600" dirty="0" smtClean="0">
                <a:solidFill>
                  <a:srgbClr val="FF0000"/>
                </a:solidFill>
              </a:rPr>
              <a:t>&gt;</a:t>
            </a:r>
            <a:r>
              <a:rPr lang="cs-CZ" sz="1600" dirty="0" smtClean="0"/>
              <a:t>     </a:t>
            </a:r>
            <a:r>
              <a:rPr lang="cs-CZ" sz="1600" dirty="0"/>
              <a:t>2 l                     10 l   </a:t>
            </a:r>
            <a:r>
              <a:rPr lang="cs-CZ" sz="1600" dirty="0" smtClean="0"/>
              <a:t>  </a:t>
            </a:r>
            <a:r>
              <a:rPr lang="en-US" sz="1600" dirty="0" smtClean="0">
                <a:solidFill>
                  <a:srgbClr val="FF0000"/>
                </a:solidFill>
              </a:rPr>
              <a:t>&lt;</a:t>
            </a:r>
            <a:r>
              <a:rPr lang="cs-CZ" sz="1600" dirty="0" smtClean="0"/>
              <a:t>  </a:t>
            </a:r>
            <a:r>
              <a:rPr lang="cs-CZ" sz="1600" dirty="0"/>
              <a:t>11 l                    16 l     </a:t>
            </a:r>
            <a:r>
              <a:rPr lang="en-US" sz="1600" dirty="0" smtClean="0">
                <a:solidFill>
                  <a:srgbClr val="FF0000"/>
                </a:solidFill>
              </a:rPr>
              <a:t>&gt;</a:t>
            </a:r>
            <a:r>
              <a:rPr lang="cs-CZ" sz="1600" dirty="0" smtClean="0"/>
              <a:t>   </a:t>
            </a:r>
            <a:r>
              <a:rPr lang="cs-CZ" sz="1600" dirty="0"/>
              <a:t>14 l</a:t>
            </a:r>
          </a:p>
          <a:p>
            <a:r>
              <a:rPr lang="cs-CZ" sz="1600" dirty="0"/>
              <a:t>     18 l </a:t>
            </a:r>
            <a:r>
              <a:rPr lang="cs-CZ" sz="1600" dirty="0" smtClean="0"/>
              <a:t>    </a:t>
            </a:r>
            <a:r>
              <a:rPr lang="en-US" sz="1600" dirty="0" smtClean="0">
                <a:solidFill>
                  <a:srgbClr val="FF0000"/>
                </a:solidFill>
              </a:rPr>
              <a:t>&gt;</a:t>
            </a:r>
            <a:r>
              <a:rPr lang="cs-CZ" sz="1600" dirty="0" smtClean="0"/>
              <a:t>   </a:t>
            </a:r>
            <a:r>
              <a:rPr lang="cs-CZ" sz="1600" dirty="0"/>
              <a:t>16 l                     12 l  </a:t>
            </a:r>
            <a:r>
              <a:rPr lang="cs-CZ" sz="1600" dirty="0" smtClean="0"/>
              <a:t>   </a:t>
            </a:r>
            <a:r>
              <a:rPr lang="en-US" sz="1600" dirty="0" smtClean="0">
                <a:solidFill>
                  <a:srgbClr val="FF0000"/>
                </a:solidFill>
              </a:rPr>
              <a:t>&gt;</a:t>
            </a:r>
            <a:r>
              <a:rPr lang="cs-CZ" sz="1600" dirty="0" smtClean="0"/>
              <a:t>  </a:t>
            </a:r>
            <a:r>
              <a:rPr lang="en-US" sz="1600" dirty="0" smtClean="0"/>
              <a:t> </a:t>
            </a:r>
            <a:r>
              <a:rPr lang="cs-CZ" sz="1600" dirty="0" smtClean="0"/>
              <a:t> </a:t>
            </a:r>
            <a:r>
              <a:rPr lang="cs-CZ" sz="1600" dirty="0"/>
              <a:t>8 l                      5 l      </a:t>
            </a:r>
            <a:r>
              <a:rPr lang="en-US" sz="1600" dirty="0" smtClean="0">
                <a:solidFill>
                  <a:srgbClr val="FF0000"/>
                </a:solidFill>
              </a:rPr>
              <a:t>&lt;</a:t>
            </a:r>
            <a:r>
              <a:rPr lang="cs-CZ" sz="1600" dirty="0" smtClean="0"/>
              <a:t>  17 l</a:t>
            </a:r>
          </a:p>
          <a:p>
            <a:endParaRPr lang="cs-CZ" sz="1600" dirty="0"/>
          </a:p>
          <a:p>
            <a:r>
              <a:rPr lang="cs-CZ" sz="1600" dirty="0" smtClean="0"/>
              <a:t>4. Paní učitelka má nachystaný velký a malý hrnec a odměrku – 1 litr 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na odměřování vody.  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657357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253</TotalTime>
  <Words>308</Words>
  <Application>Microsoft Office PowerPoint</Application>
  <PresentationFormat>Předvádění na obrazovce (4:3)</PresentationFormat>
  <Paragraphs>66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Litr</vt:lpstr>
      <vt:lpstr>1. Základní jednotkou objemu je LITR – 1 l.          </vt:lpstr>
      <vt:lpstr>4. Zkus odhadnout počet litrů v nádobách a poté pomocí odměrky odměř.   </vt:lpstr>
      <vt:lpstr>Řešení: 1. benzín nebo nafta, olej, mléko, voda, káva nebo čaj  2.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úlohy</dc:title>
  <dc:creator>Zaneta</dc:creator>
  <cp:lastModifiedBy>PC-0C4S</cp:lastModifiedBy>
  <cp:revision>31</cp:revision>
  <dcterms:created xsi:type="dcterms:W3CDTF">2012-09-16T16:03:45Z</dcterms:created>
  <dcterms:modified xsi:type="dcterms:W3CDTF">2012-11-09T18:39:02Z</dcterms:modified>
</cp:coreProperties>
</file>