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67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D04"/>
    <a:srgbClr val="C4380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5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739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5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76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81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9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Slovní úlohy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453" y="1619672"/>
            <a:ext cx="6515100" cy="6034617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VY_12_INOVACE_30_SLOVNÍ ÚLOHY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30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11. 9. 2012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</a:t>
            </a:r>
            <a:r>
              <a:rPr lang="cs-CZ" sz="1600" dirty="0" smtClean="0">
                <a:solidFill>
                  <a:prstClr val="black"/>
                </a:solidFill>
              </a:rPr>
              <a:t>řešení slovních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úloh s jednotkou objemu – litrem na </a:t>
            </a:r>
            <a:r>
              <a:rPr lang="cs-CZ" sz="1600" dirty="0">
                <a:solidFill>
                  <a:prstClr val="black"/>
                </a:solidFill>
              </a:rPr>
              <a:t>s</a:t>
            </a:r>
            <a:r>
              <a:rPr lang="cs-CZ" sz="1600" dirty="0" smtClean="0">
                <a:solidFill>
                  <a:prstClr val="black"/>
                </a:solidFill>
              </a:rPr>
              <a:t>čítání a odčítání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s přechodem v oboru  do 20.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</a:rPr>
              <a:t>určen pro </a:t>
            </a:r>
            <a:r>
              <a:rPr lang="cs-CZ" sz="1600" dirty="0" smtClean="0">
                <a:solidFill>
                  <a:prstClr val="black"/>
                </a:solidFill>
              </a:rPr>
              <a:t>samostatnou práci žáků</a:t>
            </a:r>
            <a:r>
              <a:rPr lang="cs-CZ" sz="1600" dirty="0">
                <a:solidFill>
                  <a:prstClr val="black"/>
                </a:solidFill>
              </a:rPr>
              <a:t>, společná kontrola </a:t>
            </a:r>
            <a:r>
              <a:rPr lang="cs-CZ" sz="1600" dirty="0" smtClean="0">
                <a:solidFill>
                  <a:prstClr val="black"/>
                </a:solidFill>
              </a:rPr>
              <a:t>proběhne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na  </a:t>
            </a:r>
            <a:r>
              <a:rPr lang="cs-CZ" sz="1600" dirty="0">
                <a:solidFill>
                  <a:prstClr val="black"/>
                </a:solidFill>
              </a:rPr>
              <a:t>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slovní úloha, znázornění, výpočet, odpověď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632" y="167754"/>
            <a:ext cx="6172200" cy="1524000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/>
              <a:t>1.  Paní kuchařky připravily do várnice 20 l džusu. Děti vypily 17 l džusu. </a:t>
            </a:r>
            <a:br>
              <a:rPr lang="cs-CZ" sz="1600" dirty="0" smtClean="0"/>
            </a:br>
            <a:r>
              <a:rPr lang="cs-CZ" sz="1600" dirty="0" smtClean="0"/>
              <a:t>      Kolik litrů džusu zůstalo ve várnici?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0648" y="2483768"/>
            <a:ext cx="6450792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 Maminka nalila do hrnce 7 l vody. Potom ještě přidala 4 l vody.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Kolik litrů vody bylo v hrnci?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   výpočet: ___________________________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   odpověď: ___________________________________________________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3. Táta koupil 11 l benzínu do auta a 5 l benzínu do kanystru.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Kolik litrů benzínu koupil táta dohromady?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63" y="1187624"/>
            <a:ext cx="6492875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5047695"/>
              </p:ext>
            </p:extLst>
          </p:nvPr>
        </p:nvGraphicFramePr>
        <p:xfrm>
          <a:off x="620688" y="3203848"/>
          <a:ext cx="4572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35" y="6228184"/>
            <a:ext cx="6492875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608" y="251520"/>
            <a:ext cx="842392" cy="84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232" y="2987824"/>
            <a:ext cx="770384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0416" y="5405611"/>
            <a:ext cx="770384" cy="7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178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814103"/>
              </p:ext>
            </p:extLst>
          </p:nvPr>
        </p:nvGraphicFramePr>
        <p:xfrm>
          <a:off x="224643" y="1043608"/>
          <a:ext cx="648072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20</a:t>
                      </a:r>
                      <a:r>
                        <a:rPr lang="cs-CZ" sz="1600" baseline="0" dirty="0" smtClean="0"/>
                        <a:t> l – 17 l = 3 l </a:t>
                      </a:r>
                      <a:r>
                        <a:rPr lang="cs-CZ" sz="1600" dirty="0" smtClean="0"/>
                        <a:t>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Ve várnici zůstaly</a:t>
                      </a:r>
                      <a:r>
                        <a:rPr lang="cs-CZ" sz="1600" baseline="0" dirty="0" smtClean="0"/>
                        <a:t> 3 l džusu. </a:t>
                      </a:r>
                      <a:r>
                        <a:rPr lang="cs-CZ" sz="1600" dirty="0" smtClean="0"/>
                        <a:t> 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88640" y="2137039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2.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7 l + 4 l  = 11 l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V hrnci bylo 11 l vody.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</a:t>
            </a:r>
            <a:endParaRPr lang="cs-CZ" sz="16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8635904"/>
              </p:ext>
            </p:extLst>
          </p:nvPr>
        </p:nvGraphicFramePr>
        <p:xfrm>
          <a:off x="224643" y="4860032"/>
          <a:ext cx="648072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11 l + 5 l = 16 l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 Táta koupil</a:t>
                      </a:r>
                      <a:r>
                        <a:rPr lang="cs-CZ" sz="1600" baseline="0" dirty="0" smtClean="0"/>
                        <a:t> dohromady 16 l benzínu. </a:t>
                      </a:r>
                      <a:r>
                        <a:rPr lang="cs-CZ" sz="1600" dirty="0" smtClean="0"/>
                        <a:t>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2545040"/>
              </p:ext>
            </p:extLst>
          </p:nvPr>
        </p:nvGraphicFramePr>
        <p:xfrm>
          <a:off x="332656" y="2843808"/>
          <a:ext cx="4572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  <a:gridCol w="228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1214784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12776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28800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844824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060848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76872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512529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744552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996952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12976" y="107072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458926" y="107268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11588" y="107268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056" y="1076177"/>
            <a:ext cx="96837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5229200" y="1079278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13176" y="1079278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797152" y="1079278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518048" y="1068760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581128" y="1085528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65104" y="1077144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149080" y="1085528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445224" y="1090911"/>
            <a:ext cx="72008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5445224" y="899592"/>
            <a:ext cx="273447" cy="49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 flipH="1">
            <a:off x="5229200" y="899592"/>
            <a:ext cx="216024" cy="49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2" name="Přímá spojnice 2051"/>
          <p:cNvCxnSpPr/>
          <p:nvPr/>
        </p:nvCxnSpPr>
        <p:spPr>
          <a:xfrm flipH="1">
            <a:off x="5013176" y="899592"/>
            <a:ext cx="216024" cy="49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2053"/>
          <p:cNvCxnSpPr/>
          <p:nvPr/>
        </p:nvCxnSpPr>
        <p:spPr>
          <a:xfrm flipH="1">
            <a:off x="4797152" y="899592"/>
            <a:ext cx="216024" cy="49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6" name="Přímá spojnice 2055"/>
          <p:cNvCxnSpPr/>
          <p:nvPr/>
        </p:nvCxnSpPr>
        <p:spPr>
          <a:xfrm flipH="1">
            <a:off x="4581128" y="899592"/>
            <a:ext cx="216024" cy="49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8" name="Přímá spojnice 2057"/>
          <p:cNvCxnSpPr/>
          <p:nvPr/>
        </p:nvCxnSpPr>
        <p:spPr>
          <a:xfrm flipH="1">
            <a:off x="4365104" y="899592"/>
            <a:ext cx="216024" cy="49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0" name="Přímá spojnice 2059"/>
          <p:cNvCxnSpPr/>
          <p:nvPr/>
        </p:nvCxnSpPr>
        <p:spPr>
          <a:xfrm flipH="1">
            <a:off x="4149080" y="899592"/>
            <a:ext cx="216024" cy="49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Přímá spojnice 2061"/>
          <p:cNvCxnSpPr/>
          <p:nvPr/>
        </p:nvCxnSpPr>
        <p:spPr>
          <a:xfrm flipH="1">
            <a:off x="3933056" y="827584"/>
            <a:ext cx="216024" cy="5660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4" name="Přímá spojnice 2063"/>
          <p:cNvCxnSpPr/>
          <p:nvPr/>
        </p:nvCxnSpPr>
        <p:spPr>
          <a:xfrm flipH="1">
            <a:off x="3711588" y="899592"/>
            <a:ext cx="149460" cy="49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Přímá spojnice 2065"/>
          <p:cNvCxnSpPr/>
          <p:nvPr/>
        </p:nvCxnSpPr>
        <p:spPr>
          <a:xfrm flipH="1">
            <a:off x="3494930" y="827584"/>
            <a:ext cx="150094" cy="5513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Přímá spojnice 2067"/>
          <p:cNvCxnSpPr/>
          <p:nvPr/>
        </p:nvCxnSpPr>
        <p:spPr>
          <a:xfrm flipH="1">
            <a:off x="3212976" y="827584"/>
            <a:ext cx="144016" cy="5459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2" name="Přímá spojnice 2071"/>
          <p:cNvCxnSpPr/>
          <p:nvPr/>
        </p:nvCxnSpPr>
        <p:spPr>
          <a:xfrm flipH="1">
            <a:off x="2996952" y="863587"/>
            <a:ext cx="144016" cy="5660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4" name="Přímá spojnice 2073"/>
          <p:cNvCxnSpPr/>
          <p:nvPr/>
        </p:nvCxnSpPr>
        <p:spPr>
          <a:xfrm flipH="1">
            <a:off x="2780556" y="863587"/>
            <a:ext cx="107640" cy="5300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6" name="Přímá spojnice 2075"/>
          <p:cNvCxnSpPr>
            <a:endCxn id="26" idx="2"/>
          </p:cNvCxnSpPr>
          <p:nvPr/>
        </p:nvCxnSpPr>
        <p:spPr>
          <a:xfrm flipH="1">
            <a:off x="2554052" y="863587"/>
            <a:ext cx="82860" cy="4932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8" name="Přímá spojnice 2077"/>
          <p:cNvCxnSpPr/>
          <p:nvPr/>
        </p:nvCxnSpPr>
        <p:spPr>
          <a:xfrm flipH="1">
            <a:off x="2276872" y="863587"/>
            <a:ext cx="72008" cy="5300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0" name="Přímá spojnice 2079"/>
          <p:cNvCxnSpPr/>
          <p:nvPr/>
        </p:nvCxnSpPr>
        <p:spPr>
          <a:xfrm flipH="1">
            <a:off x="2060848" y="899592"/>
            <a:ext cx="72008" cy="4940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2" name="Přímá spojnice 2081"/>
          <p:cNvCxnSpPr/>
          <p:nvPr/>
        </p:nvCxnSpPr>
        <p:spPr>
          <a:xfrm flipH="1">
            <a:off x="1844824" y="899592"/>
            <a:ext cx="72008" cy="530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3" name="Ovál 2082"/>
          <p:cNvSpPr/>
          <p:nvPr/>
        </p:nvSpPr>
        <p:spPr>
          <a:xfrm>
            <a:off x="1186072" y="4908798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1448780" y="4932040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1707939" y="4919067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1973336" y="4919067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2231403" y="4919067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7457" y="4908798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2764582" y="4919067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3032956" y="4908798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284984" y="4919067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3546152" y="4908004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3828453" y="4919067"/>
            <a:ext cx="201440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084364" y="4908004"/>
            <a:ext cx="201440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4399570" y="4908004"/>
            <a:ext cx="201440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4689140" y="4919067"/>
            <a:ext cx="201440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4984464" y="4908004"/>
            <a:ext cx="201440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5324611" y="4908798"/>
            <a:ext cx="201440" cy="28803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89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289</Words>
  <Application>Microsoft Office PowerPoint</Application>
  <PresentationFormat>Předvádění na obrazovce (4:3)</PresentationFormat>
  <Paragraphs>56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Slovní úlohy</vt:lpstr>
      <vt:lpstr>1.  Paní kuchařky připravily do várnice 20 l džusu. Děti vypily 17 l džusu.        Kolik litrů džusu zůstalo ve várnici?     </vt:lpstr>
      <vt:lpstr>Řešení: 1.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27</cp:revision>
  <dcterms:created xsi:type="dcterms:W3CDTF">2012-09-16T16:03:45Z</dcterms:created>
  <dcterms:modified xsi:type="dcterms:W3CDTF">2012-11-09T18:39:24Z</dcterms:modified>
</cp:coreProperties>
</file>