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D04"/>
    <a:srgbClr val="C4380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Kilogram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453" y="1619672"/>
            <a:ext cx="6515100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VY_12_INOVACE_31_KILOGRAM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31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11. 9. 2012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</a:t>
            </a:r>
            <a:r>
              <a:rPr lang="cs-CZ" sz="1600" dirty="0" smtClean="0">
                <a:solidFill>
                  <a:prstClr val="black"/>
                </a:solidFill>
              </a:rPr>
              <a:t>ročníku  s úkoly na procvičení jednotky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společná kontrola proběhne na  </a:t>
            </a:r>
            <a:r>
              <a:rPr lang="cs-CZ" sz="1600" dirty="0">
                <a:solidFill>
                  <a:prstClr val="black"/>
                </a:solidFill>
              </a:rPr>
              <a:t>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</a:t>
            </a:r>
            <a:r>
              <a:rPr lang="cs-CZ" sz="1600" b="1" dirty="0" smtClean="0">
                <a:solidFill>
                  <a:prstClr val="black"/>
                </a:solidFill>
              </a:rPr>
              <a:t>:</a:t>
            </a:r>
            <a:r>
              <a:rPr lang="cs-CZ" sz="1600" dirty="0" smtClean="0">
                <a:solidFill>
                  <a:prstClr val="black"/>
                </a:solidFill>
              </a:rPr>
              <a:t> jednotka hmotnosti– 1 kilogram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Základní jednotkou hmotnosti je KILOGRAM – 1 kg.</a:t>
            </a:r>
            <a:br>
              <a:rPr lang="cs-CZ" sz="1600" dirty="0" smtClean="0"/>
            </a:br>
            <a:r>
              <a:rPr lang="cs-CZ" sz="1600" dirty="0" smtClean="0"/>
              <a:t>    Čím můžeme vážit? Pojmenuj váhy.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 Co můžeme a nemůžeme vážit pomocí vah. Piš ANO – NE.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Vypočítej.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12 kg +  4 kg  =                  20 kg – 11 kg =                    8 kg +  9 kg =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10 kg + 10 kg =                  13 kg +  5 kg  =                   12 kg – 5 kg =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13 kg –  8 kg  =                    7 kg + 12 kg =                    19 kg – 5 kg =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4. Odhadni váhu předmětů a poté je zvaž. Zapiš do tabulky.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5. Jaká je tvoje hmotnost – kolik vážíš?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Vážím _____________.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88" y="1187624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816" y="1043608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104" y="1187624"/>
            <a:ext cx="950403" cy="950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232" y="1187624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968" y="1232629"/>
            <a:ext cx="752382" cy="752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3026007"/>
              </p:ext>
            </p:extLst>
          </p:nvPr>
        </p:nvGraphicFramePr>
        <p:xfrm>
          <a:off x="403227" y="2627784"/>
          <a:ext cx="6227864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8483"/>
                <a:gridCol w="663114"/>
                <a:gridCol w="936104"/>
                <a:gridCol w="736231"/>
                <a:gridCol w="735508"/>
                <a:gridCol w="832517"/>
                <a:gridCol w="823667"/>
                <a:gridCol w="722240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citrony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jablka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minerálka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rýže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čaj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banány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mouka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člověk</a:t>
                      </a:r>
                      <a:endParaRPr lang="cs-CZ" sz="1400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961054"/>
              </p:ext>
            </p:extLst>
          </p:nvPr>
        </p:nvGraphicFramePr>
        <p:xfrm>
          <a:off x="722545" y="5796136"/>
          <a:ext cx="4722678" cy="152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74226"/>
                <a:gridCol w="1574226"/>
                <a:gridCol w="1574226"/>
              </a:tblGrid>
              <a:tr h="27363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ODHAD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VÁHA</a:t>
                      </a:r>
                      <a:endParaRPr lang="cs-CZ" sz="1400" dirty="0"/>
                    </a:p>
                  </a:txBody>
                  <a:tcPr/>
                </a:tc>
              </a:tr>
              <a:tr h="27363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sáček</a:t>
                      </a:r>
                      <a:r>
                        <a:rPr lang="cs-CZ" sz="1400" baseline="0" dirty="0" smtClean="0"/>
                        <a:t> jablek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</a:tr>
              <a:tr h="27363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aktovka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</a:tr>
              <a:tr h="27363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kbelík písku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  <a:tr h="27363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sáček</a:t>
                      </a:r>
                      <a:r>
                        <a:rPr lang="cs-CZ" sz="1400" baseline="0" dirty="0" smtClean="0"/>
                        <a:t> cukru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6686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 osobní váha, kuchyňská váha, laboratorní váha, digitální váha, obchodní váha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2.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8227" y="248376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3. </a:t>
            </a:r>
          </a:p>
          <a:p>
            <a:pPr marL="0" indent="0">
              <a:buNone/>
            </a:pPr>
            <a:r>
              <a:rPr lang="cs-CZ" sz="1600" dirty="0" smtClean="0"/>
              <a:t>12 </a:t>
            </a:r>
            <a:r>
              <a:rPr lang="cs-CZ" sz="1600" dirty="0"/>
              <a:t>kg +  4 kg  = </a:t>
            </a:r>
            <a:r>
              <a:rPr lang="cs-CZ" sz="1600" dirty="0" smtClean="0">
                <a:solidFill>
                  <a:srgbClr val="FF0000"/>
                </a:solidFill>
              </a:rPr>
              <a:t>16 kg</a:t>
            </a:r>
            <a:r>
              <a:rPr lang="cs-CZ" sz="1600" dirty="0" smtClean="0"/>
              <a:t>        20 </a:t>
            </a:r>
            <a:r>
              <a:rPr lang="cs-CZ" sz="1600" dirty="0"/>
              <a:t>kg – 11 kg = </a:t>
            </a:r>
            <a:r>
              <a:rPr lang="cs-CZ" sz="1600" dirty="0" smtClean="0">
                <a:solidFill>
                  <a:srgbClr val="FF0000"/>
                </a:solidFill>
              </a:rPr>
              <a:t>9 kg</a:t>
            </a:r>
            <a:r>
              <a:rPr lang="cs-CZ" sz="1600" dirty="0" smtClean="0"/>
              <a:t>          </a:t>
            </a:r>
            <a:r>
              <a:rPr lang="cs-CZ" sz="1600" dirty="0"/>
              <a:t>8 kg +  9 kg = </a:t>
            </a:r>
            <a:r>
              <a:rPr lang="cs-CZ" sz="1600" dirty="0" smtClean="0">
                <a:solidFill>
                  <a:srgbClr val="FF0000"/>
                </a:solidFill>
              </a:rPr>
              <a:t>17 kg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10 </a:t>
            </a:r>
            <a:r>
              <a:rPr lang="cs-CZ" sz="1600" dirty="0"/>
              <a:t>kg + 10 kg = </a:t>
            </a:r>
            <a:r>
              <a:rPr lang="cs-CZ" sz="1600" dirty="0" smtClean="0">
                <a:solidFill>
                  <a:srgbClr val="FF0000"/>
                </a:solidFill>
              </a:rPr>
              <a:t>20 kg</a:t>
            </a:r>
            <a:r>
              <a:rPr lang="cs-CZ" sz="1600" dirty="0" smtClean="0"/>
              <a:t>        </a:t>
            </a:r>
            <a:r>
              <a:rPr lang="cs-CZ" sz="1600" dirty="0"/>
              <a:t>13 kg +  5 kg  = </a:t>
            </a:r>
            <a:r>
              <a:rPr lang="cs-CZ" sz="1600" dirty="0" smtClean="0">
                <a:solidFill>
                  <a:srgbClr val="FF0000"/>
                </a:solidFill>
              </a:rPr>
              <a:t>18 kg</a:t>
            </a:r>
            <a:r>
              <a:rPr lang="cs-CZ" sz="1600" dirty="0" smtClean="0"/>
              <a:t>       </a:t>
            </a:r>
            <a:r>
              <a:rPr lang="cs-CZ" sz="1600" dirty="0"/>
              <a:t>12 kg – 5 kg </a:t>
            </a:r>
            <a:r>
              <a:rPr lang="cs-CZ" sz="1600" dirty="0" smtClean="0"/>
              <a:t>= </a:t>
            </a:r>
            <a:r>
              <a:rPr lang="cs-CZ" sz="1600" dirty="0" smtClean="0">
                <a:solidFill>
                  <a:srgbClr val="FF0000"/>
                </a:solidFill>
              </a:rPr>
              <a:t>7 kg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13 </a:t>
            </a:r>
            <a:r>
              <a:rPr lang="cs-CZ" sz="1600" dirty="0"/>
              <a:t>kg –  </a:t>
            </a:r>
            <a:r>
              <a:rPr lang="cs-CZ" sz="1600" dirty="0" smtClean="0"/>
              <a:t> 8 </a:t>
            </a:r>
            <a:r>
              <a:rPr lang="cs-CZ" sz="1600" dirty="0"/>
              <a:t>kg  = </a:t>
            </a:r>
            <a:r>
              <a:rPr lang="cs-CZ" sz="1600" dirty="0" smtClean="0">
                <a:solidFill>
                  <a:srgbClr val="FF0000"/>
                </a:solidFill>
              </a:rPr>
              <a:t>5 kg</a:t>
            </a:r>
            <a:r>
              <a:rPr lang="cs-CZ" sz="1600" dirty="0" smtClean="0"/>
              <a:t>           </a:t>
            </a:r>
            <a:r>
              <a:rPr lang="cs-CZ" sz="1600" dirty="0"/>
              <a:t>7 kg + 12 kg =  </a:t>
            </a:r>
            <a:r>
              <a:rPr lang="cs-CZ" sz="1600" dirty="0" smtClean="0">
                <a:solidFill>
                  <a:srgbClr val="FF0000"/>
                </a:solidFill>
              </a:rPr>
              <a:t>19 kg</a:t>
            </a:r>
            <a:r>
              <a:rPr lang="cs-CZ" sz="1600" dirty="0" smtClean="0"/>
              <a:t>       </a:t>
            </a:r>
            <a:r>
              <a:rPr lang="cs-CZ" sz="1600" dirty="0"/>
              <a:t>19 kg – 5 kg </a:t>
            </a:r>
            <a:r>
              <a:rPr lang="cs-CZ" sz="1600" dirty="0" smtClean="0"/>
              <a:t>= </a:t>
            </a:r>
            <a:r>
              <a:rPr lang="cs-CZ" sz="1600" dirty="0" smtClean="0">
                <a:solidFill>
                  <a:srgbClr val="FF0000"/>
                </a:solidFill>
              </a:rPr>
              <a:t>14 kg</a:t>
            </a:r>
          </a:p>
          <a:p>
            <a:pPr marL="0" indent="0">
              <a:buNone/>
            </a:pPr>
            <a:endParaRPr lang="cs-CZ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smtClean="0"/>
              <a:t>4.  Paní učitelka má připravené předměty a váhy. 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34" y="1435994"/>
            <a:ext cx="6230937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074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337</Words>
  <Application>Microsoft Office PowerPoint</Application>
  <PresentationFormat>Předvádění na obrazovce (4:3)</PresentationFormat>
  <Paragraphs>66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Kilogram</vt:lpstr>
      <vt:lpstr>1. Základní jednotkou hmotnosti je KILOGRAM – 1 kg.     Čím můžeme vážit? Pojmenuj váhy.   </vt:lpstr>
      <vt:lpstr>Řešení: 1.  osobní váha, kuchyňská váha, laboratorní váha, digitální váha, obchodní váha   2.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36</cp:revision>
  <dcterms:created xsi:type="dcterms:W3CDTF">2012-09-16T16:03:45Z</dcterms:created>
  <dcterms:modified xsi:type="dcterms:W3CDTF">2012-11-09T18:40:02Z</dcterms:modified>
</cp:coreProperties>
</file>