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69" r:id="rId4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CC6D04"/>
    <a:srgbClr val="C438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040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86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351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739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4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256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762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8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29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729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789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B0972-76DF-4A30-A2FA-FF9594ECDA5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C41E3-9D20-4CF0-AE37-DD80556A1B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5881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Slovní úlohy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7453" y="1619672"/>
            <a:ext cx="6515100" cy="6034617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Matematika a její aplikace</a:t>
            </a:r>
          </a:p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 (matematika pro </a:t>
            </a:r>
            <a:r>
              <a:rPr lang="cs-CZ" sz="1600" b="1" dirty="0" smtClean="0">
                <a:solidFill>
                  <a:prstClr val="black"/>
                </a:solidFill>
              </a:rPr>
              <a:t>2. </a:t>
            </a:r>
            <a:r>
              <a:rPr lang="cs-CZ" sz="1600" b="1" dirty="0">
                <a:solidFill>
                  <a:prstClr val="black"/>
                </a:solidFill>
              </a:rPr>
              <a:t>ročník)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I/2 Inovace a zkvalitnění výuky směřující k rozvoji    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čtenářské a informační gramotnosti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</a:rPr>
              <a:t>VY_12_INOVACE_32_SLOVNÍ ÚLOHY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Druh materiálu: </a:t>
            </a:r>
            <a:r>
              <a:rPr lang="cs-CZ" sz="1600" dirty="0">
                <a:solidFill>
                  <a:prstClr val="black"/>
                </a:solidFill>
              </a:rPr>
              <a:t>Pracovní list  MA č. </a:t>
            </a:r>
            <a:r>
              <a:rPr lang="cs-CZ" sz="1600" dirty="0" smtClean="0">
                <a:solidFill>
                  <a:prstClr val="black"/>
                </a:solidFill>
              </a:rPr>
              <a:t>32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</a:t>
            </a:r>
            <a:r>
              <a:rPr lang="cs-CZ" sz="1600">
                <a:solidFill>
                  <a:prstClr val="black"/>
                </a:solidFill>
              </a:rPr>
              <a:t>Jana Sedláčková</a:t>
            </a:r>
          </a:p>
          <a:p>
            <a:pPr marL="0" lvl="0" indent="0">
              <a:buNone/>
            </a:pPr>
            <a:r>
              <a:rPr lang="cs-CZ" sz="1600" b="1" smtClean="0">
                <a:solidFill>
                  <a:prstClr val="black"/>
                </a:solidFill>
              </a:rPr>
              <a:t>Škola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            </a:t>
            </a:r>
            <a:r>
              <a:rPr lang="cs-CZ" sz="16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12. 9. 2012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>
                <a:solidFill>
                  <a:prstClr val="black"/>
                </a:solidFill>
              </a:rPr>
              <a:t>Matematika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>
                <a:solidFill>
                  <a:prstClr val="black"/>
                </a:solidFill>
              </a:rPr>
              <a:t>druhý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Anotace:  </a:t>
            </a:r>
            <a:r>
              <a:rPr lang="cs-CZ" sz="1600" dirty="0">
                <a:solidFill>
                  <a:prstClr val="black"/>
                </a:solidFill>
              </a:rPr>
              <a:t>Pracovní list pro žáky  2. ročníku na procvičování </a:t>
            </a:r>
            <a:r>
              <a:rPr lang="cs-CZ" sz="1600" dirty="0" smtClean="0">
                <a:solidFill>
                  <a:prstClr val="black"/>
                </a:solidFill>
              </a:rPr>
              <a:t>řešení slovních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 úloh s jednotkou hmotnosti – kilogramem na </a:t>
            </a:r>
            <a:r>
              <a:rPr lang="cs-CZ" sz="1600" dirty="0">
                <a:solidFill>
                  <a:prstClr val="black"/>
                </a:solidFill>
              </a:rPr>
              <a:t>s</a:t>
            </a:r>
            <a:r>
              <a:rPr lang="cs-CZ" sz="1600" dirty="0" smtClean="0">
                <a:solidFill>
                  <a:prstClr val="black"/>
                </a:solidFill>
              </a:rPr>
              <a:t>čítání a odčítání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 s přechodem v oboru  do 20.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 Je </a:t>
            </a:r>
            <a:r>
              <a:rPr lang="cs-CZ" sz="1600" dirty="0">
                <a:solidFill>
                  <a:prstClr val="black"/>
                </a:solidFill>
              </a:rPr>
              <a:t>určen pro </a:t>
            </a:r>
            <a:r>
              <a:rPr lang="cs-CZ" sz="1600" dirty="0" smtClean="0">
                <a:solidFill>
                  <a:prstClr val="black"/>
                </a:solidFill>
              </a:rPr>
              <a:t>samostatnou práci žáků</a:t>
            </a:r>
            <a:r>
              <a:rPr lang="cs-CZ" sz="1600" dirty="0">
                <a:solidFill>
                  <a:prstClr val="black"/>
                </a:solidFill>
              </a:rPr>
              <a:t>, společná kontrola </a:t>
            </a:r>
            <a:r>
              <a:rPr lang="cs-CZ" sz="1600" dirty="0" smtClean="0">
                <a:solidFill>
                  <a:prstClr val="black"/>
                </a:solidFill>
              </a:rPr>
              <a:t>proběhne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 na  </a:t>
            </a:r>
            <a:r>
              <a:rPr lang="cs-CZ" sz="1600" dirty="0">
                <a:solidFill>
                  <a:prstClr val="black"/>
                </a:solidFill>
              </a:rPr>
              <a:t>interaktivní tabuli.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</a:rPr>
              <a:t>slovní úloha, znázornění, výpočet, odpověď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1600" b="1" dirty="0">
                <a:solidFill>
                  <a:prstClr val="black"/>
                </a:solidFill>
              </a:rPr>
              <a:t>Zdroje: </a:t>
            </a:r>
            <a:r>
              <a:rPr lang="cs-CZ" sz="1600" dirty="0" smtClean="0">
                <a:solidFill>
                  <a:prstClr val="black"/>
                </a:solidFill>
                <a:hlinkClick r:id="rId2"/>
              </a:rPr>
              <a:t>www.microsoft.office.com</a:t>
            </a:r>
            <a:endParaRPr lang="cs-CZ" sz="16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 smtClean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86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600" dirty="0" smtClean="0"/>
              <a:t>1. Jirka nasbíral 14 kg jablek. Pavlovi dal 5 kg jablek. </a:t>
            </a:r>
            <a:br>
              <a:rPr lang="cs-CZ" sz="1600" dirty="0" smtClean="0"/>
            </a:br>
            <a:r>
              <a:rPr lang="cs-CZ" sz="1600" dirty="0" smtClean="0"/>
              <a:t>     Kolik kilogramů jablek Jirkovi zůstalo?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192" y="467544"/>
            <a:ext cx="698376" cy="698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8886557"/>
              </p:ext>
            </p:extLst>
          </p:nvPr>
        </p:nvGraphicFramePr>
        <p:xfrm>
          <a:off x="378903" y="1331640"/>
          <a:ext cx="6172200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722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znázorni: </a:t>
                      </a:r>
                      <a:r>
                        <a:rPr lang="cs-CZ" sz="1400" b="1" dirty="0" smtClean="0">
                          <a:solidFill>
                            <a:srgbClr val="92D050"/>
                          </a:solidFill>
                        </a:rPr>
                        <a:t> </a:t>
                      </a:r>
                      <a:endParaRPr kumimoji="0" lang="cs-CZ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92D05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vypočítej:  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odpověz: </a:t>
                      </a:r>
                      <a:endParaRPr lang="cs-CZ" sz="2000" b="1" dirty="0">
                        <a:solidFill>
                          <a:srgbClr val="92D05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287388" y="2771800"/>
            <a:ext cx="655272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2. Maminka nesla v nákupní tašce 4 kg pomerančů, 5 kg mouky a 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 2 kg banánů. Jak těžkou tašku maminka měla?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r>
              <a:rPr lang="cs-CZ" sz="1600" dirty="0"/>
              <a:t>v</a:t>
            </a:r>
            <a:r>
              <a:rPr lang="cs-CZ" sz="1600" dirty="0" smtClean="0"/>
              <a:t>ýpočet: _________________________________</a:t>
            </a:r>
          </a:p>
          <a:p>
            <a:endParaRPr lang="cs-CZ" sz="1600" dirty="0"/>
          </a:p>
          <a:p>
            <a:r>
              <a:rPr lang="cs-CZ" sz="1600" dirty="0" smtClean="0"/>
              <a:t> odpověď: _____________________________________________________</a:t>
            </a:r>
          </a:p>
          <a:p>
            <a:endParaRPr lang="cs-CZ" sz="1600" dirty="0"/>
          </a:p>
          <a:p>
            <a:endParaRPr lang="cs-CZ" sz="1600" dirty="0" smtClean="0"/>
          </a:p>
          <a:p>
            <a:r>
              <a:rPr lang="cs-CZ" sz="1600" dirty="0" smtClean="0"/>
              <a:t>3. Dědeček nakoupil 6 kg zelených paprik, 6 kg červených paprik a 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  4 kg žlutých paprik. Kolik kg paprik dědeček celkem nakoupil?</a:t>
            </a:r>
          </a:p>
          <a:p>
            <a:endParaRPr lang="cs-CZ" sz="1600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703821"/>
              </p:ext>
            </p:extLst>
          </p:nvPr>
        </p:nvGraphicFramePr>
        <p:xfrm>
          <a:off x="585192" y="3417377"/>
          <a:ext cx="4572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8920"/>
                <a:gridCol w="208280"/>
                <a:gridCol w="228600"/>
                <a:gridCol w="228600"/>
                <a:gridCol w="228600"/>
                <a:gridCol w="228600"/>
                <a:gridCol w="228600"/>
                <a:gridCol w="228600"/>
                <a:gridCol w="228600"/>
                <a:gridCol w="228600"/>
                <a:gridCol w="228600"/>
                <a:gridCol w="228600"/>
                <a:gridCol w="208280"/>
                <a:gridCol w="248920"/>
                <a:gridCol w="228600"/>
                <a:gridCol w="228600"/>
                <a:gridCol w="228600"/>
                <a:gridCol w="228600"/>
                <a:gridCol w="228600"/>
                <a:gridCol w="228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84" y="6388199"/>
            <a:ext cx="617537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890" y="3133024"/>
            <a:ext cx="1049152" cy="1049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671" y="5436096"/>
            <a:ext cx="79208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3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600" dirty="0" smtClean="0"/>
              <a:t>Řešení:</a:t>
            </a:r>
            <a:br>
              <a:rPr lang="cs-CZ" sz="1600" dirty="0" smtClean="0"/>
            </a:br>
            <a:r>
              <a:rPr lang="cs-CZ" sz="1600" dirty="0" smtClean="0"/>
              <a:t>1. 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7315" y="2554559"/>
            <a:ext cx="6172200" cy="6034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dirty="0" smtClean="0"/>
              <a:t>2.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 4 kg + 5 kg + 2 kg = 11 kg</a:t>
            </a:r>
          </a:p>
          <a:p>
            <a:pPr marL="0" indent="0">
              <a:buNone/>
            </a:pPr>
            <a:r>
              <a:rPr lang="cs-CZ" sz="1600" dirty="0"/>
              <a:t> </a:t>
            </a:r>
            <a:r>
              <a:rPr lang="cs-CZ" sz="1600" dirty="0" smtClean="0"/>
              <a:t> Maminka měla 11 kg těžkou tašku. 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 smtClean="0"/>
              <a:t>3.  </a:t>
            </a:r>
            <a:endParaRPr lang="cs-CZ" sz="1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15" y="1043608"/>
            <a:ext cx="6175375" cy="117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H="1">
            <a:off x="3465003" y="971600"/>
            <a:ext cx="180021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H="1">
            <a:off x="3284984" y="971600"/>
            <a:ext cx="180018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3068960" y="971600"/>
            <a:ext cx="216024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2924944" y="971600"/>
            <a:ext cx="144016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2780928" y="971600"/>
            <a:ext cx="144016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53" y="2870201"/>
            <a:ext cx="4578350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24" y="5076056"/>
            <a:ext cx="6175375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783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256</Words>
  <Application>Microsoft Office PowerPoint</Application>
  <PresentationFormat>Předvádění na obrazovce (4:3)</PresentationFormat>
  <Paragraphs>52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Slovní úlohy</vt:lpstr>
      <vt:lpstr>1. Jirka nasbíral 14 kg jablek. Pavlovi dal 5 kg jablek.       Kolik kilogramů jablek Jirkovi zůstalo?   </vt:lpstr>
      <vt:lpstr>Řešení: 1.  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úlohy</dc:title>
  <dc:creator>Zaneta</dc:creator>
  <cp:lastModifiedBy>PC-0C4S</cp:lastModifiedBy>
  <cp:revision>30</cp:revision>
  <dcterms:created xsi:type="dcterms:W3CDTF">2012-09-16T16:03:45Z</dcterms:created>
  <dcterms:modified xsi:type="dcterms:W3CDTF">2012-11-09T18:40:21Z</dcterms:modified>
</cp:coreProperties>
</file>