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4" r:id="rId3"/>
    <p:sldId id="265" r:id="rId4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6" y="2832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14374-8152-4495-87ED-AA84EE7EBEA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EF686-0A38-4593-9CF6-AC3A11C63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096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14374-8152-4495-87ED-AA84EE7EBEA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EF686-0A38-4593-9CF6-AC3A11C63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88939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14374-8152-4495-87ED-AA84EE7EBEA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EF686-0A38-4593-9CF6-AC3A11C63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79919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4290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8615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14374-8152-4495-87ED-AA84EE7EBEA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EF686-0A38-4593-9CF6-AC3A11C63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7611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14374-8152-4495-87ED-AA84EE7EBEA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EF686-0A38-4593-9CF6-AC3A11C63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70111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14374-8152-4495-87ED-AA84EE7EBEA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EF686-0A38-4593-9CF6-AC3A11C63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09641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14374-8152-4495-87ED-AA84EE7EBEA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EF686-0A38-4593-9CF6-AC3A11C63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00102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14374-8152-4495-87ED-AA84EE7EBEA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EF686-0A38-4593-9CF6-AC3A11C63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03357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14374-8152-4495-87ED-AA84EE7EBEA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EF686-0A38-4593-9CF6-AC3A11C63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23901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14374-8152-4495-87ED-AA84EE7EBEA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EF686-0A38-4593-9CF6-AC3A11C63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8274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4972050" y="366185"/>
            <a:ext cx="1543050" cy="780203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42900" y="366185"/>
            <a:ext cx="4514850" cy="780203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14374-8152-4495-87ED-AA84EE7EBEA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EF686-0A38-4593-9CF6-AC3A11C63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44645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E14374-8152-4495-87ED-AA84EE7EBEA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4EF686-0A38-4593-9CF6-AC3A11C631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33873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8903" y="107504"/>
            <a:ext cx="6172200" cy="1524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Geometrie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5769" y="1691680"/>
            <a:ext cx="6398468" cy="6034617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Matematika a její aplikace</a:t>
            </a:r>
          </a:p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 (matematika pro </a:t>
            </a:r>
            <a:r>
              <a:rPr lang="cs-CZ" sz="1600" b="1" dirty="0" smtClean="0">
                <a:solidFill>
                  <a:prstClr val="black"/>
                </a:solidFill>
              </a:rPr>
              <a:t>2. </a:t>
            </a:r>
            <a:r>
              <a:rPr lang="cs-CZ" sz="1600" b="1" dirty="0">
                <a:solidFill>
                  <a:prstClr val="black"/>
                </a:solidFill>
              </a:rPr>
              <a:t>ročník)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</a:rPr>
              <a:t>CZ.1.07/1.4.00/21.0866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Šablona:  </a:t>
            </a:r>
            <a:r>
              <a:rPr lang="cs-CZ" sz="1600" dirty="0">
                <a:solidFill>
                  <a:prstClr val="black"/>
                </a:solidFill>
              </a:rPr>
              <a:t>I/2 Inovace a zkvalitnění výuky směřující k rozvoji    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čtenářské a informační gramotnosti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</a:rPr>
              <a:t>VY_12_INOVACE_35_GEOMETRIE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Sada: </a:t>
            </a:r>
            <a:r>
              <a:rPr lang="cs-CZ" sz="1600" b="1" dirty="0" smtClean="0">
                <a:solidFill>
                  <a:prstClr val="black"/>
                </a:solidFill>
              </a:rPr>
              <a:t>2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Druh materiálu: </a:t>
            </a:r>
            <a:r>
              <a:rPr lang="cs-CZ" sz="1600" dirty="0">
                <a:solidFill>
                  <a:prstClr val="black"/>
                </a:solidFill>
              </a:rPr>
              <a:t>Pracovní list  MA č. </a:t>
            </a:r>
            <a:r>
              <a:rPr lang="cs-CZ" sz="1600" dirty="0" smtClean="0">
                <a:solidFill>
                  <a:prstClr val="black"/>
                </a:solidFill>
              </a:rPr>
              <a:t>35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Jméno autora:  </a:t>
            </a:r>
            <a:r>
              <a:rPr lang="cs-CZ" sz="1600" dirty="0">
                <a:solidFill>
                  <a:prstClr val="black"/>
                </a:solidFill>
              </a:rPr>
              <a:t>Mgr. Jana Sedláčková</a:t>
            </a:r>
          </a:p>
          <a:p>
            <a:pPr marL="0" lvl="0" indent="0">
              <a:buNone/>
            </a:pPr>
            <a:r>
              <a:rPr lang="cs-CZ" sz="1600" b="1" dirty="0" smtClean="0">
                <a:solidFill>
                  <a:prstClr val="black"/>
                </a:solidFill>
              </a:rPr>
              <a:t>Škola</a:t>
            </a:r>
            <a:r>
              <a:rPr lang="cs-CZ" sz="1600" b="1" dirty="0">
                <a:solidFill>
                  <a:prstClr val="black"/>
                </a:solidFill>
              </a:rPr>
              <a:t>:  </a:t>
            </a:r>
            <a:r>
              <a:rPr lang="cs-CZ" sz="16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            </a:t>
            </a:r>
            <a:r>
              <a:rPr lang="cs-CZ" sz="16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</a:rPr>
              <a:t>15. 9.  2012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Předmět:  </a:t>
            </a:r>
            <a:r>
              <a:rPr lang="cs-CZ" sz="1600" dirty="0">
                <a:solidFill>
                  <a:prstClr val="black"/>
                </a:solidFill>
              </a:rPr>
              <a:t>Matematika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Ročník:  </a:t>
            </a:r>
            <a:r>
              <a:rPr lang="cs-CZ" sz="1600" dirty="0" smtClean="0">
                <a:solidFill>
                  <a:prstClr val="black"/>
                </a:solidFill>
              </a:rPr>
              <a:t>druhý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Anotace: </a:t>
            </a:r>
            <a:r>
              <a:rPr lang="cs-CZ" sz="1600" dirty="0">
                <a:solidFill>
                  <a:prstClr val="black"/>
                </a:solidFill>
              </a:rPr>
              <a:t>Pracovní list pro žáky </a:t>
            </a:r>
            <a:r>
              <a:rPr lang="cs-CZ" sz="1600" dirty="0" smtClean="0">
                <a:solidFill>
                  <a:prstClr val="black"/>
                </a:solidFill>
              </a:rPr>
              <a:t>2. </a:t>
            </a:r>
            <a:r>
              <a:rPr lang="cs-CZ" sz="1600" dirty="0">
                <a:solidFill>
                  <a:prstClr val="black"/>
                </a:solidFill>
              </a:rPr>
              <a:t>ročníku na </a:t>
            </a:r>
            <a:r>
              <a:rPr lang="cs-CZ" sz="1600" dirty="0" smtClean="0">
                <a:solidFill>
                  <a:prstClr val="black"/>
                </a:solidFill>
              </a:rPr>
              <a:t>procvičení geometrických 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tvarů a geometrických těles. Je </a:t>
            </a:r>
            <a:r>
              <a:rPr lang="cs-CZ" sz="1600" dirty="0">
                <a:solidFill>
                  <a:prstClr val="black"/>
                </a:solidFill>
              </a:rPr>
              <a:t>určen </a:t>
            </a:r>
            <a:r>
              <a:rPr lang="cs-CZ" sz="1600" dirty="0" smtClean="0">
                <a:solidFill>
                  <a:prstClr val="black"/>
                </a:solidFill>
              </a:rPr>
              <a:t>pro </a:t>
            </a:r>
            <a:r>
              <a:rPr lang="cs-CZ" sz="1600" dirty="0">
                <a:solidFill>
                  <a:prstClr val="black"/>
                </a:solidFill>
              </a:rPr>
              <a:t>samostatnou práci žáků, 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společná </a:t>
            </a:r>
            <a:r>
              <a:rPr lang="cs-CZ" sz="1600" dirty="0">
                <a:solidFill>
                  <a:prstClr val="black"/>
                </a:solidFill>
              </a:rPr>
              <a:t>kontrola proběhne na interaktivní </a:t>
            </a:r>
            <a:r>
              <a:rPr lang="cs-CZ" sz="1600" dirty="0" smtClean="0">
                <a:solidFill>
                  <a:prstClr val="black"/>
                </a:solidFill>
              </a:rPr>
              <a:t>tabuli. </a:t>
            </a:r>
          </a:p>
          <a:p>
            <a:pPr marL="0" lvl="0" indent="0">
              <a:buNone/>
            </a:pPr>
            <a:r>
              <a:rPr lang="cs-CZ" sz="1600" b="1" dirty="0" smtClean="0">
                <a:solidFill>
                  <a:prstClr val="black"/>
                </a:solidFill>
              </a:rPr>
              <a:t>Klíčová </a:t>
            </a:r>
            <a:r>
              <a:rPr lang="cs-CZ" sz="1600" b="1" dirty="0">
                <a:solidFill>
                  <a:prstClr val="black"/>
                </a:solidFill>
              </a:rPr>
              <a:t>slova:  </a:t>
            </a:r>
            <a:r>
              <a:rPr lang="cs-CZ" sz="1600" dirty="0" smtClean="0">
                <a:solidFill>
                  <a:prstClr val="black"/>
                </a:solidFill>
              </a:rPr>
              <a:t>čtverec</a:t>
            </a:r>
            <a:r>
              <a:rPr lang="cs-CZ" sz="1600" dirty="0" smtClean="0">
                <a:solidFill>
                  <a:prstClr val="black"/>
                </a:solidFill>
              </a:rPr>
              <a:t>, obdélník, kruh, trojúhelník, krychle, kvádr, válec,        </a:t>
            </a:r>
          </a:p>
          <a:p>
            <a:pPr marL="0" lvl="0" indent="0">
              <a:buNone/>
            </a:pPr>
            <a:r>
              <a:rPr lang="cs-CZ" sz="1600">
                <a:solidFill>
                  <a:prstClr val="black"/>
                </a:solidFill>
              </a:rPr>
              <a:t> </a:t>
            </a:r>
            <a:r>
              <a:rPr lang="cs-CZ" sz="1600" smtClean="0">
                <a:solidFill>
                  <a:prstClr val="black"/>
                </a:solidFill>
              </a:rPr>
              <a:t>                    </a:t>
            </a:r>
            <a:r>
              <a:rPr lang="cs-CZ" sz="1600" smtClean="0">
                <a:solidFill>
                  <a:prstClr val="black"/>
                </a:solidFill>
              </a:rPr>
              <a:t>      koule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600" b="1" dirty="0">
                <a:solidFill>
                  <a:prstClr val="black"/>
                </a:solidFill>
              </a:rPr>
              <a:t>Zdroje</a:t>
            </a:r>
            <a:r>
              <a:rPr lang="cs-CZ" sz="1600" b="1" dirty="0" smtClean="0">
                <a:solidFill>
                  <a:prstClr val="black"/>
                </a:solidFill>
              </a:rPr>
              <a:t>:  </a:t>
            </a:r>
            <a:r>
              <a:rPr lang="cs-CZ" sz="1600" dirty="0" smtClean="0">
                <a:solidFill>
                  <a:prstClr val="black"/>
                </a:solidFill>
              </a:rPr>
              <a:t>autorka</a:t>
            </a: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30782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1. Pojmenuj správně geometrické tvary a geometrická tělesa a zapiš. 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endParaRPr lang="cs-CZ" sz="16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3661741"/>
              </p:ext>
            </p:extLst>
          </p:nvPr>
        </p:nvGraphicFramePr>
        <p:xfrm>
          <a:off x="337775" y="971600"/>
          <a:ext cx="6259576" cy="38164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47009"/>
                <a:gridCol w="1982779"/>
                <a:gridCol w="1185573"/>
                <a:gridCol w="1944215"/>
              </a:tblGrid>
              <a:tr h="95410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/>
                </a:tc>
              </a:tr>
              <a:tr h="95410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/>
                </a:tc>
              </a:tr>
              <a:tr h="95410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/>
                </a:tc>
              </a:tr>
              <a:tr h="95410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2066" y="8345078"/>
            <a:ext cx="4176463" cy="808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Rovnoramenný trojúhelník 5"/>
          <p:cNvSpPr/>
          <p:nvPr/>
        </p:nvSpPr>
        <p:spPr>
          <a:xfrm>
            <a:off x="563264" y="1043608"/>
            <a:ext cx="648072" cy="792088"/>
          </a:xfrm>
          <a:prstGeom prst="triangl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563264" y="2123728"/>
            <a:ext cx="705496" cy="648072"/>
          </a:xfrm>
          <a:prstGeom prst="cub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63264" y="3059832"/>
            <a:ext cx="648072" cy="64807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04664" y="4139952"/>
            <a:ext cx="1008112" cy="360040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717032" y="1187624"/>
            <a:ext cx="576064" cy="576064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lechovka 10"/>
          <p:cNvSpPr/>
          <p:nvPr/>
        </p:nvSpPr>
        <p:spPr>
          <a:xfrm>
            <a:off x="3789040" y="2051720"/>
            <a:ext cx="504056" cy="720080"/>
          </a:xfrm>
          <a:prstGeom prst="can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rychle 11"/>
          <p:cNvSpPr/>
          <p:nvPr/>
        </p:nvSpPr>
        <p:spPr>
          <a:xfrm>
            <a:off x="3789040" y="3909070"/>
            <a:ext cx="432048" cy="792088"/>
          </a:xfrm>
          <a:prstGeom prst="cub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717032" y="3059832"/>
            <a:ext cx="720080" cy="648072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188640" y="5004048"/>
            <a:ext cx="58326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2. Správně doplň.</a:t>
            </a:r>
          </a:p>
          <a:p>
            <a:endParaRPr lang="cs-CZ" sz="1600" dirty="0"/>
          </a:p>
          <a:p>
            <a:endParaRPr lang="cs-CZ" sz="1600" dirty="0" smtClean="0"/>
          </a:p>
          <a:p>
            <a:r>
              <a:rPr lang="cs-CZ" sz="1600" dirty="0" smtClean="0"/>
              <a:t> </a:t>
            </a:r>
            <a:endParaRPr lang="cs-CZ" sz="1600" dirty="0"/>
          </a:p>
        </p:txBody>
      </p:sp>
      <p:sp>
        <p:nvSpPr>
          <p:cNvPr id="15" name="Plechovka 14"/>
          <p:cNvSpPr/>
          <p:nvPr/>
        </p:nvSpPr>
        <p:spPr>
          <a:xfrm>
            <a:off x="404664" y="5436096"/>
            <a:ext cx="482636" cy="576064"/>
          </a:xfrm>
          <a:prstGeom prst="can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Krychle 15"/>
          <p:cNvSpPr/>
          <p:nvPr/>
        </p:nvSpPr>
        <p:spPr>
          <a:xfrm>
            <a:off x="1412776" y="5542657"/>
            <a:ext cx="936104" cy="469503"/>
          </a:xfrm>
          <a:prstGeom prst="cub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5687392" y="5904148"/>
            <a:ext cx="504056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077072" y="5436096"/>
            <a:ext cx="432048" cy="97210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885043" y="6079331"/>
            <a:ext cx="496764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Rovnoramenný trojúhelník 20"/>
          <p:cNvSpPr/>
          <p:nvPr/>
        </p:nvSpPr>
        <p:spPr>
          <a:xfrm>
            <a:off x="2171632" y="5889414"/>
            <a:ext cx="612068" cy="533524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Krychle 22"/>
          <p:cNvSpPr/>
          <p:nvPr/>
        </p:nvSpPr>
        <p:spPr>
          <a:xfrm>
            <a:off x="5013176" y="5220072"/>
            <a:ext cx="576064" cy="557336"/>
          </a:xfrm>
          <a:prstGeom prst="cub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2996952" y="5542657"/>
            <a:ext cx="576064" cy="6135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255923" y="5695190"/>
            <a:ext cx="60486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    E                    G                          I                  </a:t>
            </a:r>
          </a:p>
          <a:p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                                                 O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            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689140" y="5374912"/>
            <a:ext cx="13321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      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908720" y="6110688"/>
            <a:ext cx="4833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318953" y="6028057"/>
            <a:ext cx="43803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                                                                I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31" name="Tabulka 3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7133892"/>
              </p:ext>
            </p:extLst>
          </p:nvPr>
        </p:nvGraphicFramePr>
        <p:xfrm>
          <a:off x="89441" y="6660232"/>
          <a:ext cx="6594244" cy="89411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83112"/>
                <a:gridCol w="724630"/>
                <a:gridCol w="866022"/>
                <a:gridCol w="720080"/>
                <a:gridCol w="587789"/>
                <a:gridCol w="724630"/>
                <a:gridCol w="991837"/>
                <a:gridCol w="648072"/>
                <a:gridCol w="648072"/>
              </a:tblGrid>
              <a:tr h="528358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kvádr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válec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obdélník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krychle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válec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čtverec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trojúhelník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kruh</a:t>
                      </a:r>
                    </a:p>
                    <a:p>
                      <a:pPr algn="ctr"/>
                      <a:r>
                        <a:rPr lang="cs-CZ" sz="1400" dirty="0" smtClean="0"/>
                        <a:t>koule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válec</a:t>
                      </a:r>
                      <a:endParaRPr lang="cs-CZ" sz="1400" dirty="0"/>
                    </a:p>
                  </a:txBody>
                  <a:tcPr/>
                </a:tc>
              </a:tr>
              <a:tr h="259538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2" name="TextovéPole 31"/>
          <p:cNvSpPr txBox="1"/>
          <p:nvPr/>
        </p:nvSpPr>
        <p:spPr>
          <a:xfrm>
            <a:off x="348680" y="7812360"/>
            <a:ext cx="6741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 </a:t>
            </a:r>
            <a:r>
              <a:rPr lang="cs-CZ" sz="1600" dirty="0" smtClean="0"/>
              <a:t>je lehká.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055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Řešení:</a:t>
            </a:r>
            <a:br>
              <a:rPr lang="cs-CZ" sz="1600" dirty="0" smtClean="0"/>
            </a:br>
            <a:r>
              <a:rPr lang="cs-CZ" sz="1600" dirty="0" smtClean="0"/>
              <a:t>1.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 smtClean="0"/>
              <a:t>.</a:t>
            </a:r>
            <a:endParaRPr lang="cs-CZ" sz="8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521" y="1043608"/>
            <a:ext cx="6267450" cy="3840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38521" y="5148064"/>
            <a:ext cx="424260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2. </a:t>
            </a:r>
            <a:endParaRPr lang="cs-CZ" sz="16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7687872"/>
              </p:ext>
            </p:extLst>
          </p:nvPr>
        </p:nvGraphicFramePr>
        <p:xfrm>
          <a:off x="175124" y="5580112"/>
          <a:ext cx="6594244" cy="89411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83112"/>
                <a:gridCol w="724630"/>
                <a:gridCol w="866022"/>
                <a:gridCol w="720080"/>
                <a:gridCol w="587789"/>
                <a:gridCol w="724630"/>
                <a:gridCol w="991837"/>
                <a:gridCol w="648072"/>
                <a:gridCol w="648072"/>
              </a:tblGrid>
              <a:tr h="528358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kvádr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válec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obdélník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krychle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válec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čtverec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trojúhelník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kruh</a:t>
                      </a:r>
                    </a:p>
                    <a:p>
                      <a:pPr algn="ctr"/>
                      <a:r>
                        <a:rPr lang="cs-CZ" sz="1400" dirty="0" smtClean="0"/>
                        <a:t>koule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válec</a:t>
                      </a:r>
                      <a:endParaRPr lang="cs-CZ" sz="1400" dirty="0"/>
                    </a:p>
                  </a:txBody>
                  <a:tcPr/>
                </a:tc>
              </a:tr>
              <a:tr h="25953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G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38521" y="6876256"/>
            <a:ext cx="66908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GEOMETRIE </a:t>
            </a:r>
            <a:r>
              <a:rPr lang="cs-CZ" sz="1600" dirty="0" smtClean="0"/>
              <a:t> je lehká.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1666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</TotalTime>
  <Words>214</Words>
  <Application>Microsoft Office PowerPoint</Application>
  <PresentationFormat>Předvádění na obrazovce (4:3)</PresentationFormat>
  <Paragraphs>85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Geometrie</vt:lpstr>
      <vt:lpstr>1. Pojmenuj správně geometrické tvary a geometrická tělesa a zapiš.     </vt:lpstr>
      <vt:lpstr>Řešení: 1. 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Geometrické tvary</dc:title>
  <dc:creator>Zaneta</dc:creator>
  <cp:lastModifiedBy>PC-0C4S</cp:lastModifiedBy>
  <cp:revision>17</cp:revision>
  <dcterms:created xsi:type="dcterms:W3CDTF">2012-05-12T12:41:29Z</dcterms:created>
  <dcterms:modified xsi:type="dcterms:W3CDTF">2012-11-09T20:47:58Z</dcterms:modified>
</cp:coreProperties>
</file>