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66" r:id="rId3"/>
    <p:sldId id="268" r:id="rId4"/>
    <p:sldId id="267" r:id="rId5"/>
  </p:sldIdLst>
  <p:sldSz cx="6858000" cy="9144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1464" y="2076"/>
      </p:cViewPr>
      <p:guideLst>
        <p:guide orient="horz" pos="2880"/>
        <p:guide pos="216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14350" y="2840568"/>
            <a:ext cx="5829300" cy="196003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28700" y="5181600"/>
            <a:ext cx="4800600" cy="23368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E14374-8152-4495-87ED-AA84EE7EBEAF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4EF686-0A38-4593-9CF6-AC3A11C631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096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E14374-8152-4495-87ED-AA84EE7EBEAF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4EF686-0A38-4593-9CF6-AC3A11C631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88939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1735" y="5875867"/>
            <a:ext cx="5829300" cy="1816100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41735" y="3875618"/>
            <a:ext cx="5829300" cy="2000249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E14374-8152-4495-87ED-AA84EE7EBEAF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4EF686-0A38-4593-9CF6-AC3A11C631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79919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42900" y="2133601"/>
            <a:ext cx="3028950" cy="603461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486150" y="2133601"/>
            <a:ext cx="3028950" cy="603461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E14374-8152-4495-87ED-AA84EE7EBEAF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4EF686-0A38-4593-9CF6-AC3A11C631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67611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046817"/>
            <a:ext cx="303014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42900" y="2899833"/>
            <a:ext cx="303014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3483769" y="2046817"/>
            <a:ext cx="303133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3483769" y="2899833"/>
            <a:ext cx="303133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E14374-8152-4495-87ED-AA84EE7EBEAF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4EF686-0A38-4593-9CF6-AC3A11C631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70111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E14374-8152-4495-87ED-AA84EE7EBEAF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4EF686-0A38-4593-9CF6-AC3A11C631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09641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E14374-8152-4495-87ED-AA84EE7EBEAF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4EF686-0A38-4593-9CF6-AC3A11C631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00102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0" y="364067"/>
            <a:ext cx="2256235" cy="154940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681287" y="364067"/>
            <a:ext cx="3833813" cy="780415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42900" y="1913467"/>
            <a:ext cx="2256235" cy="625475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E14374-8152-4495-87ED-AA84EE7EBEAF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4EF686-0A38-4593-9CF6-AC3A11C631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03357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44216" y="6400800"/>
            <a:ext cx="4114800" cy="75565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344216" y="817033"/>
            <a:ext cx="41148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344216" y="7156451"/>
            <a:ext cx="4114800" cy="107314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E14374-8152-4495-87ED-AA84EE7EBEAF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4EF686-0A38-4593-9CF6-AC3A11C631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23901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E14374-8152-4495-87ED-AA84EE7EBEAF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4EF686-0A38-4593-9CF6-AC3A11C631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58274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4972050" y="366185"/>
            <a:ext cx="1543050" cy="7802033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42900" y="366185"/>
            <a:ext cx="4514850" cy="7802033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E14374-8152-4495-87ED-AA84EE7EBEAF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4EF686-0A38-4593-9CF6-AC3A11C631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44645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342900" y="366184"/>
            <a:ext cx="6172200" cy="152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133601"/>
            <a:ext cx="6172200" cy="603461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342900" y="8475134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E14374-8152-4495-87ED-AA84EE7EBEAF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343150" y="8475134"/>
            <a:ext cx="21717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4914900" y="8475134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4EF686-0A38-4593-9CF6-AC3A11C631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33873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78903" y="107504"/>
            <a:ext cx="6172200" cy="152400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Procvičování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65769" y="1691680"/>
            <a:ext cx="6398468" cy="6034617"/>
          </a:xfrm>
        </p:spPr>
        <p:txBody>
          <a:bodyPr>
            <a:normAutofit/>
          </a:bodyPr>
          <a:lstStyle/>
          <a:p>
            <a:pPr marL="0" lvl="0" indent="0" algn="ctr">
              <a:buNone/>
            </a:pPr>
            <a:r>
              <a:rPr lang="cs-CZ" sz="1600" b="1" dirty="0">
                <a:solidFill>
                  <a:prstClr val="black"/>
                </a:solidFill>
              </a:rPr>
              <a:t>Matematika a její aplikace</a:t>
            </a:r>
          </a:p>
          <a:p>
            <a:pPr marL="0" lvl="0" indent="0" algn="ctr">
              <a:buNone/>
            </a:pPr>
            <a:r>
              <a:rPr lang="cs-CZ" sz="1600" b="1" dirty="0">
                <a:solidFill>
                  <a:prstClr val="black"/>
                </a:solidFill>
              </a:rPr>
              <a:t> (matematika pro </a:t>
            </a:r>
            <a:r>
              <a:rPr lang="cs-CZ" sz="1600" b="1" dirty="0" smtClean="0">
                <a:solidFill>
                  <a:prstClr val="black"/>
                </a:solidFill>
              </a:rPr>
              <a:t>2. </a:t>
            </a:r>
            <a:r>
              <a:rPr lang="cs-CZ" sz="1600" b="1" dirty="0">
                <a:solidFill>
                  <a:prstClr val="black"/>
                </a:solidFill>
              </a:rPr>
              <a:t>ročník)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Číslo projektu:  </a:t>
            </a:r>
            <a:r>
              <a:rPr lang="cs-CZ" sz="1600" dirty="0">
                <a:solidFill>
                  <a:prstClr val="black"/>
                </a:solidFill>
              </a:rPr>
              <a:t>CZ.1.07/1.4.00/21.0866</a:t>
            </a:r>
            <a:endParaRPr lang="cs-CZ" sz="16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Šablona:  </a:t>
            </a:r>
            <a:r>
              <a:rPr lang="cs-CZ" sz="1600" dirty="0">
                <a:solidFill>
                  <a:prstClr val="black"/>
                </a:solidFill>
              </a:rPr>
              <a:t>I/2 Inovace a zkvalitnění výuky směřující k rozvoji     </a:t>
            </a:r>
          </a:p>
          <a:p>
            <a:pPr marL="0" lvl="0" indent="0">
              <a:buNone/>
            </a:pPr>
            <a:r>
              <a:rPr lang="cs-CZ" sz="1600" dirty="0">
                <a:solidFill>
                  <a:prstClr val="black"/>
                </a:solidFill>
              </a:rPr>
              <a:t>                 čtenářské a informační gramotnosti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Název: </a:t>
            </a:r>
            <a:r>
              <a:rPr lang="cs-CZ" sz="1600" dirty="0" smtClean="0">
                <a:solidFill>
                  <a:prstClr val="black"/>
                </a:solidFill>
              </a:rPr>
              <a:t>VY_12_INOVACE_36_PROCVIČOVÁNÍ</a:t>
            </a:r>
            <a:endParaRPr lang="cs-CZ" sz="16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Sada: </a:t>
            </a:r>
            <a:r>
              <a:rPr lang="cs-CZ" sz="1600" b="1" dirty="0" smtClean="0">
                <a:solidFill>
                  <a:prstClr val="black"/>
                </a:solidFill>
              </a:rPr>
              <a:t>2</a:t>
            </a:r>
            <a:endParaRPr lang="cs-CZ" sz="16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Druh materiálu: </a:t>
            </a:r>
            <a:r>
              <a:rPr lang="cs-CZ" sz="1600" dirty="0">
                <a:solidFill>
                  <a:prstClr val="black"/>
                </a:solidFill>
              </a:rPr>
              <a:t>Pracovní list  MA č. </a:t>
            </a:r>
            <a:r>
              <a:rPr lang="cs-CZ" sz="1600" dirty="0" smtClean="0">
                <a:solidFill>
                  <a:prstClr val="black"/>
                </a:solidFill>
              </a:rPr>
              <a:t>36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Jméno autora:  </a:t>
            </a:r>
            <a:r>
              <a:rPr lang="cs-CZ" sz="1600" dirty="0">
                <a:solidFill>
                  <a:prstClr val="black"/>
                </a:solidFill>
              </a:rPr>
              <a:t>Mgr. </a:t>
            </a:r>
            <a:r>
              <a:rPr lang="cs-CZ" sz="1600">
                <a:solidFill>
                  <a:prstClr val="black"/>
                </a:solidFill>
              </a:rPr>
              <a:t>Jana Sedláčková</a:t>
            </a:r>
          </a:p>
          <a:p>
            <a:pPr marL="0" lvl="0" indent="0">
              <a:buNone/>
            </a:pPr>
            <a:r>
              <a:rPr lang="cs-CZ" sz="1600" b="1" smtClean="0">
                <a:solidFill>
                  <a:prstClr val="black"/>
                </a:solidFill>
              </a:rPr>
              <a:t>Škola</a:t>
            </a:r>
            <a:r>
              <a:rPr lang="cs-CZ" sz="1600" b="1" dirty="0">
                <a:solidFill>
                  <a:prstClr val="black"/>
                </a:solidFill>
              </a:rPr>
              <a:t>:  </a:t>
            </a:r>
            <a:r>
              <a:rPr lang="cs-CZ" sz="1600" dirty="0">
                <a:solidFill>
                  <a:prstClr val="black"/>
                </a:solidFill>
              </a:rPr>
              <a:t>ZŠ A MŠ Cholina, okres Olomouc, příspěvková organizace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            </a:t>
            </a:r>
            <a:r>
              <a:rPr lang="cs-CZ" sz="1600" dirty="0">
                <a:solidFill>
                  <a:prstClr val="black"/>
                </a:solidFill>
              </a:rPr>
              <a:t>Cholina 35, 783 22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Datum vytvoření: </a:t>
            </a:r>
            <a:r>
              <a:rPr lang="cs-CZ" sz="1600" dirty="0" smtClean="0">
                <a:solidFill>
                  <a:prstClr val="black"/>
                </a:solidFill>
              </a:rPr>
              <a:t>15. 9.  2012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Předmět:  </a:t>
            </a:r>
            <a:r>
              <a:rPr lang="cs-CZ" sz="1600" dirty="0">
                <a:solidFill>
                  <a:prstClr val="black"/>
                </a:solidFill>
              </a:rPr>
              <a:t>Matematika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Ročník:  </a:t>
            </a:r>
            <a:r>
              <a:rPr lang="cs-CZ" sz="1600" dirty="0" smtClean="0">
                <a:solidFill>
                  <a:prstClr val="black"/>
                </a:solidFill>
              </a:rPr>
              <a:t>druhý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Anotace: </a:t>
            </a:r>
            <a:r>
              <a:rPr lang="cs-CZ" sz="1600" dirty="0">
                <a:solidFill>
                  <a:prstClr val="black"/>
                </a:solidFill>
              </a:rPr>
              <a:t>Pracovní list pro žáky </a:t>
            </a:r>
            <a:r>
              <a:rPr lang="cs-CZ" sz="1600" dirty="0" smtClean="0">
                <a:solidFill>
                  <a:prstClr val="black"/>
                </a:solidFill>
              </a:rPr>
              <a:t>2. </a:t>
            </a:r>
            <a:r>
              <a:rPr lang="cs-CZ" sz="1600" dirty="0">
                <a:solidFill>
                  <a:prstClr val="black"/>
                </a:solidFill>
              </a:rPr>
              <a:t>ročníku na </a:t>
            </a:r>
            <a:r>
              <a:rPr lang="cs-CZ" sz="1600" dirty="0" smtClean="0">
                <a:solidFill>
                  <a:prstClr val="black"/>
                </a:solidFill>
              </a:rPr>
              <a:t>procvičení sčítání a odčítání</a:t>
            </a:r>
          </a:p>
          <a:p>
            <a:pPr marL="0" lvl="0" indent="0">
              <a:buNone/>
            </a:pPr>
            <a:r>
              <a:rPr lang="cs-CZ" sz="1600" dirty="0">
                <a:solidFill>
                  <a:prstClr val="black"/>
                </a:solidFill>
              </a:rPr>
              <a:t> </a:t>
            </a:r>
            <a:r>
              <a:rPr lang="cs-CZ" sz="1600" dirty="0" smtClean="0">
                <a:solidFill>
                  <a:prstClr val="black"/>
                </a:solidFill>
              </a:rPr>
              <a:t>                s přechodem do 20. </a:t>
            </a:r>
          </a:p>
          <a:p>
            <a:pPr marL="0" lvl="0" indent="0">
              <a:buNone/>
            </a:pPr>
            <a:r>
              <a:rPr lang="cs-CZ" sz="1600" dirty="0">
                <a:solidFill>
                  <a:prstClr val="black"/>
                </a:solidFill>
              </a:rPr>
              <a:t> </a:t>
            </a:r>
            <a:r>
              <a:rPr lang="cs-CZ" sz="1600" dirty="0" smtClean="0">
                <a:solidFill>
                  <a:prstClr val="black"/>
                </a:solidFill>
              </a:rPr>
              <a:t>                Je </a:t>
            </a:r>
            <a:r>
              <a:rPr lang="cs-CZ" sz="1600" dirty="0">
                <a:solidFill>
                  <a:prstClr val="black"/>
                </a:solidFill>
              </a:rPr>
              <a:t>určen </a:t>
            </a:r>
            <a:r>
              <a:rPr lang="cs-CZ" sz="1600" dirty="0" smtClean="0">
                <a:solidFill>
                  <a:prstClr val="black"/>
                </a:solidFill>
              </a:rPr>
              <a:t>pro </a:t>
            </a:r>
            <a:r>
              <a:rPr lang="cs-CZ" sz="1600" dirty="0">
                <a:solidFill>
                  <a:prstClr val="black"/>
                </a:solidFill>
              </a:rPr>
              <a:t>samostatnou práci žáků, </a:t>
            </a:r>
            <a:r>
              <a:rPr lang="cs-CZ" sz="1600" dirty="0" smtClean="0">
                <a:solidFill>
                  <a:prstClr val="black"/>
                </a:solidFill>
              </a:rPr>
              <a:t>společná </a:t>
            </a:r>
            <a:r>
              <a:rPr lang="cs-CZ" sz="1600" dirty="0">
                <a:solidFill>
                  <a:prstClr val="black"/>
                </a:solidFill>
              </a:rPr>
              <a:t>kontrola proběhne </a:t>
            </a:r>
            <a:endParaRPr lang="cs-CZ" sz="1600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dirty="0">
                <a:solidFill>
                  <a:prstClr val="black"/>
                </a:solidFill>
              </a:rPr>
              <a:t> </a:t>
            </a:r>
            <a:r>
              <a:rPr lang="cs-CZ" sz="1600" dirty="0" smtClean="0">
                <a:solidFill>
                  <a:prstClr val="black"/>
                </a:solidFill>
              </a:rPr>
              <a:t>                na </a:t>
            </a:r>
            <a:r>
              <a:rPr lang="cs-CZ" sz="1600" dirty="0">
                <a:solidFill>
                  <a:prstClr val="black"/>
                </a:solidFill>
              </a:rPr>
              <a:t>interaktivní </a:t>
            </a:r>
            <a:r>
              <a:rPr lang="cs-CZ" sz="1600" dirty="0" smtClean="0">
                <a:solidFill>
                  <a:prstClr val="black"/>
                </a:solidFill>
              </a:rPr>
              <a:t>tabuli. </a:t>
            </a:r>
          </a:p>
          <a:p>
            <a:pPr marL="0" lvl="0" indent="0">
              <a:buNone/>
            </a:pPr>
            <a:r>
              <a:rPr lang="cs-CZ" sz="1600" b="1" dirty="0" smtClean="0">
                <a:solidFill>
                  <a:prstClr val="black"/>
                </a:solidFill>
              </a:rPr>
              <a:t>Klíčová slova:  </a:t>
            </a:r>
            <a:r>
              <a:rPr lang="cs-CZ" sz="1600" dirty="0" smtClean="0">
                <a:solidFill>
                  <a:prstClr val="black"/>
                </a:solidFill>
              </a:rPr>
              <a:t>sčítání a odčítání, řady čísel, rozklad čísel</a:t>
            </a:r>
            <a:endParaRPr lang="cs-CZ" sz="1600" b="1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 smtClean="0">
                <a:solidFill>
                  <a:prstClr val="black"/>
                </a:solidFill>
              </a:rPr>
              <a:t>Zdroje:  </a:t>
            </a:r>
            <a:r>
              <a:rPr lang="cs-CZ" sz="1600" dirty="0" smtClean="0">
                <a:solidFill>
                  <a:prstClr val="black"/>
                </a:solidFill>
              </a:rPr>
              <a:t>autorka</a:t>
            </a:r>
            <a:endParaRPr lang="cs-CZ" sz="1600" dirty="0" smtClean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1336" y="8271653"/>
            <a:ext cx="4507335" cy="8723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307821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600" dirty="0" smtClean="0"/>
              <a:t>1. Oprav řady čísel.</a:t>
            </a:r>
            <a:br>
              <a:rPr lang="cs-CZ" sz="1600" dirty="0" smtClean="0"/>
            </a:br>
            <a:r>
              <a:rPr lang="cs-CZ" sz="1600" dirty="0" smtClean="0"/>
              <a:t>     11   12   13   15   14   15   16   17   20   18   19   20</a:t>
            </a: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     </a:t>
            </a:r>
            <a:br>
              <a:rPr lang="cs-CZ" sz="1600" dirty="0" smtClean="0"/>
            </a:br>
            <a:r>
              <a:rPr lang="cs-CZ" sz="1600" dirty="0"/>
              <a:t> </a:t>
            </a:r>
            <a:r>
              <a:rPr lang="cs-CZ" sz="1600" dirty="0" smtClean="0"/>
              <a:t>    15    14   13   19   12   11   9   14   8   7   6   5   4   </a:t>
            </a:r>
            <a:r>
              <a:rPr lang="cs-CZ" sz="1600" dirty="0"/>
              <a:t/>
            </a:r>
            <a:br>
              <a:rPr lang="cs-CZ" sz="1600" dirty="0"/>
            </a:br>
            <a:endParaRPr lang="cs-CZ" sz="1600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1336" y="8271653"/>
            <a:ext cx="4507335" cy="8723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260648" y="1763688"/>
            <a:ext cx="6172200" cy="603461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600" dirty="0" smtClean="0"/>
              <a:t>2. Rozkládej čísla.</a:t>
            </a:r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r>
              <a:rPr lang="cs-CZ" sz="1600" dirty="0" smtClean="0"/>
              <a:t>3. Oprav chyby v příkladech.</a:t>
            </a:r>
          </a:p>
          <a:p>
            <a:pPr marL="0" indent="0">
              <a:buNone/>
            </a:pPr>
            <a:r>
              <a:rPr lang="cs-CZ" sz="1600" dirty="0"/>
              <a:t> </a:t>
            </a:r>
            <a:r>
              <a:rPr lang="cs-CZ" sz="1600" dirty="0" smtClean="0"/>
              <a:t>    15 + 4 = 20                    12 – 4 = 8                    16 + 2 = 19</a:t>
            </a:r>
          </a:p>
          <a:p>
            <a:pPr marL="0" indent="0">
              <a:buNone/>
            </a:pPr>
            <a:r>
              <a:rPr lang="cs-CZ" sz="1600" dirty="0"/>
              <a:t> </a:t>
            </a:r>
            <a:r>
              <a:rPr lang="cs-CZ" sz="1600" dirty="0" smtClean="0"/>
              <a:t>    20 – 3 = 16                    14 – 7 = 7                    18 – 9 = 10</a:t>
            </a:r>
          </a:p>
          <a:p>
            <a:pPr marL="0" indent="0">
              <a:buNone/>
            </a:pPr>
            <a:r>
              <a:rPr lang="cs-CZ" sz="1600" dirty="0"/>
              <a:t> </a:t>
            </a:r>
            <a:r>
              <a:rPr lang="cs-CZ" sz="1600" dirty="0" smtClean="0"/>
              <a:t>     9 +  4 = 13                    17 – 10 = 10                15 + 5 = 20</a:t>
            </a:r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r>
              <a:rPr lang="cs-CZ" sz="1600" dirty="0" smtClean="0"/>
              <a:t>4. Vypočítej matematické pyramidy.     </a:t>
            </a:r>
          </a:p>
          <a:p>
            <a:pPr marL="0" indent="0" fontAlgn="t">
              <a:spcBef>
                <a:spcPts val="0"/>
              </a:spcBef>
              <a:buNone/>
            </a:pPr>
            <a:r>
              <a:rPr lang="cs-CZ" sz="1600" dirty="0"/>
              <a:t> </a:t>
            </a:r>
            <a:r>
              <a:rPr lang="cs-CZ" sz="1600" dirty="0" smtClean="0"/>
              <a:t>    </a:t>
            </a:r>
            <a:endParaRPr lang="cs-CZ" sz="1600" dirty="0">
              <a:latin typeface="Arial"/>
            </a:endParaRPr>
          </a:p>
          <a:p>
            <a:pPr marL="0" indent="0">
              <a:buNone/>
            </a:pPr>
            <a:endParaRPr lang="cs-CZ" sz="1600" dirty="0"/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32798909"/>
              </p:ext>
            </p:extLst>
          </p:nvPr>
        </p:nvGraphicFramePr>
        <p:xfrm>
          <a:off x="620688" y="2195736"/>
          <a:ext cx="989856" cy="8039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94928"/>
                <a:gridCol w="494928"/>
              </a:tblGrid>
              <a:tr h="401960">
                <a:tc gridSpan="2"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15</a:t>
                      </a:r>
                      <a:endParaRPr lang="cs-CZ" sz="16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01960"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11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61125374"/>
              </p:ext>
            </p:extLst>
          </p:nvPr>
        </p:nvGraphicFramePr>
        <p:xfrm>
          <a:off x="5373216" y="2195736"/>
          <a:ext cx="989856" cy="8039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94928"/>
                <a:gridCol w="494928"/>
              </a:tblGrid>
              <a:tr h="401960">
                <a:tc gridSpan="2"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20</a:t>
                      </a:r>
                      <a:endParaRPr lang="cs-CZ" sz="16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01960"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12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00824783"/>
              </p:ext>
            </p:extLst>
          </p:nvPr>
        </p:nvGraphicFramePr>
        <p:xfrm>
          <a:off x="4221088" y="2195736"/>
          <a:ext cx="989856" cy="8039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94928"/>
                <a:gridCol w="494928"/>
              </a:tblGrid>
              <a:tr h="401960">
                <a:tc gridSpan="2"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14</a:t>
                      </a:r>
                      <a:endParaRPr lang="cs-CZ" sz="16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01960"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7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2" name="Tabulka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29536751"/>
              </p:ext>
            </p:extLst>
          </p:nvPr>
        </p:nvGraphicFramePr>
        <p:xfrm>
          <a:off x="3068960" y="2195736"/>
          <a:ext cx="989856" cy="8039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94928"/>
                <a:gridCol w="494928"/>
              </a:tblGrid>
              <a:tr h="401960">
                <a:tc gridSpan="2"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17</a:t>
                      </a:r>
                      <a:endParaRPr lang="cs-CZ" sz="16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01960">
                <a:tc>
                  <a:txBody>
                    <a:bodyPr/>
                    <a:lstStyle/>
                    <a:p>
                      <a:pPr algn="ctr"/>
                      <a:endParaRPr lang="cs-CZ" sz="1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9</a:t>
                      </a:r>
                      <a:endParaRPr lang="cs-CZ" sz="16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3" name="Tabulka 1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96106904"/>
              </p:ext>
            </p:extLst>
          </p:nvPr>
        </p:nvGraphicFramePr>
        <p:xfrm>
          <a:off x="1844824" y="2195736"/>
          <a:ext cx="989856" cy="8039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94928"/>
                <a:gridCol w="494928"/>
              </a:tblGrid>
              <a:tr h="401960">
                <a:tc gridSpan="2"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19</a:t>
                      </a:r>
                      <a:endParaRPr lang="cs-CZ" sz="16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01960">
                <a:tc>
                  <a:txBody>
                    <a:bodyPr/>
                    <a:lstStyle/>
                    <a:p>
                      <a:pPr algn="ctr"/>
                      <a:endParaRPr lang="cs-CZ" sz="1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13</a:t>
                      </a:r>
                      <a:endParaRPr lang="cs-CZ" sz="16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7" name="Tabulka 1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14575662"/>
              </p:ext>
            </p:extLst>
          </p:nvPr>
        </p:nvGraphicFramePr>
        <p:xfrm>
          <a:off x="548680" y="6660232"/>
          <a:ext cx="2430016" cy="37187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07504"/>
                <a:gridCol w="607504"/>
                <a:gridCol w="607504"/>
                <a:gridCol w="607504"/>
              </a:tblGrid>
              <a:tr h="371872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2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3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2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1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8" name="Tabulka 1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86388086"/>
              </p:ext>
            </p:extLst>
          </p:nvPr>
        </p:nvGraphicFramePr>
        <p:xfrm>
          <a:off x="3487873" y="6660232"/>
          <a:ext cx="2430016" cy="37187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07504"/>
                <a:gridCol w="607504"/>
                <a:gridCol w="607504"/>
                <a:gridCol w="607504"/>
              </a:tblGrid>
              <a:tr h="371872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9" name="Tabulka 1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29467028"/>
              </p:ext>
            </p:extLst>
          </p:nvPr>
        </p:nvGraphicFramePr>
        <p:xfrm>
          <a:off x="764704" y="6300192"/>
          <a:ext cx="1997967" cy="3600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65989"/>
                <a:gridCol w="665989"/>
                <a:gridCol w="665989"/>
              </a:tblGrid>
              <a:tr h="360040">
                <a:tc>
                  <a:txBody>
                    <a:bodyPr/>
                    <a:lstStyle/>
                    <a:p>
                      <a:pPr algn="ctr"/>
                      <a:endParaRPr lang="cs-CZ" sz="1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20" name="Tabulka 1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16772081"/>
              </p:ext>
            </p:extLst>
          </p:nvPr>
        </p:nvGraphicFramePr>
        <p:xfrm>
          <a:off x="3720704" y="6300192"/>
          <a:ext cx="1997967" cy="3600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65989"/>
                <a:gridCol w="665989"/>
                <a:gridCol w="665989"/>
              </a:tblGrid>
              <a:tr h="360040">
                <a:tc>
                  <a:txBody>
                    <a:bodyPr/>
                    <a:lstStyle/>
                    <a:p>
                      <a:pPr algn="ctr"/>
                      <a:endParaRPr lang="cs-CZ" sz="1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21" name="Tabulka 2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29603302"/>
              </p:ext>
            </p:extLst>
          </p:nvPr>
        </p:nvGraphicFramePr>
        <p:xfrm>
          <a:off x="980728" y="5940152"/>
          <a:ext cx="1421904" cy="37187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0952"/>
                <a:gridCol w="710952"/>
              </a:tblGrid>
              <a:tr h="371872">
                <a:tc>
                  <a:txBody>
                    <a:bodyPr/>
                    <a:lstStyle/>
                    <a:p>
                      <a:pPr algn="ctr"/>
                      <a:endParaRPr lang="cs-CZ" sz="1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22" name="Tabulka 2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21257227"/>
              </p:ext>
            </p:extLst>
          </p:nvPr>
        </p:nvGraphicFramePr>
        <p:xfrm>
          <a:off x="4005064" y="5940152"/>
          <a:ext cx="1421904" cy="37187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0952"/>
                <a:gridCol w="710952"/>
              </a:tblGrid>
              <a:tr h="371872">
                <a:tc>
                  <a:txBody>
                    <a:bodyPr/>
                    <a:lstStyle/>
                    <a:p>
                      <a:pPr algn="ctr"/>
                      <a:endParaRPr lang="cs-CZ" sz="1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23" name="Tabulka 2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30139216"/>
              </p:ext>
            </p:extLst>
          </p:nvPr>
        </p:nvGraphicFramePr>
        <p:xfrm>
          <a:off x="1412776" y="5580112"/>
          <a:ext cx="557808" cy="37187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57808"/>
              </a:tblGrid>
              <a:tr h="371872">
                <a:tc>
                  <a:txBody>
                    <a:bodyPr/>
                    <a:lstStyle/>
                    <a:p>
                      <a:pPr algn="ctr"/>
                      <a:endParaRPr lang="cs-CZ" sz="1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24" name="Tabulka 2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36768359"/>
              </p:ext>
            </p:extLst>
          </p:nvPr>
        </p:nvGraphicFramePr>
        <p:xfrm>
          <a:off x="4437112" y="5580112"/>
          <a:ext cx="557808" cy="37187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57808"/>
              </a:tblGrid>
              <a:tr h="371872">
                <a:tc>
                  <a:txBody>
                    <a:bodyPr/>
                    <a:lstStyle/>
                    <a:p>
                      <a:pPr algn="ctr"/>
                      <a:endParaRPr lang="cs-CZ" sz="1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80828" y="6732238"/>
            <a:ext cx="384175" cy="334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9155" y="6732239"/>
            <a:ext cx="384175" cy="334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39155" y="6718634"/>
            <a:ext cx="38884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+                                                      +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39109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600" dirty="0" smtClean="0"/>
              <a:t>5. Vypočítej slovní úlohu.</a:t>
            </a:r>
            <a:br>
              <a:rPr lang="cs-CZ" sz="1600" dirty="0" smtClean="0"/>
            </a:br>
            <a:r>
              <a:rPr lang="cs-CZ" sz="1600" dirty="0" smtClean="0"/>
              <a:t>     Na hřišti bylo 8 žen, 5 mužů a 6 dětí. Kolik bylo na hřišti celkem lidí?</a:t>
            </a: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     </a:t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endParaRPr lang="cs-CZ" sz="1600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86288423"/>
              </p:ext>
            </p:extLst>
          </p:nvPr>
        </p:nvGraphicFramePr>
        <p:xfrm>
          <a:off x="378903" y="1259632"/>
          <a:ext cx="6172200" cy="11125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172200"/>
              </a:tblGrid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sz="1600" dirty="0" smtClean="0"/>
                        <a:t>znázorni: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sz="1600" dirty="0" smtClean="0"/>
                        <a:t>vypočítej: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sz="1600" dirty="0" smtClean="0"/>
                        <a:t>odpověz:</a:t>
                      </a:r>
                      <a:endParaRPr lang="cs-CZ" sz="16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1336" y="8271653"/>
            <a:ext cx="4507335" cy="8723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27580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78903" y="611560"/>
            <a:ext cx="6172200" cy="1524000"/>
          </a:xfrm>
        </p:spPr>
        <p:txBody>
          <a:bodyPr>
            <a:normAutofit fontScale="90000"/>
          </a:bodyPr>
          <a:lstStyle/>
          <a:p>
            <a:pPr algn="l"/>
            <a:r>
              <a:rPr lang="cs-CZ" sz="1600" dirty="0" smtClean="0"/>
              <a:t>Řešení:</a:t>
            </a:r>
            <a:br>
              <a:rPr lang="cs-CZ" sz="1600" dirty="0" smtClean="0"/>
            </a:br>
            <a:r>
              <a:rPr lang="cs-CZ" sz="1600" dirty="0" smtClean="0"/>
              <a:t>1. </a:t>
            </a:r>
            <a:br>
              <a:rPr lang="cs-CZ" sz="1600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>
                <a:solidFill>
                  <a:prstClr val="black"/>
                </a:solidFill>
              </a:rPr>
              <a:t>11   </a:t>
            </a:r>
            <a:r>
              <a:rPr lang="cs-CZ" sz="1600" dirty="0">
                <a:solidFill>
                  <a:prstClr val="black"/>
                </a:solidFill>
              </a:rPr>
              <a:t>12   13   15   14   15   16   17   20   18   19   20</a:t>
            </a:r>
            <a:br>
              <a:rPr lang="cs-CZ" sz="1600" dirty="0">
                <a:solidFill>
                  <a:prstClr val="black"/>
                </a:solidFill>
              </a:rPr>
            </a:br>
            <a:r>
              <a:rPr lang="cs-CZ" sz="1600" dirty="0">
                <a:solidFill>
                  <a:prstClr val="black"/>
                </a:solidFill>
              </a:rPr>
              <a:t>     </a:t>
            </a:r>
            <a:r>
              <a:rPr lang="cs-CZ" sz="1600" dirty="0" smtClean="0">
                <a:solidFill>
                  <a:prstClr val="black"/>
                </a:solidFill>
              </a:rPr>
              <a:t/>
            </a:r>
            <a:br>
              <a:rPr lang="cs-CZ" sz="1600" dirty="0" smtClean="0">
                <a:solidFill>
                  <a:prstClr val="black"/>
                </a:solidFill>
              </a:rPr>
            </a:br>
            <a:r>
              <a:rPr lang="cs-CZ" sz="1600" dirty="0" smtClean="0">
                <a:solidFill>
                  <a:prstClr val="black"/>
                </a:solidFill>
              </a:rPr>
              <a:t>15    </a:t>
            </a:r>
            <a:r>
              <a:rPr lang="cs-CZ" sz="1600" dirty="0">
                <a:solidFill>
                  <a:prstClr val="black"/>
                </a:solidFill>
              </a:rPr>
              <a:t>14   13   19   12   11   9   14   8   7   6   5   4   </a:t>
            </a:r>
            <a:br>
              <a:rPr lang="cs-CZ" sz="1600" dirty="0">
                <a:solidFill>
                  <a:prstClr val="black"/>
                </a:solidFill>
              </a:rPr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/>
            </a:r>
            <a:br>
              <a:rPr lang="cs-CZ" sz="1600" dirty="0" smtClean="0"/>
            </a:br>
            <a:endParaRPr lang="cs-CZ" sz="1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60648" y="1763688"/>
            <a:ext cx="6172200" cy="603461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600" dirty="0" smtClean="0"/>
              <a:t>2. </a:t>
            </a:r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endParaRPr lang="cs-CZ" sz="1600" dirty="0" smtClean="0"/>
          </a:p>
          <a:p>
            <a:pPr marL="0" lvl="0" indent="0">
              <a:buNone/>
            </a:pPr>
            <a:r>
              <a:rPr lang="cs-CZ" sz="1600" dirty="0" smtClean="0"/>
              <a:t>3. </a:t>
            </a:r>
          </a:p>
          <a:p>
            <a:pPr marL="0" lvl="0" indent="0">
              <a:buNone/>
            </a:pPr>
            <a:r>
              <a:rPr lang="cs-CZ" sz="1600" dirty="0" smtClean="0">
                <a:solidFill>
                  <a:prstClr val="black"/>
                </a:solidFill>
              </a:rPr>
              <a:t>15 </a:t>
            </a:r>
            <a:r>
              <a:rPr lang="cs-CZ" sz="1600" dirty="0">
                <a:solidFill>
                  <a:prstClr val="black"/>
                </a:solidFill>
              </a:rPr>
              <a:t>+ 4 = 20                    12 – 4 = 8                    16 + 2 = </a:t>
            </a:r>
            <a:r>
              <a:rPr lang="cs-CZ" sz="1600" dirty="0" smtClean="0">
                <a:solidFill>
                  <a:prstClr val="black"/>
                </a:solidFill>
              </a:rPr>
              <a:t>19</a:t>
            </a:r>
          </a:p>
          <a:p>
            <a:pPr marL="0" lvl="0" indent="0">
              <a:buNone/>
            </a:pPr>
            <a:r>
              <a:rPr lang="cs-CZ" sz="1600" dirty="0" smtClean="0">
                <a:solidFill>
                  <a:prstClr val="black"/>
                </a:solidFill>
              </a:rPr>
              <a:t> 20 – 3 = 16                    14 – 7 = 7                    18 – 9 = 10</a:t>
            </a:r>
          </a:p>
          <a:p>
            <a:pPr marL="0" lvl="0" indent="0">
              <a:buNone/>
            </a:pPr>
            <a:r>
              <a:rPr lang="cs-CZ" sz="1600" dirty="0" smtClean="0">
                <a:solidFill>
                  <a:prstClr val="black"/>
                </a:solidFill>
              </a:rPr>
              <a:t>  </a:t>
            </a:r>
            <a:r>
              <a:rPr lang="cs-CZ" sz="1600" dirty="0">
                <a:solidFill>
                  <a:prstClr val="black"/>
                </a:solidFill>
              </a:rPr>
              <a:t>9 +  4 = 13                    17 – 10 = </a:t>
            </a:r>
            <a:r>
              <a:rPr lang="cs-CZ" sz="1600" dirty="0" smtClean="0">
                <a:solidFill>
                  <a:prstClr val="black"/>
                </a:solidFill>
              </a:rPr>
              <a:t>10                </a:t>
            </a:r>
            <a:r>
              <a:rPr lang="cs-CZ" sz="1600" dirty="0">
                <a:solidFill>
                  <a:prstClr val="black"/>
                </a:solidFill>
              </a:rPr>
              <a:t>15 + 5 = </a:t>
            </a:r>
            <a:r>
              <a:rPr lang="cs-CZ" sz="1600" dirty="0" smtClean="0">
                <a:solidFill>
                  <a:prstClr val="black"/>
                </a:solidFill>
              </a:rPr>
              <a:t>20</a:t>
            </a:r>
          </a:p>
          <a:p>
            <a:pPr marL="0" lvl="0" indent="0">
              <a:buNone/>
            </a:pPr>
            <a:endParaRPr lang="cs-CZ" sz="1600" dirty="0">
              <a:solidFill>
                <a:prstClr val="black"/>
              </a:solidFill>
            </a:endParaRPr>
          </a:p>
          <a:p>
            <a:pPr marL="0" indent="0">
              <a:buNone/>
            </a:pPr>
            <a:r>
              <a:rPr lang="cs-CZ" sz="1600" dirty="0" smtClean="0"/>
              <a:t>4. </a:t>
            </a:r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r>
              <a:rPr lang="cs-CZ" sz="1600" dirty="0" smtClean="0"/>
              <a:t>5. </a:t>
            </a:r>
            <a:endParaRPr lang="cs-CZ" sz="1600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1336" y="8271653"/>
            <a:ext cx="4507335" cy="8723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6" name="Přímá spojnice 5"/>
          <p:cNvCxnSpPr/>
          <p:nvPr/>
        </p:nvCxnSpPr>
        <p:spPr>
          <a:xfrm flipH="1">
            <a:off x="1412776" y="827584"/>
            <a:ext cx="216024" cy="3600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 flipH="1">
            <a:off x="2924944" y="827584"/>
            <a:ext cx="216024" cy="3600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H="1">
            <a:off x="1412776" y="1331640"/>
            <a:ext cx="216024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H="1">
            <a:off x="2564904" y="1331640"/>
            <a:ext cx="216024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3" name="Tabulka 1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09114953"/>
              </p:ext>
            </p:extLst>
          </p:nvPr>
        </p:nvGraphicFramePr>
        <p:xfrm>
          <a:off x="620688" y="2195736"/>
          <a:ext cx="989856" cy="8039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94928"/>
                <a:gridCol w="494928"/>
              </a:tblGrid>
              <a:tr h="401960">
                <a:tc gridSpan="2"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15</a:t>
                      </a:r>
                      <a:endParaRPr lang="cs-CZ" sz="16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01960"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11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4</a:t>
                      </a:r>
                      <a:endParaRPr lang="cs-CZ" sz="16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4" name="Tabulka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6136460"/>
              </p:ext>
            </p:extLst>
          </p:nvPr>
        </p:nvGraphicFramePr>
        <p:xfrm>
          <a:off x="5373216" y="2195736"/>
          <a:ext cx="989856" cy="8039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94928"/>
                <a:gridCol w="494928"/>
              </a:tblGrid>
              <a:tr h="401960">
                <a:tc gridSpan="2"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20</a:t>
                      </a:r>
                      <a:endParaRPr lang="cs-CZ" sz="16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01960"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12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8</a:t>
                      </a:r>
                      <a:endParaRPr lang="cs-CZ" sz="16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5" name="Tabulka 1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83436640"/>
              </p:ext>
            </p:extLst>
          </p:nvPr>
        </p:nvGraphicFramePr>
        <p:xfrm>
          <a:off x="4221088" y="2195736"/>
          <a:ext cx="989856" cy="8039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94928"/>
                <a:gridCol w="494928"/>
              </a:tblGrid>
              <a:tr h="401960">
                <a:tc gridSpan="2"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14</a:t>
                      </a:r>
                      <a:endParaRPr lang="cs-CZ" sz="16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01960"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7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7</a:t>
                      </a:r>
                      <a:endParaRPr lang="cs-CZ" sz="16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6" name="Tabulka 1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55550872"/>
              </p:ext>
            </p:extLst>
          </p:nvPr>
        </p:nvGraphicFramePr>
        <p:xfrm>
          <a:off x="3068960" y="2195736"/>
          <a:ext cx="989856" cy="8039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94928"/>
                <a:gridCol w="494928"/>
              </a:tblGrid>
              <a:tr h="401960">
                <a:tc gridSpan="2"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17</a:t>
                      </a:r>
                      <a:endParaRPr lang="cs-CZ" sz="16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01960"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8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9</a:t>
                      </a:r>
                      <a:endParaRPr lang="cs-CZ" sz="16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7" name="Tabulka 1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98533452"/>
              </p:ext>
            </p:extLst>
          </p:nvPr>
        </p:nvGraphicFramePr>
        <p:xfrm>
          <a:off x="1844824" y="2195736"/>
          <a:ext cx="989856" cy="8039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94928"/>
                <a:gridCol w="494928"/>
              </a:tblGrid>
              <a:tr h="401960">
                <a:tc gridSpan="2"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19</a:t>
                      </a:r>
                      <a:endParaRPr lang="cs-CZ" sz="16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01960"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6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13</a:t>
                      </a:r>
                      <a:endParaRPr lang="cs-CZ" sz="16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727" y="5004047"/>
            <a:ext cx="5370513" cy="1463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19" name="Přímá spojnice 18"/>
          <p:cNvCxnSpPr/>
          <p:nvPr/>
        </p:nvCxnSpPr>
        <p:spPr>
          <a:xfrm flipV="1">
            <a:off x="1052736" y="3491880"/>
            <a:ext cx="288032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 flipV="1">
            <a:off x="1052736" y="3779912"/>
            <a:ext cx="288032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 flipV="1">
            <a:off x="4581128" y="3491880"/>
            <a:ext cx="288032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 flipV="1">
            <a:off x="4581128" y="3779912"/>
            <a:ext cx="288032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 flipV="1">
            <a:off x="3032956" y="4067944"/>
            <a:ext cx="252028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1" name="Zástupný symbol pro obsah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201074661"/>
              </p:ext>
            </p:extLst>
          </p:nvPr>
        </p:nvGraphicFramePr>
        <p:xfrm>
          <a:off x="347699" y="7020272"/>
          <a:ext cx="6172200" cy="11379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172200"/>
              </a:tblGrid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sz="1600" dirty="0" smtClean="0"/>
                        <a:t>znázorni: </a:t>
                      </a:r>
                      <a:r>
                        <a:rPr lang="cs-CZ" sz="2000" dirty="0" smtClean="0">
                          <a:solidFill>
                            <a:srgbClr val="FFC000"/>
                          </a:solidFill>
                        </a:rPr>
                        <a:t> </a:t>
                      </a:r>
                      <a:r>
                        <a:rPr lang="cs-CZ" sz="2000" b="1" dirty="0" smtClean="0">
                          <a:solidFill>
                            <a:srgbClr val="FFC000"/>
                          </a:solidFill>
                        </a:rPr>
                        <a:t>x </a:t>
                      </a:r>
                      <a:r>
                        <a:rPr lang="cs-CZ" sz="2000" b="1" dirty="0" err="1" smtClean="0">
                          <a:solidFill>
                            <a:srgbClr val="FFC000"/>
                          </a:solidFill>
                        </a:rPr>
                        <a:t>x</a:t>
                      </a:r>
                      <a:r>
                        <a:rPr lang="cs-CZ" sz="2000" b="1" dirty="0" smtClean="0">
                          <a:solidFill>
                            <a:srgbClr val="FFC000"/>
                          </a:solidFill>
                        </a:rPr>
                        <a:t> </a:t>
                      </a:r>
                      <a:r>
                        <a:rPr lang="cs-CZ" sz="2000" b="1" dirty="0" err="1" smtClean="0">
                          <a:solidFill>
                            <a:srgbClr val="FFC000"/>
                          </a:solidFill>
                        </a:rPr>
                        <a:t>x</a:t>
                      </a:r>
                      <a:r>
                        <a:rPr lang="cs-CZ" sz="2000" b="1" dirty="0" smtClean="0">
                          <a:solidFill>
                            <a:srgbClr val="FFC000"/>
                          </a:solidFill>
                        </a:rPr>
                        <a:t> </a:t>
                      </a:r>
                      <a:r>
                        <a:rPr lang="cs-CZ" sz="2000" b="1" dirty="0" err="1" smtClean="0">
                          <a:solidFill>
                            <a:srgbClr val="FFC000"/>
                          </a:solidFill>
                        </a:rPr>
                        <a:t>x</a:t>
                      </a:r>
                      <a:r>
                        <a:rPr lang="cs-CZ" sz="2000" b="1" dirty="0" smtClean="0">
                          <a:solidFill>
                            <a:srgbClr val="FFC000"/>
                          </a:solidFill>
                        </a:rPr>
                        <a:t> </a:t>
                      </a:r>
                      <a:r>
                        <a:rPr lang="cs-CZ" sz="2000" b="1" dirty="0" err="1" smtClean="0">
                          <a:solidFill>
                            <a:srgbClr val="FFC000"/>
                          </a:solidFill>
                        </a:rPr>
                        <a:t>x</a:t>
                      </a:r>
                      <a:r>
                        <a:rPr lang="cs-CZ" sz="2000" b="1" dirty="0" smtClean="0">
                          <a:solidFill>
                            <a:srgbClr val="FFC000"/>
                          </a:solidFill>
                        </a:rPr>
                        <a:t> </a:t>
                      </a:r>
                      <a:r>
                        <a:rPr lang="cs-CZ" sz="2000" b="1" dirty="0" err="1" smtClean="0">
                          <a:solidFill>
                            <a:srgbClr val="FFC000"/>
                          </a:solidFill>
                        </a:rPr>
                        <a:t>x</a:t>
                      </a:r>
                      <a:r>
                        <a:rPr lang="cs-CZ" sz="2000" b="1" dirty="0" smtClean="0">
                          <a:solidFill>
                            <a:srgbClr val="FFC000"/>
                          </a:solidFill>
                        </a:rPr>
                        <a:t> </a:t>
                      </a:r>
                      <a:r>
                        <a:rPr lang="cs-CZ" sz="2000" b="1" dirty="0" err="1" smtClean="0">
                          <a:solidFill>
                            <a:srgbClr val="FFC000"/>
                          </a:solidFill>
                        </a:rPr>
                        <a:t>x</a:t>
                      </a:r>
                      <a:r>
                        <a:rPr lang="cs-CZ" sz="2000" b="1" dirty="0" smtClean="0">
                          <a:solidFill>
                            <a:srgbClr val="FFC000"/>
                          </a:solidFill>
                        </a:rPr>
                        <a:t> </a:t>
                      </a:r>
                      <a:r>
                        <a:rPr lang="cs-CZ" sz="2000" b="1" dirty="0" err="1" smtClean="0">
                          <a:solidFill>
                            <a:srgbClr val="FFC000"/>
                          </a:solidFill>
                        </a:rPr>
                        <a:t>x</a:t>
                      </a:r>
                      <a:r>
                        <a:rPr lang="cs-CZ" sz="2000" b="1" dirty="0" smtClean="0">
                          <a:solidFill>
                            <a:srgbClr val="FFC000"/>
                          </a:solidFill>
                        </a:rPr>
                        <a:t> </a:t>
                      </a:r>
                      <a:r>
                        <a:rPr lang="cs-CZ" sz="2000" b="1" dirty="0" err="1" smtClean="0">
                          <a:solidFill>
                            <a:srgbClr val="0070C0"/>
                          </a:solidFill>
                        </a:rPr>
                        <a:t>x</a:t>
                      </a:r>
                      <a:r>
                        <a:rPr lang="cs-CZ" sz="2000" b="1" dirty="0" smtClean="0">
                          <a:solidFill>
                            <a:srgbClr val="0070C0"/>
                          </a:solidFill>
                        </a:rPr>
                        <a:t> </a:t>
                      </a:r>
                      <a:r>
                        <a:rPr lang="cs-CZ" sz="2000" b="1" dirty="0" err="1" smtClean="0">
                          <a:solidFill>
                            <a:srgbClr val="0070C0"/>
                          </a:solidFill>
                        </a:rPr>
                        <a:t>x</a:t>
                      </a:r>
                      <a:r>
                        <a:rPr lang="cs-CZ" sz="2000" b="1" dirty="0" smtClean="0">
                          <a:solidFill>
                            <a:srgbClr val="0070C0"/>
                          </a:solidFill>
                        </a:rPr>
                        <a:t> </a:t>
                      </a:r>
                      <a:r>
                        <a:rPr lang="cs-CZ" sz="2000" b="1" dirty="0" err="1" smtClean="0">
                          <a:solidFill>
                            <a:srgbClr val="0070C0"/>
                          </a:solidFill>
                        </a:rPr>
                        <a:t>x</a:t>
                      </a:r>
                      <a:r>
                        <a:rPr lang="cs-CZ" sz="2000" b="1" dirty="0" smtClean="0">
                          <a:solidFill>
                            <a:srgbClr val="0070C0"/>
                          </a:solidFill>
                        </a:rPr>
                        <a:t> </a:t>
                      </a:r>
                      <a:r>
                        <a:rPr lang="cs-CZ" sz="2000" b="1" dirty="0" err="1" smtClean="0">
                          <a:solidFill>
                            <a:srgbClr val="0070C0"/>
                          </a:solidFill>
                        </a:rPr>
                        <a:t>x</a:t>
                      </a:r>
                      <a:r>
                        <a:rPr lang="cs-CZ" sz="2000" b="1" dirty="0" smtClean="0">
                          <a:solidFill>
                            <a:srgbClr val="0070C0"/>
                          </a:solidFill>
                        </a:rPr>
                        <a:t> </a:t>
                      </a:r>
                      <a:r>
                        <a:rPr lang="cs-CZ" sz="2000" b="1" dirty="0" err="1" smtClean="0">
                          <a:solidFill>
                            <a:srgbClr val="0070C0"/>
                          </a:solidFill>
                        </a:rPr>
                        <a:t>x</a:t>
                      </a:r>
                      <a:r>
                        <a:rPr lang="cs-CZ" sz="2000" b="1" dirty="0" smtClean="0">
                          <a:solidFill>
                            <a:srgbClr val="0070C0"/>
                          </a:solidFill>
                        </a:rPr>
                        <a:t> </a:t>
                      </a:r>
                      <a:r>
                        <a:rPr lang="cs-CZ" sz="2000" b="1" dirty="0" err="1" smtClean="0">
                          <a:solidFill>
                            <a:srgbClr val="92D050"/>
                          </a:solidFill>
                        </a:rPr>
                        <a:t>x</a:t>
                      </a:r>
                      <a:r>
                        <a:rPr lang="cs-CZ" sz="2000" b="1" dirty="0" smtClean="0">
                          <a:solidFill>
                            <a:srgbClr val="92D050"/>
                          </a:solidFill>
                        </a:rPr>
                        <a:t> </a:t>
                      </a:r>
                      <a:r>
                        <a:rPr lang="cs-CZ" sz="2000" b="1" dirty="0" err="1" smtClean="0">
                          <a:solidFill>
                            <a:srgbClr val="92D050"/>
                          </a:solidFill>
                        </a:rPr>
                        <a:t>x</a:t>
                      </a:r>
                      <a:r>
                        <a:rPr lang="cs-CZ" sz="2000" b="1" dirty="0" smtClean="0">
                          <a:solidFill>
                            <a:srgbClr val="92D050"/>
                          </a:solidFill>
                        </a:rPr>
                        <a:t> </a:t>
                      </a:r>
                      <a:r>
                        <a:rPr lang="cs-CZ" sz="2000" b="1" dirty="0" err="1" smtClean="0">
                          <a:solidFill>
                            <a:srgbClr val="92D050"/>
                          </a:solidFill>
                        </a:rPr>
                        <a:t>x</a:t>
                      </a:r>
                      <a:r>
                        <a:rPr lang="cs-CZ" sz="2000" b="1" dirty="0" smtClean="0">
                          <a:solidFill>
                            <a:srgbClr val="92D050"/>
                          </a:solidFill>
                        </a:rPr>
                        <a:t> </a:t>
                      </a:r>
                      <a:r>
                        <a:rPr lang="cs-CZ" sz="2000" b="1" dirty="0" err="1" smtClean="0">
                          <a:solidFill>
                            <a:srgbClr val="92D050"/>
                          </a:solidFill>
                        </a:rPr>
                        <a:t>x</a:t>
                      </a:r>
                      <a:r>
                        <a:rPr lang="cs-CZ" sz="2000" b="1" dirty="0" smtClean="0">
                          <a:solidFill>
                            <a:srgbClr val="92D050"/>
                          </a:solidFill>
                        </a:rPr>
                        <a:t> </a:t>
                      </a:r>
                      <a:r>
                        <a:rPr lang="cs-CZ" sz="2000" b="1" dirty="0" err="1" smtClean="0">
                          <a:solidFill>
                            <a:srgbClr val="92D050"/>
                          </a:solidFill>
                        </a:rPr>
                        <a:t>x</a:t>
                      </a:r>
                      <a:r>
                        <a:rPr lang="cs-CZ" sz="2000" b="1" dirty="0" smtClean="0">
                          <a:solidFill>
                            <a:srgbClr val="92D050"/>
                          </a:solidFill>
                        </a:rPr>
                        <a:t> </a:t>
                      </a:r>
                      <a:r>
                        <a:rPr lang="cs-CZ" sz="2000" b="1" dirty="0" err="1" smtClean="0">
                          <a:solidFill>
                            <a:srgbClr val="92D050"/>
                          </a:solidFill>
                        </a:rPr>
                        <a:t>x</a:t>
                      </a:r>
                      <a:r>
                        <a:rPr lang="cs-CZ" sz="2000" b="1" dirty="0" smtClean="0">
                          <a:solidFill>
                            <a:srgbClr val="92D050"/>
                          </a:solidFill>
                        </a:rPr>
                        <a:t> 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sz="1600" dirty="0" smtClean="0"/>
                        <a:t>vypočítej: </a:t>
                      </a:r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8 + 5 + 6 = 19</a:t>
                      </a:r>
                      <a:endParaRPr lang="cs-CZ" sz="1600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sz="1600" dirty="0" smtClean="0"/>
                        <a:t>odpověz: Na hřišti bylo celkem 19 lidí.</a:t>
                      </a:r>
                      <a:endParaRPr lang="cs-CZ" sz="16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0" name="Obdélník 29"/>
          <p:cNvSpPr/>
          <p:nvPr/>
        </p:nvSpPr>
        <p:spPr>
          <a:xfrm>
            <a:off x="1211336" y="7094909"/>
            <a:ext cx="1821619" cy="21602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239687" y="6137620"/>
            <a:ext cx="360040" cy="311546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225436" y="6098390"/>
            <a:ext cx="4830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+</a:t>
            </a:r>
            <a:endParaRPr lang="cs-CZ" dirty="0"/>
          </a:p>
        </p:txBody>
      </p:sp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8970" y="6125911"/>
            <a:ext cx="384175" cy="334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8" name="TextovéPole 17"/>
          <p:cNvSpPr txBox="1"/>
          <p:nvPr/>
        </p:nvSpPr>
        <p:spPr>
          <a:xfrm>
            <a:off x="3194019" y="6089112"/>
            <a:ext cx="6120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+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260619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199</TotalTime>
  <Words>357</Words>
  <Application>Microsoft Office PowerPoint</Application>
  <PresentationFormat>Předvádění na obrazovce (4:3)</PresentationFormat>
  <Paragraphs>115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Procvičování</vt:lpstr>
      <vt:lpstr>1. Oprav řady čísel.      11   12   13   15   14   15   16   17   20   18   19   20            15    14   13   19   12   11   9   14   8   7   6   5   4    </vt:lpstr>
      <vt:lpstr>5. Vypočítej slovní úlohu.      Na hřišti bylo 8 žen, 5 mužů a 6 dětí. Kolik bylo na hřišti celkem lidí?        </vt:lpstr>
      <vt:lpstr>Řešení: 1.   11   12   13   15   14   15   16   17   20   18   19   20       15    14   13   19   12   11   9   14   8   7   6   5   4      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Geometrické tvary</dc:title>
  <dc:creator>Zaneta</dc:creator>
  <cp:lastModifiedBy>PC-0C4S</cp:lastModifiedBy>
  <cp:revision>21</cp:revision>
  <dcterms:created xsi:type="dcterms:W3CDTF">2012-05-12T12:41:29Z</dcterms:created>
  <dcterms:modified xsi:type="dcterms:W3CDTF">2012-11-09T18:41:45Z</dcterms:modified>
</cp:coreProperties>
</file>