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6" r:id="rId3"/>
    <p:sldId id="272" r:id="rId4"/>
    <p:sldId id="263" r:id="rId5"/>
    <p:sldId id="287" r:id="rId6"/>
    <p:sldId id="271" r:id="rId7"/>
    <p:sldId id="274" r:id="rId8"/>
    <p:sldId id="258" r:id="rId9"/>
    <p:sldId id="260" r:id="rId10"/>
    <p:sldId id="291" r:id="rId11"/>
    <p:sldId id="262" r:id="rId12"/>
    <p:sldId id="268" r:id="rId13"/>
    <p:sldId id="289" r:id="rId14"/>
    <p:sldId id="261" r:id="rId15"/>
    <p:sldId id="259" r:id="rId16"/>
    <p:sldId id="266" r:id="rId17"/>
    <p:sldId id="279" r:id="rId18"/>
    <p:sldId id="280" r:id="rId19"/>
    <p:sldId id="276" r:id="rId20"/>
    <p:sldId id="281" r:id="rId21"/>
    <p:sldId id="265" r:id="rId22"/>
    <p:sldId id="278" r:id="rId23"/>
    <p:sldId id="269" r:id="rId24"/>
    <p:sldId id="282" r:id="rId25"/>
    <p:sldId id="270" r:id="rId26"/>
    <p:sldId id="288" r:id="rId27"/>
    <p:sldId id="257" r:id="rId28"/>
    <p:sldId id="267" r:id="rId29"/>
    <p:sldId id="283" r:id="rId30"/>
    <p:sldId id="277" r:id="rId31"/>
    <p:sldId id="273" r:id="rId32"/>
    <p:sldId id="286" r:id="rId33"/>
    <p:sldId id="284" r:id="rId34"/>
    <p:sldId id="290" r:id="rId35"/>
    <p:sldId id="285" r:id="rId36"/>
    <p:sldId id="275" r:id="rId37"/>
    <p:sldId id="264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viRIVx8Z38jHGRUdk6wOVw==" hashData="3Kbj46TsxLy0W2iBBwFvR0SDMcU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433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6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050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056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476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778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929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613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348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465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66A86-58A1-4968-BFEC-92528316359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2E954-5C39-49CF-AFC0-6FDE60E9F7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704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2.wav"/><Relationship Id="rId7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flipH="1">
            <a:off x="935596" y="1124744"/>
            <a:ext cx="727280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P</a:t>
            </a:r>
            <a:r>
              <a:rPr lang="cs-CZ" sz="4400" b="1" dirty="0" smtClean="0">
                <a:solidFill>
                  <a:srgbClr val="FF0000"/>
                </a:solidFill>
              </a:rPr>
              <a:t>árové souhlásky uvnitř slov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Autor: Martina Skalová</a:t>
            </a:r>
          </a:p>
          <a:p>
            <a:pPr algn="ctr"/>
            <a:r>
              <a:rPr lang="cs-CZ" sz="2800" b="1" dirty="0"/>
              <a:t> </a:t>
            </a:r>
            <a:r>
              <a:rPr lang="cs-CZ" sz="2800" b="1" dirty="0" smtClean="0"/>
              <a:t>           ZŠ a MŠ Hlušice</a:t>
            </a:r>
          </a:p>
          <a:p>
            <a:pPr algn="ctr"/>
            <a:endParaRPr lang="cs-CZ" sz="2800" b="1" dirty="0" smtClean="0"/>
          </a:p>
          <a:p>
            <a:pPr algn="ctr"/>
            <a:endParaRPr lang="cs-CZ" sz="2800" b="1" dirty="0"/>
          </a:p>
          <a:p>
            <a:pPr algn="ctr"/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Šablona:</a:t>
            </a:r>
            <a:r>
              <a:rPr lang="cs-CZ" sz="2800" dirty="0" smtClean="0"/>
              <a:t>  </a:t>
            </a:r>
          </a:p>
          <a:p>
            <a:pPr algn="ctr"/>
            <a:r>
              <a:rPr lang="cs-CZ" sz="2800" i="1" dirty="0" smtClean="0"/>
              <a:t>Denisa </a:t>
            </a:r>
            <a:r>
              <a:rPr lang="cs-CZ" sz="2800" i="1" dirty="0" err="1" smtClean="0"/>
              <a:t>Sviatková</a:t>
            </a:r>
            <a:endParaRPr lang="cs-CZ" sz="2800" i="1" dirty="0"/>
          </a:p>
          <a:p>
            <a:pPr algn="ctr"/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Obrázek chlapce: </a:t>
            </a:r>
            <a:r>
              <a:rPr lang="cs-CZ" i="1" dirty="0" smtClean="0"/>
              <a:t>http</a:t>
            </a:r>
            <a:r>
              <a:rPr lang="cs-CZ" i="1" dirty="0"/>
              <a:t>://grovit.cz/ZABAVNY_majka57/GIF/postavicky/postavicky5/18a.png</a:t>
            </a:r>
          </a:p>
        </p:txBody>
      </p:sp>
    </p:spTree>
    <p:extLst>
      <p:ext uri="{BB962C8B-B14F-4D97-AF65-F5344CB8AC3E}">
        <p14:creationId xmlns:p14="http://schemas.microsoft.com/office/powerpoint/2010/main" val="223341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556792"/>
            <a:ext cx="2566890" cy="4498412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1187624" y="1124744"/>
            <a:ext cx="3456384" cy="1800200"/>
          </a:xfrm>
          <a:prstGeom prst="cloudCallout">
            <a:avLst>
              <a:gd name="adj1" fmla="val 50704"/>
              <a:gd name="adj2" fmla="val 57205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rgbClr val="FF0000"/>
                </a:solidFill>
                <a:latin typeface="Adobe Caslon Pro" pitchFamily="18" charset="0"/>
              </a:rPr>
              <a:t>Zopakuj si pravopis párových souhlásek uvnitř slov.</a:t>
            </a:r>
            <a:endParaRPr lang="cs-CZ" sz="2000" b="1" i="1" dirty="0">
              <a:solidFill>
                <a:srgbClr val="FF0000"/>
              </a:solidFill>
              <a:latin typeface="Adobe Caslon Pro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463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2000">
        <p:circle/>
      </p:transition>
    </mc:Choice>
    <mc:Fallback xmlns="">
      <p:transition spd="slow" advClick="0" advTm="2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malý ku__</a:t>
            </a:r>
            <a:r>
              <a:rPr lang="cs-CZ" sz="4800" b="1" dirty="0" err="1" smtClean="0">
                <a:solidFill>
                  <a:schemeClr val="tx1"/>
                </a:solidFill>
              </a:rPr>
              <a:t>řík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306864" y="1447011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v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135639" y="3287482"/>
            <a:ext cx="3661401" cy="3153404"/>
            <a:chOff x="6703489" y="3368643"/>
            <a:chExt cx="3661401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ku</a:t>
              </a:r>
              <a:r>
                <a:rPr lang="cs-CZ" sz="2800" b="1" dirty="0">
                  <a:solidFill>
                    <a:srgbClr val="FF0000"/>
                  </a:solidFill>
                </a:rPr>
                <a:t>f</a:t>
              </a:r>
              <a:r>
                <a:rPr lang="cs-CZ" sz="2800" b="1" dirty="0">
                  <a:solidFill>
                    <a:schemeClr val="tx1"/>
                  </a:solidFill>
                </a:rPr>
                <a:t>řík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fí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rek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03489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302533" y="241409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f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135639" y="334369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ku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f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řík - ku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fí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rek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1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rozbitá </a:t>
            </a:r>
            <a:r>
              <a:rPr lang="cs-CZ" sz="4800" b="1" dirty="0" err="1" smtClean="0">
                <a:solidFill>
                  <a:schemeClr val="tx1"/>
                </a:solidFill>
              </a:rPr>
              <a:t>pře_ka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44765"/>
            <a:ext cx="3812889" cy="3166578"/>
            <a:chOff x="6721543" y="3355469"/>
            <a:chExt cx="3812889" cy="3166578"/>
          </a:xfrm>
        </p:grpSpPr>
        <p:sp>
          <p:nvSpPr>
            <p:cNvPr id="29" name="Oválný popisek 28"/>
            <p:cNvSpPr/>
            <p:nvPr/>
          </p:nvSpPr>
          <p:spPr>
            <a:xfrm>
              <a:off x="6825722" y="3355469"/>
              <a:ext cx="3708710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pře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</a:t>
              </a:r>
              <a:r>
                <a:rPr lang="cs-CZ" sz="2800" b="1" dirty="0">
                  <a:solidFill>
                    <a:schemeClr val="tx1"/>
                  </a:solidFill>
                </a:rPr>
                <a:t>hodně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pře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ze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z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095128" y="3409825"/>
            <a:ext cx="3877382" cy="3014669"/>
            <a:chOff x="4232740" y="3501008"/>
            <a:chExt cx="3877382" cy="3014669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35485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655498" y="3501008"/>
              <a:ext cx="3454624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pře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hodně pře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ze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2" name="Šipka doprava 1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09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sedmikrása </a:t>
            </a:r>
            <a:r>
              <a:rPr lang="cs-CZ" sz="4800" b="1" dirty="0" err="1" smtClean="0">
                <a:solidFill>
                  <a:schemeClr val="tx1"/>
                </a:solidFill>
              </a:rPr>
              <a:t>chudo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306864" y="1389858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b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chudo</a:t>
              </a:r>
              <a:r>
                <a:rPr lang="cs-CZ" sz="2800" b="1" dirty="0">
                  <a:solidFill>
                    <a:srgbClr val="FF0000"/>
                  </a:solidFill>
                </a:rPr>
                <a:t>b</a:t>
              </a:r>
              <a:r>
                <a:rPr lang="cs-CZ" sz="2800" b="1" dirty="0">
                  <a:solidFill>
                    <a:schemeClr val="tx1"/>
                  </a:solidFill>
                </a:rPr>
                <a:t>ka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chudo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306864" y="2497178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p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98103" y="3478600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chudo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- chudo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830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ořezaná tu__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  <a:r>
                <a:rPr lang="cs-CZ" sz="2800" b="1" dirty="0">
                  <a:solidFill>
                    <a:schemeClr val="tx1"/>
                  </a:solidFill>
                </a:rPr>
                <a:t> </a:t>
              </a:r>
              <a:endParaRPr lang="cs-CZ" sz="2800" b="1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tu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</a:t>
              </a:r>
              <a:r>
                <a:rPr lang="cs-CZ" sz="2800" b="1" dirty="0">
                  <a:solidFill>
                    <a:schemeClr val="tx1"/>
                  </a:solidFill>
                </a:rPr>
                <a:t>– hodně tu</a:t>
              </a:r>
              <a:r>
                <a:rPr lang="cs-CZ" sz="2800" b="1" dirty="0">
                  <a:solidFill>
                    <a:srgbClr val="FF0000"/>
                  </a:solidFill>
                </a:rPr>
                <a:t>že</a:t>
              </a:r>
              <a:r>
                <a:rPr lang="cs-CZ" sz="2800" b="1" dirty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  <a:p>
              <a:pPr algn="ctr"/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095128" y="3387166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tu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hodně tu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578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namotat </a:t>
            </a:r>
          </a:p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na </a:t>
            </a:r>
            <a:r>
              <a:rPr lang="cs-CZ" sz="4800" b="1" dirty="0" err="1" smtClean="0">
                <a:solidFill>
                  <a:schemeClr val="tx1"/>
                </a:solidFill>
              </a:rPr>
              <a:t>cí</a:t>
            </a:r>
            <a:r>
              <a:rPr lang="cs-CZ" sz="4800" b="1" dirty="0" smtClean="0">
                <a:solidFill>
                  <a:schemeClr val="tx1"/>
                </a:solidFill>
              </a:rPr>
              <a:t>__ku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f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na cí</a:t>
              </a:r>
              <a:r>
                <a:rPr lang="cs-CZ" sz="2800" b="1" dirty="0">
                  <a:solidFill>
                    <a:srgbClr val="FF0000"/>
                  </a:solidFill>
                </a:rPr>
                <a:t>v</a:t>
              </a:r>
              <a:r>
                <a:rPr lang="cs-CZ" sz="2800" b="1" dirty="0">
                  <a:solidFill>
                    <a:schemeClr val="tx1"/>
                  </a:solidFill>
                </a:rPr>
                <a:t>ku _ hodně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cí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177466" y="341770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na cí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ku _ hodně cí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065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tě_ko</a:t>
            </a:r>
            <a:r>
              <a:rPr lang="cs-CZ" sz="4800" b="1" dirty="0" smtClean="0">
                <a:solidFill>
                  <a:schemeClr val="tx1"/>
                </a:solidFill>
              </a:rPr>
              <a:t> si zvykal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tě</a:t>
              </a:r>
              <a:r>
                <a:rPr lang="cs-CZ" sz="2800" b="1" dirty="0">
                  <a:solidFill>
                    <a:srgbClr val="FF0000"/>
                  </a:solidFill>
                </a:rPr>
                <a:t>ž</a:t>
              </a:r>
              <a:r>
                <a:rPr lang="cs-CZ" sz="2800" b="1" dirty="0">
                  <a:solidFill>
                    <a:schemeClr val="tx1"/>
                  </a:solidFill>
                </a:rPr>
                <a:t>ko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261226" y="3491126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tě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ko - tí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183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zapletený co__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p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co</a:t>
              </a:r>
              <a:r>
                <a:rPr lang="cs-CZ" sz="2800" b="1" dirty="0">
                  <a:solidFill>
                    <a:srgbClr val="FF0000"/>
                  </a:solidFill>
                </a:rPr>
                <a:t>p</a:t>
              </a:r>
              <a:r>
                <a:rPr lang="cs-CZ" sz="2800" b="1" dirty="0">
                  <a:solidFill>
                    <a:schemeClr val="tx1"/>
                  </a:solidFill>
                </a:rPr>
                <a:t>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co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py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b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61227" y="3425316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co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 - co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py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627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mám k vám pro__</a:t>
            </a:r>
            <a:r>
              <a:rPr lang="cs-CZ" sz="4800" b="1" dirty="0" err="1" smtClean="0">
                <a:solidFill>
                  <a:schemeClr val="tx1"/>
                </a:solidFill>
              </a:rPr>
              <a:t>bu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322403" y="1383880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z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44765"/>
            <a:ext cx="3812889" cy="3166578"/>
            <a:chOff x="6721543" y="3355469"/>
            <a:chExt cx="3812889" cy="3166578"/>
          </a:xfrm>
        </p:grpSpPr>
        <p:sp>
          <p:nvSpPr>
            <p:cNvPr id="29" name="Oválný popisek 28"/>
            <p:cNvSpPr/>
            <p:nvPr/>
          </p:nvSpPr>
          <p:spPr>
            <a:xfrm>
              <a:off x="6825722" y="3355469"/>
              <a:ext cx="3708710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mám pro</a:t>
              </a:r>
              <a:r>
                <a:rPr lang="cs-CZ" sz="2800" b="1" dirty="0">
                  <a:solidFill>
                    <a:srgbClr val="FF0000"/>
                  </a:solidFill>
                </a:rPr>
                <a:t>s</a:t>
              </a:r>
              <a:r>
                <a:rPr lang="cs-CZ" sz="2800" b="1" dirty="0">
                  <a:solidFill>
                    <a:schemeClr val="tx1"/>
                  </a:solidFill>
                </a:rPr>
                <a:t>bu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pro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sí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m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322403" y="2446302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98103" y="3483313"/>
            <a:ext cx="3877382" cy="3014669"/>
            <a:chOff x="4232740" y="3501008"/>
            <a:chExt cx="3877382" cy="3014669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35485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655498" y="3501008"/>
              <a:ext cx="3454624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mám pro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s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bu - pro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sí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m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2" name="Šipka doprava 1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08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necho</a:t>
            </a:r>
            <a:r>
              <a:rPr lang="cs-CZ" sz="4800" b="1" dirty="0" smtClean="0">
                <a:solidFill>
                  <a:schemeClr val="tx1"/>
                </a:solidFill>
              </a:rPr>
              <a:t>__ tam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ť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6995440" y="3368643"/>
              <a:ext cx="3369450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400" b="1" dirty="0">
                  <a:solidFill>
                    <a:schemeClr val="tx1"/>
                  </a:solidFill>
                </a:rPr>
                <a:t>necho</a:t>
              </a:r>
              <a:r>
                <a:rPr lang="cs-CZ" sz="2400" b="1" dirty="0">
                  <a:solidFill>
                    <a:srgbClr val="FF0000"/>
                  </a:solidFill>
                </a:rPr>
                <a:t>ď</a:t>
              </a:r>
              <a:r>
                <a:rPr lang="cs-CZ" sz="2400" b="1" dirty="0">
                  <a:solidFill>
                    <a:schemeClr val="tx1"/>
                  </a:solidFill>
                </a:rPr>
                <a:t> - 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necho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dí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ď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76152" y="339509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536845" y="3501008"/>
              <a:ext cx="3573277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necho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ď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 - necho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dí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63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liška Bystrou__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279074" y="145860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Bystrou</a:t>
              </a:r>
              <a:r>
                <a:rPr lang="cs-CZ" sz="2800" b="1" dirty="0">
                  <a:solidFill>
                    <a:srgbClr val="FF0000"/>
                  </a:solidFill>
                </a:rPr>
                <a:t>š</a:t>
              </a:r>
              <a:r>
                <a:rPr lang="cs-CZ" sz="2800" b="1" dirty="0">
                  <a:solidFill>
                    <a:schemeClr val="tx1"/>
                  </a:solidFill>
                </a:rPr>
                <a:t>ka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Bystrou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še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306863" y="2385991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š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298103" y="345502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Bystrou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š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- Bystrou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še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247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chy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te</a:t>
            </a:r>
            <a:r>
              <a:rPr lang="cs-CZ" sz="4800" b="1" dirty="0" smtClean="0">
                <a:solidFill>
                  <a:schemeClr val="tx1"/>
                </a:solidFill>
              </a:rPr>
              <a:t> ho !!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265994" y="1418625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ď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6995440" y="3368643"/>
              <a:ext cx="3369450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chy</a:t>
              </a:r>
              <a:r>
                <a:rPr lang="cs-CZ" sz="2800" b="1" dirty="0">
                  <a:solidFill>
                    <a:srgbClr val="FF0000"/>
                  </a:solidFill>
                </a:rPr>
                <a:t>ť</a:t>
              </a:r>
              <a:r>
                <a:rPr lang="cs-CZ" sz="2800" b="1" dirty="0">
                  <a:solidFill>
                    <a:schemeClr val="tx1"/>
                  </a:solidFill>
                </a:rPr>
                <a:t>te ho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chy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ti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223146" y="2356375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ť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232740" y="3491126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536845" y="3501008"/>
              <a:ext cx="3573277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chy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ť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te ho - chy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ti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491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dlouhé </a:t>
            </a:r>
            <a:r>
              <a:rPr lang="cs-CZ" sz="4800" b="1" dirty="0" err="1" smtClean="0">
                <a:solidFill>
                  <a:schemeClr val="tx1"/>
                </a:solidFill>
              </a:rPr>
              <a:t>ne_ty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19149" y="1526761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ne</a:t>
              </a:r>
              <a:r>
                <a:rPr lang="cs-CZ" sz="2800" b="1" dirty="0">
                  <a:solidFill>
                    <a:srgbClr val="FF0000"/>
                  </a:solidFill>
                </a:rPr>
                <a:t>h</a:t>
              </a:r>
              <a:r>
                <a:rPr lang="cs-CZ" sz="2800" b="1" dirty="0">
                  <a:solidFill>
                    <a:schemeClr val="tx1"/>
                  </a:solidFill>
                </a:rPr>
                <a:t>ty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ne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19149" y="2388399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94719" y="344765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ne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ty - ne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5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ochočená </a:t>
            </a:r>
            <a:r>
              <a:rPr lang="cs-CZ" sz="4800" b="1" dirty="0" err="1" smtClean="0">
                <a:solidFill>
                  <a:schemeClr val="tx1"/>
                </a:solidFill>
              </a:rPr>
              <a:t>ka_ka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f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ka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800" b="1" dirty="0">
                  <a:solidFill>
                    <a:schemeClr val="tx1"/>
                  </a:solidFill>
                </a:rPr>
                <a:t>ka– ká</a:t>
              </a:r>
              <a:r>
                <a:rPr lang="cs-CZ" sz="2800" b="1" dirty="0">
                  <a:solidFill>
                    <a:srgbClr val="FF0000"/>
                  </a:solidFill>
                </a:rPr>
                <a:t>va</a:t>
              </a:r>
              <a:r>
                <a:rPr lang="cs-CZ" sz="2800" b="1" dirty="0">
                  <a:solidFill>
                    <a:schemeClr val="tx1"/>
                  </a:solidFill>
                </a:rPr>
                <a:t>,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hodně ka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3937917" y="327645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ka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ká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va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, hodně ka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93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úzká </a:t>
            </a:r>
            <a:r>
              <a:rPr lang="cs-CZ" sz="4800" b="1" dirty="0" err="1" smtClean="0">
                <a:solidFill>
                  <a:schemeClr val="tx1"/>
                </a:solidFill>
              </a:rPr>
              <a:t>stru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stru</a:t>
              </a:r>
              <a:r>
                <a:rPr lang="cs-CZ" sz="2800" b="1" dirty="0">
                  <a:solidFill>
                    <a:srgbClr val="FF0000"/>
                  </a:solidFill>
                </a:rPr>
                <a:t>ž</a:t>
              </a:r>
              <a:r>
                <a:rPr lang="cs-CZ" sz="2800" b="1" dirty="0">
                  <a:solidFill>
                    <a:schemeClr val="tx1"/>
                  </a:solidFill>
                </a:rPr>
                <a:t>ka – hodně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stru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095128" y="3533667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stru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hodně stru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700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napnutá </a:t>
            </a:r>
            <a:r>
              <a:rPr lang="cs-CZ" sz="4800" b="1" dirty="0" err="1" smtClean="0">
                <a:solidFill>
                  <a:schemeClr val="tx1"/>
                </a:solidFill>
              </a:rPr>
              <a:t>pla</a:t>
            </a:r>
            <a:r>
              <a:rPr lang="cs-CZ" sz="4800" b="1" dirty="0" smtClean="0">
                <a:solidFill>
                  <a:schemeClr val="tx1"/>
                </a:solidFill>
              </a:rPr>
              <a:t>__ta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357783" y="2361758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pla</a:t>
              </a:r>
              <a:r>
                <a:rPr lang="cs-CZ" sz="2800" b="1" dirty="0">
                  <a:solidFill>
                    <a:srgbClr val="FF0000"/>
                  </a:solidFill>
                </a:rPr>
                <a:t>ch</a:t>
              </a:r>
              <a:r>
                <a:rPr lang="cs-CZ" sz="2800" b="1" dirty="0">
                  <a:solidFill>
                    <a:schemeClr val="tx1"/>
                  </a:solidFill>
                </a:rPr>
                <a:t>ta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pla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che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tnice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302808" y="141862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98103" y="335793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pla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ch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ta - pla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che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tnice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6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hraje </a:t>
            </a:r>
            <a:r>
              <a:rPr lang="cs-CZ" sz="4800" b="1" dirty="0" err="1" smtClean="0">
                <a:solidFill>
                  <a:schemeClr val="tx1"/>
                </a:solidFill>
              </a:rPr>
              <a:t>ši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p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ši</a:t>
              </a:r>
              <a:r>
                <a:rPr lang="cs-CZ" sz="2800" b="1" dirty="0">
                  <a:solidFill>
                    <a:srgbClr val="FF0000"/>
                  </a:solidFill>
                </a:rPr>
                <a:t>p</a:t>
              </a:r>
              <a:r>
                <a:rPr lang="cs-CZ" sz="2800" b="1" dirty="0">
                  <a:solidFill>
                    <a:schemeClr val="tx1"/>
                  </a:solidFill>
                </a:rPr>
                <a:t>ky – hodně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ši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b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32740" y="3432993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ši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ky – hodně ši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22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stá__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r>
              <a:rPr lang="cs-CZ" sz="4800" b="1" dirty="0" smtClean="0">
                <a:solidFill>
                  <a:schemeClr val="tx1"/>
                </a:solidFill>
              </a:rPr>
              <a:t> zaměstnanců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f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400" b="1" dirty="0">
                  <a:solidFill>
                    <a:schemeClr val="tx1"/>
                  </a:solidFill>
                </a:rPr>
                <a:t>stá</a:t>
              </a:r>
              <a:r>
                <a:rPr lang="cs-CZ" sz="2400" b="1" dirty="0">
                  <a:solidFill>
                    <a:srgbClr val="FF0000"/>
                  </a:solidFill>
                </a:rPr>
                <a:t>v</a:t>
              </a:r>
              <a:r>
                <a:rPr lang="cs-CZ" sz="2400" b="1" dirty="0">
                  <a:solidFill>
                    <a:schemeClr val="tx1"/>
                  </a:solidFill>
                </a:rPr>
                <a:t>ka – hodně stá</a:t>
              </a:r>
              <a:r>
                <a:rPr lang="cs-CZ" sz="2400" b="1" dirty="0">
                  <a:solidFill>
                    <a:srgbClr val="FF0000"/>
                  </a:solidFill>
                </a:rPr>
                <a:t>ve</a:t>
              </a:r>
              <a:r>
                <a:rPr lang="cs-CZ" sz="2400" b="1" dirty="0">
                  <a:solidFill>
                    <a:schemeClr val="tx1"/>
                  </a:solidFill>
                </a:rPr>
                <a:t>k, 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zasta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it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064068" y="3358996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stá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ka – hodně stá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ve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k, zasta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it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69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naše </a:t>
            </a:r>
            <a:r>
              <a:rPr lang="cs-CZ" sz="4800" b="1" dirty="0" err="1" smtClean="0">
                <a:solidFill>
                  <a:schemeClr val="tx1"/>
                </a:solidFill>
              </a:rPr>
              <a:t>Li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t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Li</a:t>
              </a:r>
              <a:r>
                <a:rPr lang="cs-CZ" sz="2800" b="1" dirty="0">
                  <a:solidFill>
                    <a:srgbClr val="FF0000"/>
                  </a:solidFill>
                </a:rPr>
                <a:t>d</a:t>
              </a:r>
              <a:r>
                <a:rPr lang="cs-CZ" sz="2800" b="1" dirty="0">
                  <a:solidFill>
                    <a:schemeClr val="tx1"/>
                  </a:solidFill>
                </a:rPr>
                <a:t>ka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Lí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32740" y="344765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Li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- Lí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45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Ane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Ane</a:t>
              </a:r>
              <a:r>
                <a:rPr lang="cs-CZ" sz="2800" b="1" dirty="0">
                  <a:solidFill>
                    <a:srgbClr val="FF0000"/>
                  </a:solidFill>
                </a:rPr>
                <a:t>ž</a:t>
              </a:r>
              <a:r>
                <a:rPr lang="cs-CZ" sz="2800" b="1" dirty="0">
                  <a:solidFill>
                    <a:schemeClr val="tx1"/>
                  </a:solidFill>
                </a:rPr>
                <a:t>ka – pět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Ane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291340" y="344765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Ane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pět Ane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42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de__</a:t>
            </a:r>
            <a:r>
              <a:rPr lang="cs-CZ" sz="4800" b="1" dirty="0" err="1" smtClean="0">
                <a:solidFill>
                  <a:schemeClr val="tx1"/>
                </a:solidFill>
              </a:rPr>
              <a:t>tový</a:t>
            </a:r>
            <a:r>
              <a:rPr lang="cs-CZ" sz="4800" b="1" dirty="0" smtClean="0">
                <a:solidFill>
                  <a:schemeClr val="tx1"/>
                </a:solidFill>
              </a:rPr>
              <a:t> zápach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19149" y="1526761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de</a:t>
              </a:r>
              <a:r>
                <a:rPr lang="cs-CZ" sz="2800" b="1" dirty="0">
                  <a:solidFill>
                    <a:srgbClr val="FF0000"/>
                  </a:solidFill>
                </a:rPr>
                <a:t>h</a:t>
              </a:r>
              <a:r>
                <a:rPr lang="cs-CZ" sz="2800" b="1" dirty="0">
                  <a:solidFill>
                    <a:schemeClr val="tx1"/>
                  </a:solidFill>
                </a:rPr>
                <a:t>tový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de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19149" y="2388399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064068" y="335793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de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tový - de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45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ostré </a:t>
            </a:r>
            <a:r>
              <a:rPr lang="cs-CZ" sz="4800" b="1" dirty="0" err="1" smtClean="0">
                <a:solidFill>
                  <a:schemeClr val="tx1"/>
                </a:solidFill>
              </a:rPr>
              <a:t>nů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nů</a:t>
              </a:r>
              <a:r>
                <a:rPr lang="cs-CZ" sz="2800" b="1" dirty="0">
                  <a:solidFill>
                    <a:srgbClr val="FF0000"/>
                  </a:solidFill>
                </a:rPr>
                <a:t>ž</a:t>
              </a:r>
              <a:r>
                <a:rPr lang="cs-CZ" sz="2800" b="1" dirty="0">
                  <a:solidFill>
                    <a:schemeClr val="tx1"/>
                  </a:solidFill>
                </a:rPr>
                <a:t>ky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no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232740" y="344765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nů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ky - no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0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bu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pro ptáky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t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bu</a:t>
              </a:r>
              <a:r>
                <a:rPr lang="cs-CZ" sz="2800" b="1" dirty="0">
                  <a:solidFill>
                    <a:srgbClr val="FF0000"/>
                  </a:solidFill>
                </a:rPr>
                <a:t>d</a:t>
              </a:r>
              <a:r>
                <a:rPr lang="cs-CZ" sz="2800" b="1" dirty="0">
                  <a:solidFill>
                    <a:schemeClr val="tx1"/>
                  </a:solidFill>
                </a:rPr>
                <a:t>ka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bou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32740" y="346933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bu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- bou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47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malá so__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279074" y="145860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3905887" y="3165172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so</a:t>
              </a:r>
              <a:r>
                <a:rPr lang="cs-CZ" sz="2800" b="1" dirty="0">
                  <a:solidFill>
                    <a:srgbClr val="FF0000"/>
                  </a:solidFill>
                </a:rPr>
                <a:t>š</a:t>
              </a:r>
              <a:r>
                <a:rPr lang="cs-CZ" sz="2800" b="1" dirty="0">
                  <a:solidFill>
                    <a:schemeClr val="tx1"/>
                  </a:solidFill>
                </a:rPr>
                <a:t>ka – hodně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so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še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306863" y="2385991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š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3878301" y="325397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so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š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hodně so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še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99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usměvavá </a:t>
            </a:r>
            <a:r>
              <a:rPr lang="cs-CZ" sz="4800" b="1" dirty="0" err="1" smtClean="0">
                <a:solidFill>
                  <a:schemeClr val="tx1"/>
                </a:solidFill>
              </a:rPr>
              <a:t>Vla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ť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6995440" y="3368643"/>
              <a:ext cx="3369450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400" b="1" dirty="0">
                  <a:solidFill>
                    <a:schemeClr val="tx1"/>
                  </a:solidFill>
                </a:rPr>
                <a:t>Vla</a:t>
              </a:r>
              <a:r>
                <a:rPr lang="cs-CZ" sz="2400" b="1" dirty="0">
                  <a:solidFill>
                    <a:srgbClr val="FF0000"/>
                  </a:solidFill>
                </a:rPr>
                <a:t>ď</a:t>
              </a:r>
              <a:r>
                <a:rPr lang="cs-CZ" sz="2400" b="1" dirty="0">
                  <a:solidFill>
                    <a:schemeClr val="tx1"/>
                  </a:solidFill>
                </a:rPr>
                <a:t>ka - 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Vla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dě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na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ď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98103" y="344765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536845" y="3501008"/>
              <a:ext cx="3573277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400" b="1" dirty="0" smtClean="0">
                  <a:solidFill>
                    <a:schemeClr val="tx1"/>
                  </a:solidFill>
                </a:rPr>
                <a:t>Vla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ď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ka - </a:t>
              </a:r>
              <a:r>
                <a:rPr lang="cs-CZ" sz="2400" b="1" dirty="0">
                  <a:solidFill>
                    <a:schemeClr val="tx1"/>
                  </a:solidFill>
                </a:rPr>
                <a:t>V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la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dě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na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887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červené </a:t>
            </a:r>
            <a:r>
              <a:rPr lang="cs-CZ" sz="4800" b="1" dirty="0" err="1" smtClean="0">
                <a:solidFill>
                  <a:schemeClr val="tx1"/>
                </a:solidFill>
              </a:rPr>
              <a:t>jahů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t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jahů</a:t>
              </a:r>
              <a:r>
                <a:rPr lang="cs-CZ" sz="2800" b="1" dirty="0">
                  <a:solidFill>
                    <a:srgbClr val="FF0000"/>
                  </a:solidFill>
                </a:rPr>
                <a:t>d</a:t>
              </a:r>
              <a:r>
                <a:rPr lang="cs-CZ" sz="2800" b="1" dirty="0">
                  <a:solidFill>
                    <a:schemeClr val="tx1"/>
                  </a:solidFill>
                </a:rPr>
                <a:t>ky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jaho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dy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368173" y="3481950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jahů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ky - jaho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dy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098677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381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dřevěné pra__</a:t>
            </a:r>
            <a:r>
              <a:rPr lang="cs-CZ" sz="4800" b="1" dirty="0" err="1" smtClean="0">
                <a:solidFill>
                  <a:schemeClr val="tx1"/>
                </a:solidFill>
              </a:rPr>
              <a:t>ce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337924" y="2437532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pra</a:t>
              </a:r>
              <a:r>
                <a:rPr lang="cs-CZ" sz="2800" b="1" dirty="0">
                  <a:solidFill>
                    <a:srgbClr val="FF0000"/>
                  </a:solidFill>
                </a:rPr>
                <a:t>ž</a:t>
              </a:r>
              <a:r>
                <a:rPr lang="cs-CZ" sz="2800" b="1" dirty="0">
                  <a:solidFill>
                    <a:schemeClr val="tx1"/>
                  </a:solidFill>
                </a:rPr>
                <a:t>ce – jeden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pra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c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327970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ž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095128" y="335793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pra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ce – jeden pra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že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c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79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odpa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kový</a:t>
            </a:r>
            <a:r>
              <a:rPr lang="cs-CZ" sz="4800" b="1" dirty="0" smtClean="0">
                <a:solidFill>
                  <a:schemeClr val="tx1"/>
                </a:solidFill>
              </a:rPr>
              <a:t> koš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t</a:t>
            </a: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odpa</a:t>
              </a:r>
              <a:r>
                <a:rPr lang="cs-CZ" sz="2800" b="1" dirty="0">
                  <a:solidFill>
                    <a:srgbClr val="FF0000"/>
                  </a:solidFill>
                </a:rPr>
                <a:t>d</a:t>
              </a:r>
              <a:r>
                <a:rPr lang="cs-CZ" sz="2800" b="1" dirty="0">
                  <a:solidFill>
                    <a:schemeClr val="tx1"/>
                  </a:solidFill>
                </a:rPr>
                <a:t>kový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odpa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dy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196164" y="3491126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odpa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kový - odpa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dy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45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kůň </a:t>
            </a:r>
            <a:r>
              <a:rPr lang="cs-CZ" sz="4800" b="1" dirty="0" err="1" smtClean="0">
                <a:solidFill>
                  <a:schemeClr val="tx1"/>
                </a:solidFill>
              </a:rPr>
              <a:t>zaře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tal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19149" y="1526761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zaře</a:t>
              </a:r>
              <a:r>
                <a:rPr lang="cs-CZ" sz="2800" b="1" dirty="0">
                  <a:solidFill>
                    <a:srgbClr val="FF0000"/>
                  </a:solidFill>
                </a:rPr>
                <a:t>h</a:t>
              </a:r>
              <a:r>
                <a:rPr lang="cs-CZ" sz="2800" b="1" dirty="0">
                  <a:solidFill>
                    <a:schemeClr val="tx1"/>
                  </a:solidFill>
                </a:rPr>
                <a:t>tal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ře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ho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19149" y="2388399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304119" y="335793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zaře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tal - ře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ho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404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zavolal </a:t>
            </a:r>
          </a:p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na </a:t>
            </a:r>
            <a:r>
              <a:rPr lang="cs-CZ" sz="4800" b="1" dirty="0" err="1" smtClean="0">
                <a:solidFill>
                  <a:schemeClr val="tx1"/>
                </a:solidFill>
              </a:rPr>
              <a:t>Slá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f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na Slá</a:t>
              </a:r>
              <a:r>
                <a:rPr lang="cs-CZ" sz="2800" b="1" dirty="0">
                  <a:solidFill>
                    <a:srgbClr val="FF0000"/>
                  </a:solidFill>
                </a:rPr>
                <a:t>v</a:t>
              </a:r>
              <a:r>
                <a:rPr lang="cs-CZ" sz="2800" b="1" dirty="0">
                  <a:solidFill>
                    <a:schemeClr val="tx1"/>
                  </a:solidFill>
                </a:rPr>
                <a:t>ka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Slá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172874" y="3443284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na Slá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- Slá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ve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971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skořá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p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skořá</a:t>
              </a:r>
              <a:r>
                <a:rPr lang="cs-CZ" sz="2000" b="1" dirty="0">
                  <a:solidFill>
                    <a:srgbClr val="FF0000"/>
                  </a:solidFill>
                </a:rPr>
                <a:t>p</a:t>
              </a:r>
              <a:r>
                <a:rPr lang="cs-CZ" sz="2000" b="1" dirty="0">
                  <a:solidFill>
                    <a:schemeClr val="tx1"/>
                  </a:solidFill>
                </a:rPr>
                <a:t>ka – hodně skořá</a:t>
              </a:r>
              <a:r>
                <a:rPr lang="cs-CZ" sz="2000" b="1" dirty="0">
                  <a:solidFill>
                    <a:srgbClr val="FF0000"/>
                  </a:solidFill>
                </a:rPr>
                <a:t>pe</a:t>
              </a:r>
              <a:r>
                <a:rPr lang="cs-CZ" sz="2000" b="1" dirty="0">
                  <a:solidFill>
                    <a:schemeClr val="tx1"/>
                  </a:solidFill>
                </a:rPr>
                <a:t>k, 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skoře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pi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na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b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298103" y="3365923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skořá</a:t>
              </a:r>
              <a:r>
                <a:rPr lang="cs-CZ" sz="2000" b="1" dirty="0">
                  <a:solidFill>
                    <a:srgbClr val="FF0000"/>
                  </a:solidFill>
                </a:rPr>
                <a:t>p</a:t>
              </a:r>
              <a:r>
                <a:rPr lang="cs-CZ" sz="2000" b="1" dirty="0">
                  <a:solidFill>
                    <a:schemeClr val="tx1"/>
                  </a:solidFill>
                </a:rPr>
                <a:t>ka – </a:t>
              </a:r>
              <a:r>
                <a:rPr lang="cs-CZ" sz="2000" b="1" dirty="0" smtClean="0">
                  <a:solidFill>
                    <a:schemeClr val="tx1"/>
                  </a:solidFill>
                </a:rPr>
                <a:t>hodně </a:t>
              </a:r>
              <a:r>
                <a:rPr lang="cs-CZ" sz="2000" b="1" dirty="0">
                  <a:solidFill>
                    <a:schemeClr val="tx1"/>
                  </a:solidFill>
                </a:rPr>
                <a:t>skořá</a:t>
              </a:r>
              <a:r>
                <a:rPr lang="cs-CZ" sz="2000" b="1" dirty="0">
                  <a:solidFill>
                    <a:srgbClr val="FF0000"/>
                  </a:solidFill>
                </a:rPr>
                <a:t>pe</a:t>
              </a:r>
              <a:r>
                <a:rPr lang="cs-CZ" sz="2000" b="1" dirty="0">
                  <a:solidFill>
                    <a:schemeClr val="tx1"/>
                  </a:solidFill>
                </a:rPr>
                <a:t>k, skoře</a:t>
              </a:r>
              <a:r>
                <a:rPr lang="cs-CZ" sz="2000" b="1" dirty="0">
                  <a:solidFill>
                    <a:srgbClr val="FF0000"/>
                  </a:solidFill>
                </a:rPr>
                <a:t>pi</a:t>
              </a:r>
              <a:r>
                <a:rPr lang="cs-CZ" sz="2000" b="1" dirty="0">
                  <a:solidFill>
                    <a:schemeClr val="tx1"/>
                  </a:solidFill>
                </a:rPr>
                <a:t>na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628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vysoké </a:t>
            </a:r>
            <a:r>
              <a:rPr lang="cs-CZ" sz="4800" b="1" dirty="0" err="1" smtClean="0">
                <a:solidFill>
                  <a:schemeClr val="tx1"/>
                </a:solidFill>
              </a:rPr>
              <a:t>podpa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20921" y="1660824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223146" y="1315443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odpa</a:t>
              </a:r>
              <a:r>
                <a:rPr lang="cs-CZ" sz="2800" b="1" dirty="0">
                  <a:solidFill>
                    <a:srgbClr val="FF0000"/>
                  </a:solidFill>
                </a:rPr>
                <a:t>d</a:t>
              </a:r>
              <a:r>
                <a:rPr lang="cs-CZ" sz="2800" b="1" dirty="0">
                  <a:solidFill>
                    <a:schemeClr val="tx1"/>
                  </a:solidFill>
                </a:rPr>
                <a:t>kový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odpa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dy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251662" y="2497178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t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196164" y="3491126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podpa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ky – 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jsou pod pa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tou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59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pomlá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s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44765"/>
            <a:ext cx="3812889" cy="3166578"/>
            <a:chOff x="6721543" y="3355469"/>
            <a:chExt cx="3812889" cy="3166578"/>
          </a:xfrm>
        </p:grpSpPr>
        <p:sp>
          <p:nvSpPr>
            <p:cNvPr id="29" name="Oválný popisek 28"/>
            <p:cNvSpPr/>
            <p:nvPr/>
          </p:nvSpPr>
          <p:spPr>
            <a:xfrm>
              <a:off x="6825722" y="3355469"/>
              <a:ext cx="3708710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pomlá</a:t>
              </a:r>
              <a:r>
                <a:rPr lang="cs-CZ" sz="2800" b="1" dirty="0">
                  <a:solidFill>
                    <a:srgbClr val="FF0000"/>
                  </a:solidFill>
                </a:rPr>
                <a:t>z</a:t>
              </a:r>
              <a:r>
                <a:rPr lang="cs-CZ" sz="2800" b="1" dirty="0">
                  <a:solidFill>
                    <a:schemeClr val="tx1"/>
                  </a:solidFill>
                </a:rPr>
                <a:t>ka – na pruty do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mlá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zí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z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317946" y="3496674"/>
            <a:ext cx="3877382" cy="3014669"/>
            <a:chOff x="4232740" y="3501008"/>
            <a:chExt cx="3877382" cy="3014669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35485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655498" y="3501008"/>
              <a:ext cx="3454624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pomlá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z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ka – na pruty do mlá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zí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2" name="Šipka doprava 1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86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dva </a:t>
            </a:r>
            <a:r>
              <a:rPr lang="cs-CZ" sz="4800" b="1" dirty="0" err="1" smtClean="0">
                <a:solidFill>
                  <a:schemeClr val="tx1"/>
                </a:solidFill>
              </a:rPr>
              <a:t>žlou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ky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20921" y="1660824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223146" y="1315443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d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žlou</a:t>
              </a:r>
              <a:r>
                <a:rPr lang="cs-CZ" sz="2800" b="1" dirty="0">
                  <a:solidFill>
                    <a:srgbClr val="FF0000"/>
                  </a:solidFill>
                </a:rPr>
                <a:t>t</a:t>
              </a:r>
              <a:r>
                <a:rPr lang="cs-CZ" sz="2800" b="1" dirty="0">
                  <a:solidFill>
                    <a:schemeClr val="tx1"/>
                  </a:solidFill>
                </a:rPr>
                <a:t>ky – mají žlu</a:t>
              </a:r>
              <a:r>
                <a:rPr lang="cs-CZ" sz="2800" b="1" dirty="0">
                  <a:solidFill>
                    <a:srgbClr val="FF0000"/>
                  </a:solidFill>
                </a:rPr>
                <a:t>tou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barvu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251662" y="2497178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t</a:t>
            </a:r>
          </a:p>
        </p:txBody>
      </p:sp>
      <p:grpSp>
        <p:nvGrpSpPr>
          <p:cNvPr id="31" name="Skupina 30"/>
          <p:cNvGrpSpPr/>
          <p:nvPr/>
        </p:nvGrpSpPr>
        <p:grpSpPr>
          <a:xfrm>
            <a:off x="4284455" y="3447658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žlou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ky – mají žlu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tou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barvu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36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07704" y="1460777"/>
            <a:ext cx="4650072" cy="158635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obro</a:t>
            </a:r>
            <a:r>
              <a:rPr lang="cs-CZ" sz="4800" b="1" dirty="0" smtClean="0">
                <a:solidFill>
                  <a:schemeClr val="tx1"/>
                </a:solidFill>
              </a:rPr>
              <a:t>__</a:t>
            </a:r>
            <a:r>
              <a:rPr lang="cs-CZ" sz="4800" b="1" dirty="0" err="1" smtClean="0">
                <a:solidFill>
                  <a:schemeClr val="tx1"/>
                </a:solidFill>
              </a:rPr>
              <a:t>ská</a:t>
            </a:r>
            <a:r>
              <a:rPr lang="cs-CZ" sz="4800" b="1" dirty="0" smtClean="0">
                <a:solidFill>
                  <a:schemeClr val="tx1"/>
                </a:solidFill>
              </a:rPr>
              <a:t> jáma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" name="Picture 3" descr="C:\Users\Mamka\AppData\Local\Microsoft\Windows\Temporary Internet Files\Content.IE5\I3PGHF77\MC9004380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40917" y="1572910"/>
            <a:ext cx="1578509" cy="107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 26"/>
          <p:cNvSpPr/>
          <p:nvPr/>
        </p:nvSpPr>
        <p:spPr>
          <a:xfrm flipH="1">
            <a:off x="6199918" y="2407916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f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4298103" y="3357939"/>
            <a:ext cx="3643347" cy="3153404"/>
            <a:chOff x="6721543" y="3368643"/>
            <a:chExt cx="3643347" cy="3153404"/>
          </a:xfrm>
        </p:grpSpPr>
        <p:sp>
          <p:nvSpPr>
            <p:cNvPr id="29" name="Oválný popisek 28"/>
            <p:cNvSpPr/>
            <p:nvPr/>
          </p:nvSpPr>
          <p:spPr>
            <a:xfrm>
              <a:off x="7095718" y="3368643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CHYBA!</a:t>
              </a:r>
            </a:p>
            <a:p>
              <a:pPr algn="ctr"/>
              <a:r>
                <a:rPr lang="cs-CZ" sz="2800" b="1" dirty="0">
                  <a:solidFill>
                    <a:schemeClr val="tx1"/>
                  </a:solidFill>
                </a:rPr>
                <a:t>obro</a:t>
              </a:r>
              <a:r>
                <a:rPr lang="cs-CZ" sz="2800" b="1" dirty="0">
                  <a:solidFill>
                    <a:srgbClr val="FF0000"/>
                  </a:solidFill>
                </a:rPr>
                <a:t>v</a:t>
              </a:r>
              <a:r>
                <a:rPr lang="cs-CZ" sz="2800" b="1" dirty="0">
                  <a:solidFill>
                    <a:schemeClr val="tx1"/>
                  </a:solidFill>
                </a:rPr>
                <a:t>ská - 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obro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vi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tá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6" name="Picture 6" descr="C:\Users\Mamka\AppData\Local\Microsoft\Windows\Temporary Internet Files\Content.IE5\HDKTAG0V\MC90043440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21543" y="4437699"/>
              <a:ext cx="1487829" cy="20843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2" name="Ovál 31"/>
          <p:cNvSpPr/>
          <p:nvPr/>
        </p:nvSpPr>
        <p:spPr>
          <a:xfrm flipH="1">
            <a:off x="6199917" y="1418627"/>
            <a:ext cx="669259" cy="6907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v</a:t>
            </a:r>
            <a:endParaRPr lang="cs-CZ" sz="4800" b="1" dirty="0">
              <a:solidFill>
                <a:schemeClr val="tx1"/>
              </a:solidFill>
            </a:endParaRPr>
          </a:p>
        </p:txBody>
      </p:sp>
      <p:grpSp>
        <p:nvGrpSpPr>
          <p:cNvPr id="31" name="Skupina 30"/>
          <p:cNvGrpSpPr/>
          <p:nvPr/>
        </p:nvGrpSpPr>
        <p:grpSpPr>
          <a:xfrm>
            <a:off x="4095128" y="3418529"/>
            <a:ext cx="3877382" cy="3063685"/>
            <a:chOff x="4232740" y="3501008"/>
            <a:chExt cx="3877382" cy="3063685"/>
          </a:xfrm>
        </p:grpSpPr>
        <p:pic>
          <p:nvPicPr>
            <p:cNvPr id="17" name="Picture 2" descr="C:\Users\ZSTREBON\AppData\Local\Microsoft\Windows\Temporary Internet Files\Content.IE5\7A97DH5X\MC90042446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2740" y="4884501"/>
              <a:ext cx="1811367" cy="1680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Oválný popisek 33"/>
            <p:cNvSpPr/>
            <p:nvPr/>
          </p:nvSpPr>
          <p:spPr>
            <a:xfrm>
              <a:off x="4840950" y="3501008"/>
              <a:ext cx="3269172" cy="1427883"/>
            </a:xfrm>
            <a:prstGeom prst="wedgeEllipseCallou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</a:rPr>
                <a:t>VÝBORNĚ!</a:t>
              </a:r>
            </a:p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obro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ská - obro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vi</a:t>
              </a:r>
              <a:r>
                <a:rPr lang="cs-CZ" sz="2800" b="1" dirty="0" smtClean="0">
                  <a:solidFill>
                    <a:schemeClr val="tx1"/>
                  </a:solidFill>
                </a:rPr>
                <a:t>tá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972510" y="5905800"/>
            <a:ext cx="789255" cy="691552"/>
          </a:xfrm>
          <a:prstGeom prst="rightArrow">
            <a:avLst/>
          </a:prstGeom>
          <a:solidFill>
            <a:srgbClr val="E28754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75656" y="3187939"/>
            <a:ext cx="2094215" cy="367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126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magie 0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éro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3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556792"/>
            <a:ext cx="2566890" cy="4498412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1187624" y="1124744"/>
            <a:ext cx="3456384" cy="1800200"/>
          </a:xfrm>
          <a:prstGeom prst="cloudCallout">
            <a:avLst>
              <a:gd name="adj1" fmla="val 50704"/>
              <a:gd name="adj2" fmla="val 57205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  <a:latin typeface="Adobe Caslon Pro" pitchFamily="18" charset="0"/>
              </a:rPr>
              <a:t>Šlo vám to výborně.</a:t>
            </a:r>
            <a:endParaRPr lang="cs-CZ" sz="2400" b="1" i="1" dirty="0">
              <a:solidFill>
                <a:srgbClr val="FF0000"/>
              </a:solidFill>
              <a:latin typeface="Adobe Caslon Pro" pitchFamily="18" charset="0"/>
            </a:endParaRPr>
          </a:p>
        </p:txBody>
      </p:sp>
      <p:pic>
        <p:nvPicPr>
          <p:cNvPr id="6" name="Picture 2" descr="http://www.beruska8.cz/gif/skolni2/10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185085"/>
            <a:ext cx="1512168" cy="151217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1680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Click="0" advTm="2000">
        <p:circle/>
      </p:transition>
    </mc:Choice>
    <mc:Fallback xmlns="">
      <p:transition spd="slow" advClick="0" advTm="2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628</Words>
  <Application>Microsoft Office PowerPoint</Application>
  <PresentationFormat>Předvádění na obrazovce (4:3)</PresentationFormat>
  <Paragraphs>252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24</cp:revision>
  <dcterms:created xsi:type="dcterms:W3CDTF">2012-10-12T17:56:19Z</dcterms:created>
  <dcterms:modified xsi:type="dcterms:W3CDTF">2012-11-13T18:43:11Z</dcterms:modified>
</cp:coreProperties>
</file>