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81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E89F38-0B63-41B0-8733-F9CDBFE0BB5B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2A7E95-08D9-4038-8D28-D63F4FDF2C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18292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Tato prezentace je doplněním výkladu učitele.</a:t>
            </a:r>
            <a:r>
              <a:rPr lang="cs-CZ" baseline="0" dirty="0" smtClean="0"/>
              <a:t> Slouží jako úvod k tématu etap lidského života.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3973BE-D02E-486D-8694-C4F3C6F8F935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52985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Zdroj obrázku:</a:t>
            </a:r>
          </a:p>
          <a:p>
            <a:r>
              <a:rPr lang="cs-CZ" dirty="0" smtClean="0"/>
              <a:t>JEDINÁK, Petr. </a:t>
            </a:r>
            <a:r>
              <a:rPr lang="cs-CZ" i="1" dirty="0" smtClean="0"/>
              <a:t>Zdeněk Matějček</a:t>
            </a:r>
            <a:r>
              <a:rPr lang="cs-CZ" dirty="0" smtClean="0"/>
              <a:t> [online]. [cit. 2.10.2012]. Dostupný na WWW: &lt;http://www.jedinak.cz/</a:t>
            </a:r>
            <a:r>
              <a:rPr lang="cs-CZ" dirty="0" err="1" smtClean="0"/>
              <a:t>stranky</a:t>
            </a:r>
            <a:r>
              <a:rPr lang="cs-CZ" dirty="0" smtClean="0"/>
              <a:t>/2004_07.html&gt;.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3973BE-D02E-486D-8694-C4F3C6F8F935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39425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kumimoji="1" lang="cs-CZ" sz="2400">
                <a:solidFill>
                  <a:prstClr val="white"/>
                </a:solidFill>
                <a:latin typeface="Times New Roman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kumimoji="1" lang="cs-CZ" sz="2400">
                <a:solidFill>
                  <a:prstClr val="white"/>
                </a:solidFill>
                <a:latin typeface="Times New Roman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prstClr val="white"/>
                </a:solidFill>
              </a:endParaRPr>
            </a:p>
          </p:txBody>
        </p:sp>
      </p:grpSp>
      <p:sp>
        <p:nvSpPr>
          <p:cNvPr id="47112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7116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3E3D2D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 smtClean="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 smtClean="0"/>
            </a:lvl1pPr>
          </a:lstStyle>
          <a:p>
            <a:pPr>
              <a:defRPr/>
            </a:pPr>
            <a:fld id="{E970AAD6-9F29-4882-B665-08914125CDF3}" type="slidenum">
              <a:rPr lang="cs-CZ">
                <a:solidFill>
                  <a:srgbClr val="3E3D2D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3E3D2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91783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58439B-13FB-49C9-BEDB-E4CC48C25B0A}" type="slidenum">
              <a:rPr lang="cs-CZ">
                <a:solidFill>
                  <a:srgbClr val="3E3D2D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3E3D2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48148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C573B1-A70A-4418-A162-8D890ADE5CB9}" type="slidenum">
              <a:rPr lang="cs-CZ">
                <a:solidFill>
                  <a:srgbClr val="3E3D2D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3E3D2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86451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A3D927-EE73-47EF-96E2-DEF22C8A3505}" type="slidenum">
              <a:rPr lang="cs-CZ">
                <a:solidFill>
                  <a:srgbClr val="3E3D2D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3E3D2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56470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E12645-C48D-4F31-9FB4-DC5ADD69BFFC}" type="slidenum">
              <a:rPr lang="cs-CZ">
                <a:solidFill>
                  <a:srgbClr val="3E3D2D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3E3D2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85832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5439A9-D602-4461-950D-E0389C7484EC}" type="slidenum">
              <a:rPr lang="cs-CZ">
                <a:solidFill>
                  <a:srgbClr val="3E3D2D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3E3D2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44999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91716C-A2A4-432A-A5E6-D41253B736CD}" type="slidenum">
              <a:rPr lang="cs-CZ">
                <a:solidFill>
                  <a:srgbClr val="3E3D2D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3E3D2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0720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F6876B-9C4D-49C6-977A-8A0CEBC449E3}" type="slidenum">
              <a:rPr lang="cs-CZ">
                <a:solidFill>
                  <a:srgbClr val="3E3D2D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3E3D2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81919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01AC68-9436-407A-9A93-05843A9419A8}" type="slidenum">
              <a:rPr lang="cs-CZ">
                <a:solidFill>
                  <a:srgbClr val="3E3D2D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3E3D2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0348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390CCF-8BBB-4EC4-A2AD-5E668028ABF5}" type="slidenum">
              <a:rPr lang="cs-CZ">
                <a:solidFill>
                  <a:srgbClr val="3E3D2D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3E3D2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43155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86FC31-112A-4B79-88C5-F6C9A89E4A99}" type="slidenum">
              <a:rPr lang="cs-CZ">
                <a:solidFill>
                  <a:srgbClr val="3E3D2D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3E3D2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61838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46084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46085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/>
                <a:ahLst/>
                <a:cxnLst>
                  <a:cxn ang="0">
                    <a:pos x="1728" y="0"/>
                  </a:cxn>
                  <a:cxn ang="0">
                    <a:pos x="1728" y="480"/>
                  </a:cxn>
                  <a:cxn ang="0">
                    <a:pos x="380" y="482"/>
                  </a:cxn>
                  <a:cxn ang="0">
                    <a:pos x="354" y="480"/>
                  </a:cxn>
                  <a:cxn ang="0">
                    <a:pos x="308" y="489"/>
                  </a:cxn>
                  <a:cxn ang="0">
                    <a:pos x="246" y="531"/>
                  </a:cxn>
                  <a:cxn ang="0">
                    <a:pos x="206" y="597"/>
                  </a:cxn>
                  <a:cxn ang="0">
                    <a:pos x="192" y="666"/>
                  </a:cxn>
                  <a:cxn ang="0">
                    <a:pos x="192" y="735"/>
                  </a:cxn>
                  <a:cxn ang="0">
                    <a:pos x="0" y="735"/>
                  </a:cxn>
                  <a:cxn ang="0">
                    <a:pos x="0" y="480"/>
                  </a:cxn>
                  <a:cxn ang="0">
                    <a:pos x="0" y="0"/>
                  </a:cxn>
                  <a:cxn ang="0">
                    <a:pos x="1728" y="0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noFill/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46087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46088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609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609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609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 smtClean="0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17F02EF-72B3-4258-A4F5-C8173DA0A8ED}" type="slidenum">
              <a:rPr lang="cs-CZ">
                <a:solidFill>
                  <a:srgbClr val="3E3D2D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3E3D2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4343145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vývojová psychologie</a:t>
            </a:r>
            <a:endParaRPr lang="cs-CZ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1148312"/>
            <a:ext cx="5001986" cy="3000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12150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Vývojová psychologie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514350" indent="-514350" eaLnBrk="1" hangingPunct="1">
              <a:buAutoNum type="alphaLcParenR"/>
            </a:pPr>
            <a:r>
              <a:rPr lang="cs-CZ" u="sng" dirty="0" smtClean="0"/>
              <a:t>ontogeneticky</a:t>
            </a:r>
            <a:r>
              <a:rPr lang="cs-CZ" dirty="0" smtClean="0"/>
              <a:t>: zkoumá vývoj lidské psychiky jedince od početí do smrti</a:t>
            </a:r>
          </a:p>
          <a:p>
            <a:pPr marL="514350" indent="-514350" eaLnBrk="1" hangingPunct="1">
              <a:buAutoNum type="alphaLcParenR"/>
            </a:pPr>
            <a:endParaRPr lang="cs-CZ" dirty="0" smtClean="0"/>
          </a:p>
          <a:p>
            <a:pPr marL="514350" indent="-514350" eaLnBrk="1" hangingPunct="1">
              <a:buAutoNum type="alphaLcParenR"/>
            </a:pPr>
            <a:r>
              <a:rPr lang="cs-CZ" u="sng" dirty="0"/>
              <a:t>f</a:t>
            </a:r>
            <a:r>
              <a:rPr lang="cs-CZ" u="sng" dirty="0" smtClean="0"/>
              <a:t>ylogeneticky</a:t>
            </a:r>
            <a:r>
              <a:rPr lang="cs-CZ" dirty="0" smtClean="0"/>
              <a:t>: zkoumá psychický vývoj lidstva</a:t>
            </a:r>
          </a:p>
        </p:txBody>
      </p:sp>
    </p:spTree>
    <p:extLst>
      <p:ext uri="{BB962C8B-B14F-4D97-AF65-F5344CB8AC3E}">
        <p14:creationId xmlns:p14="http://schemas.microsoft.com/office/powerpoint/2010/main" val="122025450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Metody získání informací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2362200"/>
            <a:ext cx="7693025" cy="4114800"/>
          </a:xfrm>
        </p:spPr>
        <p:txBody>
          <a:bodyPr/>
          <a:lstStyle/>
          <a:p>
            <a:pPr marL="609600" indent="-609600" eaLnBrk="1" hangingPunct="1">
              <a:buNone/>
            </a:pPr>
            <a:endParaRPr lang="cs-CZ" dirty="0" smtClean="0"/>
          </a:p>
          <a:p>
            <a:pPr marL="609600" indent="-609600" eaLnBrk="1" hangingPunct="1">
              <a:buNone/>
            </a:pPr>
            <a:r>
              <a:rPr lang="cs-CZ" dirty="0" smtClean="0"/>
              <a:t>a) </a:t>
            </a:r>
            <a:r>
              <a:rPr lang="cs-CZ" u="sng" dirty="0" smtClean="0"/>
              <a:t>Příčný </a:t>
            </a:r>
            <a:r>
              <a:rPr lang="cs-CZ" u="sng" dirty="0"/>
              <a:t>přístup</a:t>
            </a:r>
            <a:r>
              <a:rPr lang="cs-CZ" dirty="0"/>
              <a:t> = sledování větší skupiny jedinců stejného </a:t>
            </a:r>
            <a:r>
              <a:rPr lang="cs-CZ" dirty="0" smtClean="0"/>
              <a:t>věku</a:t>
            </a:r>
          </a:p>
          <a:p>
            <a:pPr marL="609600" indent="-609600" eaLnBrk="1" hangingPunct="1">
              <a:buNone/>
            </a:pPr>
            <a:endParaRPr lang="cs-CZ" dirty="0"/>
          </a:p>
          <a:p>
            <a:pPr marL="609600" indent="-609600" eaLnBrk="1" hangingPunct="1">
              <a:buNone/>
            </a:pPr>
            <a:r>
              <a:rPr lang="cs-CZ" dirty="0"/>
              <a:t>	- </a:t>
            </a:r>
            <a:r>
              <a:rPr lang="cs-CZ" dirty="0" smtClean="0"/>
              <a:t>např. tak lze získat normy pro inteligenční testy</a:t>
            </a:r>
            <a:endParaRPr lang="cs-CZ" dirty="0"/>
          </a:p>
          <a:p>
            <a:pPr marL="609600" indent="-609600" eaLnBrk="1" hangingPunct="1">
              <a:buFont typeface="Wingdings" pitchFamily="2" charset="2"/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577316966"/>
      </p:ext>
    </p:extLst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>
              <a:buNone/>
            </a:pPr>
            <a:r>
              <a:rPr lang="cs-CZ" dirty="0"/>
              <a:t>b) </a:t>
            </a:r>
            <a:r>
              <a:rPr lang="cs-CZ" u="sng" dirty="0"/>
              <a:t>Podélný přístup</a:t>
            </a:r>
            <a:r>
              <a:rPr lang="cs-CZ" dirty="0"/>
              <a:t> = dlouhodobé sledování </a:t>
            </a:r>
            <a:r>
              <a:rPr lang="cs-CZ" dirty="0" smtClean="0"/>
              <a:t>jedinců</a:t>
            </a:r>
          </a:p>
          <a:p>
            <a:pPr marL="609600" indent="-609600" eaLnBrk="1" hangingPunct="1">
              <a:buNone/>
            </a:pPr>
            <a:endParaRPr lang="cs-CZ" dirty="0"/>
          </a:p>
          <a:p>
            <a:pPr marL="609600" indent="-609600" eaLnBrk="1" hangingPunct="1">
              <a:buNone/>
            </a:pPr>
            <a:r>
              <a:rPr lang="cs-CZ" dirty="0"/>
              <a:t>	- umožňuje skutečné zachycení probíhajících </a:t>
            </a:r>
            <a:r>
              <a:rPr lang="cs-CZ" dirty="0" smtClean="0"/>
              <a:t>změn</a:t>
            </a:r>
          </a:p>
          <a:p>
            <a:pPr marL="609600" indent="-609600" eaLnBrk="1" hangingPunct="1">
              <a:buNone/>
            </a:pPr>
            <a:endParaRPr lang="cs-CZ" dirty="0"/>
          </a:p>
          <a:p>
            <a:pPr marL="609600" indent="-609600" eaLnBrk="1" hangingPunct="1">
              <a:buNone/>
            </a:pPr>
            <a:r>
              <a:rPr lang="cs-CZ" dirty="0"/>
              <a:t>	- náročný a zřídka užívaný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371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Kritické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= senzitivní období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Je to </a:t>
            </a:r>
            <a:r>
              <a:rPr lang="cs-CZ" sz="3200" dirty="0"/>
              <a:t>období v životě člověka, kdy jedinec celkově více vnímá určité vlivy z </a:t>
            </a:r>
            <a:r>
              <a:rPr lang="cs-CZ" sz="3200" dirty="0" smtClean="0"/>
              <a:t>okolí.</a:t>
            </a:r>
          </a:p>
          <a:p>
            <a:pPr marL="0" indent="0">
              <a:buNone/>
            </a:pPr>
            <a:r>
              <a:rPr lang="cs-CZ" sz="1800" dirty="0" smtClean="0"/>
              <a:t>(</a:t>
            </a:r>
            <a:r>
              <a:rPr lang="cs-CZ" sz="1800" dirty="0"/>
              <a:t>Doležalová, 2010)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4089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838200" y="838200"/>
            <a:ext cx="7693025" cy="5248275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Seřaďte jednotlivá období vývoje člověka od početí po smrt. Z písmen u jednotlivých etap sestavíte jméno významného českého psychologa.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8492251"/>
              </p:ext>
            </p:extLst>
          </p:nvPr>
        </p:nvGraphicFramePr>
        <p:xfrm>
          <a:off x="762000" y="2362200"/>
          <a:ext cx="8153400" cy="426720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621211"/>
                <a:gridCol w="3455489"/>
                <a:gridCol w="660037"/>
                <a:gridCol w="3416663"/>
              </a:tblGrid>
              <a:tr h="6096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b="1" dirty="0" smtClean="0"/>
                        <a:t>PŘEDŠKOLNÍ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b="1" dirty="0" smtClean="0"/>
                        <a:t>Ě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b="1" dirty="0" smtClean="0"/>
                        <a:t>KOJENECKÉ</a:t>
                      </a:r>
                      <a:endParaRPr lang="cs-CZ" b="1" dirty="0"/>
                    </a:p>
                  </a:txBody>
                  <a:tcPr/>
                </a:tc>
              </a:tr>
              <a:tr h="6096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b="1" dirty="0" smtClean="0"/>
                        <a:t>MLADŠÍ ŠKOLNÍ VĚK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b="1" dirty="0" smtClean="0"/>
                        <a:t>Ě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b="1" dirty="0" smtClean="0"/>
                        <a:t>ADOLESCENCE</a:t>
                      </a:r>
                      <a:endParaRPr lang="cs-CZ" b="1" dirty="0"/>
                    </a:p>
                  </a:txBody>
                  <a:tcPr/>
                </a:tc>
              </a:tr>
              <a:tr h="6096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b="1" dirty="0" smtClean="0"/>
                        <a:t>ČASNÁ DOSPĚLOST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b="1" dirty="0" smtClean="0"/>
                        <a:t>NAROZENÍ</a:t>
                      </a:r>
                      <a:endParaRPr lang="cs-CZ" b="1" dirty="0"/>
                    </a:p>
                  </a:txBody>
                  <a:tcPr/>
                </a:tc>
              </a:tr>
              <a:tr h="6096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b="1" dirty="0" smtClean="0"/>
                        <a:t>PRENATÁLNÍ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b="1" dirty="0" smtClean="0"/>
                        <a:t>BATOLECÍ</a:t>
                      </a:r>
                      <a:endParaRPr lang="cs-CZ" b="1" dirty="0"/>
                    </a:p>
                  </a:txBody>
                  <a:tcPr/>
                </a:tc>
              </a:tr>
              <a:tr h="6096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b="1" dirty="0" smtClean="0"/>
                        <a:t>POČETÍ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b="1" dirty="0" smtClean="0"/>
                        <a:t>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b="1" dirty="0" smtClean="0"/>
                        <a:t>STŘEDNÍ DOSPĚLOST</a:t>
                      </a:r>
                      <a:endParaRPr lang="cs-CZ" b="1" dirty="0"/>
                    </a:p>
                  </a:txBody>
                  <a:tcPr/>
                </a:tc>
              </a:tr>
              <a:tr h="6096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b="1" dirty="0" smtClean="0"/>
                        <a:t>PUBESCENCE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b="1" dirty="0" smtClean="0"/>
                        <a:t>STÁŘÍ</a:t>
                      </a:r>
                      <a:endParaRPr lang="cs-CZ" b="1" dirty="0"/>
                    </a:p>
                  </a:txBody>
                  <a:tcPr/>
                </a:tc>
              </a:tr>
              <a:tr h="6096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b="1" dirty="0" smtClean="0"/>
                        <a:t>NOVOROZENECKÉ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b="1" dirty="0" smtClean="0"/>
                        <a:t>POZDNÍ DOSPĚLOST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1596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18768"/>
            <a:ext cx="7696200" cy="5775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62000" y="6172199"/>
            <a:ext cx="7696200" cy="605067"/>
          </a:xfrm>
        </p:spPr>
        <p:txBody>
          <a:bodyPr/>
          <a:lstStyle/>
          <a:p>
            <a:pPr algn="ctr"/>
            <a:r>
              <a:rPr lang="cs-CZ" sz="2400" dirty="0"/>
              <a:t>Prof. PhDr. Zdeněk Matějček, CSc. </a:t>
            </a:r>
            <a:r>
              <a:rPr lang="cs-CZ" sz="2400" dirty="0" smtClean="0"/>
              <a:t>(1922-2004)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50853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838200" y="2362200"/>
            <a:ext cx="7693025" cy="3947120"/>
          </a:xfrm>
        </p:spPr>
        <p:txBody>
          <a:bodyPr/>
          <a:lstStyle/>
          <a:p>
            <a:pPr marL="0" indent="0">
              <a:buNone/>
            </a:pPr>
            <a:r>
              <a:rPr lang="cs-CZ" sz="1100" dirty="0"/>
              <a:t>DOLEŽALOVÁ, Ladislava a Marie VLKOVÁ. </a:t>
            </a:r>
            <a:r>
              <a:rPr lang="cs-CZ" sz="1100" i="1" dirty="0"/>
              <a:t>Občanský a společenskovědní základ</a:t>
            </a:r>
            <a:r>
              <a:rPr lang="cs-CZ" sz="1100" dirty="0"/>
              <a:t>. Vyd. 1. Kralice na Hané: </a:t>
            </a:r>
            <a:r>
              <a:rPr lang="cs-CZ" sz="1100" dirty="0" err="1"/>
              <a:t>Computer</a:t>
            </a:r>
            <a:r>
              <a:rPr lang="cs-CZ" sz="1100" dirty="0"/>
              <a:t> Media, 2010, 72 s. ISBN 978-80-7402-060-5. </a:t>
            </a:r>
            <a:endParaRPr lang="cs-CZ" sz="1100" dirty="0" smtClean="0"/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r>
              <a:rPr lang="cs-CZ" sz="1100" dirty="0"/>
              <a:t>HARTL, Pavel a Helena HARTLOVÁ. </a:t>
            </a:r>
            <a:r>
              <a:rPr lang="cs-CZ" sz="1100" i="1" dirty="0"/>
              <a:t>Psychologický slovník</a:t>
            </a:r>
            <a:r>
              <a:rPr lang="cs-CZ" sz="1100" dirty="0"/>
              <a:t>. Vyd. 1. Praha: Portál, 2000, 774 s. ISBN 80-717-8303-X.</a:t>
            </a:r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r>
              <a:rPr lang="cs-CZ" sz="1100" dirty="0"/>
              <a:t>Zdroj obrázku:</a:t>
            </a:r>
          </a:p>
          <a:p>
            <a:pPr marL="0" indent="0">
              <a:buNone/>
            </a:pPr>
            <a:r>
              <a:rPr lang="cs-CZ" sz="1100" dirty="0"/>
              <a:t>AUTOR NEUVEDEN. </a:t>
            </a:r>
            <a:r>
              <a:rPr lang="cs-CZ" sz="1100" i="1" dirty="0"/>
              <a:t>Evoluce - Vznik a vývoj člověka</a:t>
            </a:r>
            <a:r>
              <a:rPr lang="cs-CZ" sz="1100" dirty="0"/>
              <a:t> [online]. [cit. 2.10.2012]. Dostupný na WWW: &lt;http://evoluce.wgz.cz/vznik-a-</a:t>
            </a:r>
            <a:r>
              <a:rPr lang="cs-CZ" sz="1100" dirty="0" err="1"/>
              <a:t>vyvoj</a:t>
            </a:r>
            <a:r>
              <a:rPr lang="cs-CZ" sz="1100" dirty="0"/>
              <a:t>-</a:t>
            </a:r>
            <a:r>
              <a:rPr lang="cs-CZ" sz="1100" dirty="0" err="1"/>
              <a:t>cloveka</a:t>
            </a:r>
            <a:r>
              <a:rPr lang="cs-CZ" sz="1100" dirty="0"/>
              <a:t>&gt;. </a:t>
            </a:r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r>
              <a:rPr lang="cs-CZ" sz="1100" dirty="0"/>
              <a:t>JEDINÁK, Petr. </a:t>
            </a:r>
            <a:r>
              <a:rPr lang="cs-CZ" sz="1100" i="1" dirty="0"/>
              <a:t>Zdeněk Matějček</a:t>
            </a:r>
            <a:r>
              <a:rPr lang="cs-CZ" sz="1100" dirty="0"/>
              <a:t> [online]. [cit. 2.10.2012]. Dostupný na WWW: &lt;http://www.jedinak.cz/</a:t>
            </a:r>
            <a:r>
              <a:rPr lang="cs-CZ" sz="1100" dirty="0" err="1"/>
              <a:t>stranky</a:t>
            </a:r>
            <a:r>
              <a:rPr lang="cs-CZ" sz="1100" dirty="0"/>
              <a:t>/2004_07.html&gt;. 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100" dirty="0" smtClean="0"/>
              <a:t>Galerie </a:t>
            </a:r>
            <a:r>
              <a:rPr lang="cs-CZ" sz="1100" dirty="0"/>
              <a:t>MS Office</a:t>
            </a:r>
          </a:p>
          <a:p>
            <a:pPr marL="0" indent="0">
              <a:buNone/>
            </a:pP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988820081"/>
      </p:ext>
    </p:extLst>
  </p:cSld>
  <p:clrMapOvr>
    <a:masterClrMapping/>
  </p:clrMapOvr>
</p:sld>
</file>

<file path=ppt/theme/theme1.xml><?xml version="1.0" encoding="utf-8"?>
<a:theme xmlns:a="http://schemas.openxmlformats.org/drawingml/2006/main" name="Kapsl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293</Words>
  <Application>Microsoft Office PowerPoint</Application>
  <PresentationFormat>Předvádění na obrazovce (4:3)</PresentationFormat>
  <Paragraphs>67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Kapsle</vt:lpstr>
      <vt:lpstr>vývojová psychologie</vt:lpstr>
      <vt:lpstr>Vývojová psychologie</vt:lpstr>
      <vt:lpstr>Metody získání informací</vt:lpstr>
      <vt:lpstr>Prezentace aplikace PowerPoint</vt:lpstr>
      <vt:lpstr>Kritické období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vývojová psychologie</dc:title>
  <dc:creator>Jarca</dc:creator>
  <cp:lastModifiedBy>Jarca</cp:lastModifiedBy>
  <cp:revision>3</cp:revision>
  <dcterms:created xsi:type="dcterms:W3CDTF">2012-11-06T19:28:04Z</dcterms:created>
  <dcterms:modified xsi:type="dcterms:W3CDTF">2012-11-08T17:39:33Z</dcterms:modified>
</cp:coreProperties>
</file>