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8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36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5AD3FC-DF2D-433C-BD64-C20F9FA85D86}" type="datetimeFigureOut">
              <a:rPr lang="cs-CZ" smtClean="0"/>
              <a:t>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2198D0-29BB-4540-8F34-81ED00C00A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2157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Tato prezentace ve stručnosti představuje základní</a:t>
            </a:r>
            <a:r>
              <a:rPr lang="cs-CZ" baseline="0" dirty="0" smtClean="0"/>
              <a:t> etapy lidského vývoje od početí do stáří. Je doplněním nebo shrnutím výkladu učitele. </a:t>
            </a:r>
            <a:r>
              <a:rPr lang="cs-CZ" baseline="0" smtClean="0"/>
              <a:t>V krátkých aktivitách žáci ověřují získané znalosti o jednotlivých etapách.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076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Zdroj obrázku: </a:t>
            </a:r>
          </a:p>
          <a:p>
            <a:r>
              <a:rPr lang="cs-CZ" dirty="0" smtClean="0"/>
              <a:t>Galerie MS Office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668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Zdroj obrázku: </a:t>
            </a:r>
          </a:p>
          <a:p>
            <a:r>
              <a:rPr lang="cs-CZ" dirty="0" smtClean="0"/>
              <a:t>Galerie MS Office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907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Zdroj obrázku: </a:t>
            </a:r>
          </a:p>
          <a:p>
            <a:r>
              <a:rPr lang="cs-CZ" dirty="0" smtClean="0"/>
              <a:t>Galerie MS Office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5251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Poznámka: </a:t>
            </a:r>
          </a:p>
          <a:p>
            <a:r>
              <a:rPr lang="cs-CZ" dirty="0" smtClean="0"/>
              <a:t>Dětská</a:t>
            </a:r>
            <a:r>
              <a:rPr lang="cs-CZ" baseline="0" dirty="0" smtClean="0"/>
              <a:t> hra - paralelní – děti si hrají vedle sebe, společná – děti si hrají spolu, sdílí hračky, kooperativní – děti si rozdávají role (na rodinu apod.)</a:t>
            </a:r>
            <a:endParaRPr lang="cs-CZ" dirty="0" smtClean="0"/>
          </a:p>
          <a:p>
            <a:r>
              <a:rPr lang="cs-CZ" dirty="0" smtClean="0"/>
              <a:t>Zdroj obrázku: </a:t>
            </a:r>
          </a:p>
          <a:p>
            <a:r>
              <a:rPr lang="cs-CZ" dirty="0" smtClean="0"/>
              <a:t>Galerie MS Office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3451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Zdroj obrázku: </a:t>
            </a:r>
          </a:p>
          <a:p>
            <a:r>
              <a:rPr lang="cs-CZ" dirty="0" smtClean="0"/>
              <a:t>Galerie MS Office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8371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Dětský negativismus</a:t>
            </a:r>
            <a:r>
              <a:rPr lang="cs-CZ" baseline="0" dirty="0" smtClean="0"/>
              <a:t> – fáze vzdoru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694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 obrázku: </a:t>
            </a:r>
          </a:p>
          <a:p>
            <a:r>
              <a:rPr lang="cs-CZ" dirty="0" smtClean="0"/>
              <a:t>Galerie MS Office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 obrázku: </a:t>
            </a:r>
          </a:p>
          <a:p>
            <a:r>
              <a:rPr lang="cs-CZ" dirty="0" smtClean="0"/>
              <a:t>Galerie MS Office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Zdroj obrázku: </a:t>
            </a:r>
          </a:p>
          <a:p>
            <a:r>
              <a:rPr lang="cs-CZ" dirty="0" smtClean="0"/>
              <a:t>Galerie MS Office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9704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Zdroj obrázku: </a:t>
            </a:r>
          </a:p>
          <a:p>
            <a:r>
              <a:rPr lang="cs-CZ" dirty="0" smtClean="0"/>
              <a:t>Galerie MS Office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8339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Mladší školní věk – 6-11 let – zlepšování</a:t>
            </a:r>
            <a:r>
              <a:rPr lang="cs-CZ" baseline="0" dirty="0" smtClean="0"/>
              <a:t> jemné motoriky i pohybových dovedností</a:t>
            </a:r>
          </a:p>
          <a:p>
            <a:r>
              <a:rPr lang="cs-CZ" baseline="0" dirty="0" smtClean="0"/>
              <a:t>Pubescence – 11-15 let – abstraktní myšlení – změna tělesného vzhledu, sexuální dospívání</a:t>
            </a:r>
          </a:p>
          <a:p>
            <a:r>
              <a:rPr lang="cs-CZ" baseline="0" dirty="0" smtClean="0"/>
              <a:t>Adolescence – 15-20 let – reprodukční zralost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3544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Zdroj obrázku: </a:t>
            </a:r>
          </a:p>
          <a:p>
            <a:r>
              <a:rPr lang="cs-CZ" dirty="0" smtClean="0"/>
              <a:t>Galerie MS Office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16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026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Zdroj obrázku: </a:t>
            </a:r>
          </a:p>
          <a:p>
            <a:r>
              <a:rPr lang="cs-CZ" dirty="0" smtClean="0"/>
              <a:t>Galerie MS Office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17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6220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Zdroj obrázku: </a:t>
            </a:r>
          </a:p>
          <a:p>
            <a:r>
              <a:rPr lang="cs-CZ" dirty="0" smtClean="0"/>
              <a:t>Galerie MS Office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18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8650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Zdroj obrázku: </a:t>
            </a:r>
          </a:p>
          <a:p>
            <a:r>
              <a:rPr lang="cs-CZ" dirty="0" smtClean="0"/>
              <a:t>Galerie MS Office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19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847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Zdroj obrázku: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/>
              <a:t>AUTOR NEUVEDEN.</a:t>
            </a:r>
            <a:r>
              <a:rPr lang="cs-CZ" sz="1200" i="1" dirty="0" smtClean="0"/>
              <a:t> Psychiatrické centrum Praha: Centrum neuropsychiatrických studií</a:t>
            </a:r>
            <a:r>
              <a:rPr lang="cs-CZ" sz="1200" dirty="0" smtClean="0"/>
              <a:t> [online]. [cit. 6.11.2012]. Dostupný na WWW: http://www.pcp.lf3.cuni.cz/personal/dytrych.htm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21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7241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973BE-D02E-486D-8694-C4F3C6F8F935}" type="slidenum">
              <a:rPr lang="cs-CZ" smtClean="0">
                <a:solidFill>
                  <a:prstClr val="black"/>
                </a:solidFill>
              </a:rPr>
              <a:pPr/>
              <a:t>22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922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cs-CZ" sz="2400">
                <a:solidFill>
                  <a:prstClr val="white"/>
                </a:solidFill>
                <a:latin typeface="Times New Roman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cs-CZ" sz="2400">
                <a:solidFill>
                  <a:prstClr val="white"/>
                </a:solidFill>
                <a:latin typeface="Times New Roman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prstClr val="white"/>
                </a:solidFill>
              </a:endParaRPr>
            </a:p>
          </p:txBody>
        </p:sp>
      </p:grpSp>
      <p:sp>
        <p:nvSpPr>
          <p:cNvPr id="47112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7116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cs-CZ">
              <a:solidFill>
                <a:srgbClr val="3E3D2D"/>
              </a:solidFill>
            </a:endParaRPr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 smtClean="0"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 smtClean="0"/>
            </a:lvl1pPr>
          </a:lstStyle>
          <a:p>
            <a:pPr>
              <a:defRPr/>
            </a:pPr>
            <a:fld id="{E970AAD6-9F29-4882-B665-08914125CDF3}" type="slidenum">
              <a:rPr lang="cs-CZ">
                <a:solidFill>
                  <a:srgbClr val="3E3D2D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48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8439B-13FB-49C9-BEDB-E4CC48C25B0A}" type="slidenum">
              <a:rPr lang="cs-CZ">
                <a:solidFill>
                  <a:srgbClr val="3E3D2D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188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573B1-A70A-4418-A162-8D890ADE5CB9}" type="slidenum">
              <a:rPr lang="cs-CZ">
                <a:solidFill>
                  <a:srgbClr val="3E3D2D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050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A3D927-EE73-47EF-96E2-DEF22C8A3505}" type="slidenum">
              <a:rPr lang="cs-CZ">
                <a:solidFill>
                  <a:srgbClr val="3E3D2D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268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E12645-C48D-4F31-9FB4-DC5ADD69BFFC}" type="slidenum">
              <a:rPr lang="cs-CZ">
                <a:solidFill>
                  <a:srgbClr val="3E3D2D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503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439A9-D602-4461-950D-E0389C7484EC}" type="slidenum">
              <a:rPr lang="cs-CZ">
                <a:solidFill>
                  <a:srgbClr val="3E3D2D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212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1716C-A2A4-432A-A5E6-D41253B736CD}" type="slidenum">
              <a:rPr lang="cs-CZ">
                <a:solidFill>
                  <a:srgbClr val="3E3D2D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521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6876B-9C4D-49C6-977A-8A0CEBC449E3}" type="slidenum">
              <a:rPr lang="cs-CZ">
                <a:solidFill>
                  <a:srgbClr val="3E3D2D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681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01AC68-9436-407A-9A93-05843A9419A8}" type="slidenum">
              <a:rPr lang="cs-CZ">
                <a:solidFill>
                  <a:srgbClr val="3E3D2D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081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390CCF-8BBB-4EC4-A2AD-5E668028ABF5}" type="slidenum">
              <a:rPr lang="cs-CZ">
                <a:solidFill>
                  <a:srgbClr val="3E3D2D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916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86FC31-112A-4B79-88C5-F6C9A89E4A99}" type="slidenum">
              <a:rPr lang="cs-CZ">
                <a:solidFill>
                  <a:srgbClr val="3E3D2D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9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46084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>
                  <a:solidFill>
                    <a:prstClr val="white"/>
                  </a:solidFill>
                </a:endParaRPr>
              </a:p>
            </p:txBody>
          </p:sp>
          <p:sp>
            <p:nvSpPr>
              <p:cNvPr id="46085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/>
                <a:ahLst/>
                <a:cxnLst>
                  <a:cxn ang="0">
                    <a:pos x="1728" y="0"/>
                  </a:cxn>
                  <a:cxn ang="0">
                    <a:pos x="1728" y="480"/>
                  </a:cxn>
                  <a:cxn ang="0">
                    <a:pos x="380" y="482"/>
                  </a:cxn>
                  <a:cxn ang="0">
                    <a:pos x="354" y="480"/>
                  </a:cxn>
                  <a:cxn ang="0">
                    <a:pos x="308" y="489"/>
                  </a:cxn>
                  <a:cxn ang="0">
                    <a:pos x="246" y="531"/>
                  </a:cxn>
                  <a:cxn ang="0">
                    <a:pos x="206" y="597"/>
                  </a:cxn>
                  <a:cxn ang="0">
                    <a:pos x="192" y="666"/>
                  </a:cxn>
                  <a:cxn ang="0">
                    <a:pos x="192" y="735"/>
                  </a:cxn>
                  <a:cxn ang="0">
                    <a:pos x="0" y="735"/>
                  </a:cxn>
                  <a:cxn ang="0">
                    <a:pos x="0" y="480"/>
                  </a:cxn>
                  <a:cxn ang="0">
                    <a:pos x="0" y="0"/>
                  </a:cxn>
                  <a:cxn ang="0">
                    <a:pos x="1728" y="0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46087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>
                  <a:solidFill>
                    <a:prstClr val="white"/>
                  </a:solidFill>
                </a:endParaRPr>
              </a:p>
            </p:txBody>
          </p:sp>
          <p:sp>
            <p:nvSpPr>
              <p:cNvPr id="46088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609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4609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4609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 smtClean="0">
                <a:solidFill>
                  <a:schemeClr val="bg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7F02EF-72B3-4258-A4F5-C8173DA0A8ED}" type="slidenum">
              <a:rPr lang="cs-CZ">
                <a:solidFill>
                  <a:srgbClr val="3E3D2D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99039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Etapy lidského vývoje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752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Prenatální období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295400"/>
            <a:ext cx="8031191" cy="4791075"/>
          </a:xfrm>
        </p:spPr>
        <p:txBody>
          <a:bodyPr/>
          <a:lstStyle/>
          <a:p>
            <a:pPr algn="r" eaLnBrk="1" hangingPunct="1">
              <a:buFont typeface="Wingdings" pitchFamily="2" charset="2"/>
              <a:buNone/>
            </a:pPr>
            <a:r>
              <a:rPr lang="cs-CZ" dirty="0" smtClean="0"/>
              <a:t>Od početí do porodu</a:t>
            </a:r>
          </a:p>
          <a:p>
            <a:pPr algn="r" eaLnBrk="1" hangingPunct="1">
              <a:buFont typeface="Wingdings" pitchFamily="2" charset="2"/>
              <a:buNone/>
            </a:pPr>
            <a:endParaRPr lang="cs-CZ" dirty="0"/>
          </a:p>
          <a:p>
            <a:pPr algn="r" eaLnBrk="1" hangingPunct="1">
              <a:buFont typeface="Wingdings" pitchFamily="2" charset="2"/>
              <a:buNone/>
            </a:pPr>
            <a:endParaRPr lang="cs-CZ" dirty="0" smtClean="0"/>
          </a:p>
          <a:p>
            <a:pPr eaLnBrk="1" hangingPunct="1"/>
            <a:r>
              <a:rPr lang="cs-CZ" dirty="0" smtClean="0"/>
              <a:t>Prudký tělesný vývoj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Interakce s vnějším světem</a:t>
            </a:r>
          </a:p>
        </p:txBody>
      </p:sp>
    </p:spTree>
    <p:extLst>
      <p:ext uri="{BB962C8B-B14F-4D97-AF65-F5344CB8AC3E}">
        <p14:creationId xmlns:p14="http://schemas.microsoft.com/office/powerpoint/2010/main" val="23257713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Novorozenecké období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2286000"/>
            <a:ext cx="8026429" cy="3724275"/>
          </a:xfrm>
        </p:spPr>
        <p:txBody>
          <a:bodyPr/>
          <a:lstStyle/>
          <a:p>
            <a:pPr algn="r" eaLnBrk="1" hangingPunct="1">
              <a:buFont typeface="Wingdings" pitchFamily="2" charset="2"/>
              <a:buNone/>
            </a:pPr>
            <a:r>
              <a:rPr lang="cs-CZ" dirty="0" smtClean="0"/>
              <a:t>Od narození do 1 měsíce</a:t>
            </a:r>
          </a:p>
          <a:p>
            <a:pPr eaLnBrk="1" hangingPunct="1"/>
            <a:r>
              <a:rPr lang="cs-CZ" dirty="0" smtClean="0"/>
              <a:t>Základní reflexy:</a:t>
            </a:r>
          </a:p>
          <a:p>
            <a:pPr marL="457200" lvl="1" indent="0" eaLnBrk="1" hangingPunct="1">
              <a:buNone/>
            </a:pPr>
            <a:r>
              <a:rPr lang="cs-CZ" sz="2800" dirty="0" smtClean="0"/>
              <a:t>Sací, hledací, polykací,</a:t>
            </a:r>
          </a:p>
          <a:p>
            <a:pPr marL="457200" lvl="1" indent="0" eaLnBrk="1" hangingPunct="1">
              <a:buNone/>
            </a:pPr>
            <a:r>
              <a:rPr lang="cs-CZ" sz="2800" dirty="0" smtClean="0"/>
              <a:t>vyměšovací, obranné, </a:t>
            </a:r>
          </a:p>
          <a:p>
            <a:pPr marL="457200" lvl="1" indent="0" eaLnBrk="1" hangingPunct="1">
              <a:buNone/>
            </a:pPr>
            <a:r>
              <a:rPr lang="cs-CZ" sz="2800" dirty="0" smtClean="0"/>
              <a:t>orientační, úchopové, </a:t>
            </a:r>
          </a:p>
          <a:p>
            <a:pPr marL="457200" lvl="1" indent="0" eaLnBrk="1" hangingPunct="1">
              <a:buNone/>
            </a:pPr>
            <a:r>
              <a:rPr lang="cs-CZ" sz="2800" dirty="0" smtClean="0"/>
              <a:t>polohové</a:t>
            </a:r>
          </a:p>
        </p:txBody>
      </p:sp>
      <p:pic>
        <p:nvPicPr>
          <p:cNvPr id="2054" name="Picture 6" descr="C:\Users\jarca\AppData\Local\Microsoft\Windows\Temporary Internet Files\Content.IE5\A2YZNWAW\MP90044853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903" y="2895600"/>
            <a:ext cx="2540000" cy="381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500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Kojenecké období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447800"/>
            <a:ext cx="8174067" cy="5200650"/>
          </a:xfrm>
        </p:spPr>
        <p:txBody>
          <a:bodyPr/>
          <a:lstStyle/>
          <a:p>
            <a:pPr algn="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/>
              <a:t>1 měsíc – 1 rok</a:t>
            </a:r>
          </a:p>
          <a:p>
            <a:pPr algn="r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dirty="0" smtClean="0"/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3 měsíce: dítě udrží vzpřímenou hlavu, vzepře se na předloktí, rozeznává obličeje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6 měsíců: první slabiky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9 měsíců: samo se posadí,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dirty="0"/>
              <a:t>	</a:t>
            </a:r>
            <a:r>
              <a:rPr lang="cs-CZ" dirty="0" smtClean="0"/>
              <a:t>otáčí se, rozumí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dirty="0"/>
              <a:t>	</a:t>
            </a:r>
            <a:r>
              <a:rPr lang="cs-CZ" dirty="0" smtClean="0"/>
              <a:t>jednoduchým výzvám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1 rok: stojí bez opory,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dirty="0"/>
              <a:t>	</a:t>
            </a:r>
            <a:r>
              <a:rPr lang="cs-CZ" dirty="0" smtClean="0"/>
              <a:t>první kroky</a:t>
            </a:r>
          </a:p>
        </p:txBody>
      </p:sp>
      <p:pic>
        <p:nvPicPr>
          <p:cNvPr id="10244" name="Picture 4" descr="C:\Users\jarca\AppData\Local\Microsoft\Windows\Temporary Internet Files\Content.IE5\YC7LKW1H\MP90040914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789040"/>
            <a:ext cx="3621008" cy="2410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21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Batolecí období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524000"/>
            <a:ext cx="8174067" cy="5334000"/>
          </a:xfrm>
        </p:spPr>
        <p:txBody>
          <a:bodyPr/>
          <a:lstStyle/>
          <a:p>
            <a:pPr algn="r" eaLnBrk="1" hangingPunct="1">
              <a:buFont typeface="Wingdings" pitchFamily="2" charset="2"/>
              <a:buNone/>
            </a:pPr>
            <a:r>
              <a:rPr lang="cs-CZ" dirty="0" smtClean="0"/>
              <a:t>1- 3 roky</a:t>
            </a:r>
          </a:p>
          <a:p>
            <a:pPr algn="r" eaLnBrk="1" hangingPunct="1">
              <a:buFont typeface="Wingdings" pitchFamily="2" charset="2"/>
              <a:buNone/>
            </a:pPr>
            <a:endParaRPr lang="cs-CZ" dirty="0" smtClean="0"/>
          </a:p>
          <a:p>
            <a:pPr eaLnBrk="1" hangingPunct="1"/>
            <a:r>
              <a:rPr lang="cs-CZ" dirty="0" smtClean="0"/>
              <a:t>chůze (i do schodů), </a:t>
            </a:r>
          </a:p>
          <a:p>
            <a:pPr marL="0" indent="0" eaLnBrk="1" hangingPunct="1">
              <a:buNone/>
            </a:pPr>
            <a:r>
              <a:rPr lang="cs-CZ" dirty="0" smtClean="0"/>
              <a:t>	první kresby, stavby z kostek</a:t>
            </a:r>
          </a:p>
          <a:p>
            <a:pPr eaLnBrk="1" hangingPunct="1"/>
            <a:r>
              <a:rPr lang="cs-CZ" dirty="0" smtClean="0"/>
              <a:t>řeč: nárůst slovní zásoby</a:t>
            </a:r>
          </a:p>
          <a:p>
            <a:pPr eaLnBrk="1" hangingPunct="1"/>
            <a:r>
              <a:rPr lang="cs-CZ" dirty="0" smtClean="0"/>
              <a:t>silná fixace na matku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dirty="0" smtClean="0"/>
              <a:t>	(separační úzkost)</a:t>
            </a:r>
          </a:p>
          <a:p>
            <a:pPr eaLnBrk="1" hangingPunct="1"/>
            <a:r>
              <a:rPr lang="cs-CZ" dirty="0" smtClean="0"/>
              <a:t>fáze vzdoru = dětský negativismus</a:t>
            </a:r>
          </a:p>
        </p:txBody>
      </p:sp>
      <p:pic>
        <p:nvPicPr>
          <p:cNvPr id="4101" name="Picture 5" descr="C:\Users\jarca\AppData\Local\Microsoft\Windows\Temporary Internet Files\Content.IE5\Z5Y3DTD8\MP90043879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2819400"/>
            <a:ext cx="23876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65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Předškolní období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500174"/>
            <a:ext cx="8102629" cy="4900626"/>
          </a:xfrm>
        </p:spPr>
        <p:txBody>
          <a:bodyPr/>
          <a:lstStyle/>
          <a:p>
            <a:pPr algn="r" eaLnBrk="1" hangingPunct="1">
              <a:buFont typeface="Wingdings" pitchFamily="2" charset="2"/>
              <a:buNone/>
            </a:pPr>
            <a:r>
              <a:rPr lang="cs-CZ" dirty="0" smtClean="0"/>
              <a:t>3-6 let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Pohybové dovednosti, kreslení</a:t>
            </a:r>
          </a:p>
          <a:p>
            <a:pPr eaLnBrk="1" hangingPunct="1"/>
            <a:r>
              <a:rPr lang="cs-CZ" dirty="0" smtClean="0"/>
              <a:t>Slovní zásoba, básničky, písničky</a:t>
            </a:r>
          </a:p>
          <a:p>
            <a:pPr eaLnBrk="1" hangingPunct="1"/>
            <a:r>
              <a:rPr lang="cs-CZ" dirty="0" smtClean="0"/>
              <a:t>Separace od matky</a:t>
            </a:r>
          </a:p>
          <a:p>
            <a:pPr eaLnBrk="1" hangingPunct="1"/>
            <a:r>
              <a:rPr lang="cs-CZ" dirty="0" smtClean="0"/>
              <a:t>Dětská hra: </a:t>
            </a:r>
          </a:p>
          <a:p>
            <a:pPr eaLnBrk="1" hangingPunct="1">
              <a:buNone/>
            </a:pPr>
            <a:r>
              <a:rPr lang="cs-CZ" dirty="0" smtClean="0"/>
              <a:t>    paralelní </a:t>
            </a:r>
            <a:r>
              <a:rPr lang="cs-CZ" dirty="0" smtClean="0">
                <a:sym typeface="Wingdings"/>
              </a:rPr>
              <a:t></a:t>
            </a:r>
            <a:r>
              <a:rPr lang="cs-CZ" dirty="0" smtClean="0"/>
              <a:t>společná </a:t>
            </a:r>
            <a:r>
              <a:rPr lang="cs-CZ" dirty="0" smtClean="0">
                <a:sym typeface="Wingdings"/>
              </a:rPr>
              <a:t></a:t>
            </a:r>
            <a:r>
              <a:rPr lang="cs-CZ" dirty="0" smtClean="0"/>
              <a:t>  kooperativní</a:t>
            </a:r>
          </a:p>
          <a:p>
            <a:pPr eaLnBrk="1" hangingPunct="1"/>
            <a:r>
              <a:rPr lang="cs-CZ" dirty="0" smtClean="0"/>
              <a:t>První forma svědomí</a:t>
            </a:r>
          </a:p>
          <a:p>
            <a:pPr eaLnBrk="1" hangingPunct="1">
              <a:buNone/>
            </a:pPr>
            <a:r>
              <a:rPr lang="cs-CZ" dirty="0" smtClean="0"/>
              <a:t>		= uvědomí si provinění</a:t>
            </a:r>
          </a:p>
        </p:txBody>
      </p:sp>
      <p:pic>
        <p:nvPicPr>
          <p:cNvPr id="5122" name="Picture 2" descr="C:\Users\jarca\AppData\Local\Microsoft\Windows\Temporary Internet Files\Content.IE5\YC7LKW1H\MP90043948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952" y="3214686"/>
            <a:ext cx="2289048" cy="3428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14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Předškolní období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2362200"/>
            <a:ext cx="8135689" cy="3724275"/>
          </a:xfrm>
        </p:spPr>
        <p:txBody>
          <a:bodyPr/>
          <a:lstStyle/>
          <a:p>
            <a:pPr eaLnBrk="1" hangingPunct="1"/>
            <a:r>
              <a:rPr lang="cs-CZ" sz="3200" dirty="0" smtClean="0"/>
              <a:t>Myšlení: </a:t>
            </a:r>
          </a:p>
          <a:p>
            <a:pPr lvl="1" eaLnBrk="1" hangingPunct="1"/>
            <a:r>
              <a:rPr lang="cs-CZ" sz="2800" dirty="0" smtClean="0"/>
              <a:t>Egocentrické – zaměřeno na sebe</a:t>
            </a:r>
          </a:p>
          <a:p>
            <a:pPr lvl="1" eaLnBrk="1" hangingPunct="1"/>
            <a:r>
              <a:rPr lang="cs-CZ" sz="2800" dirty="0" smtClean="0"/>
              <a:t>Antropomorfické = polidšťování věcí</a:t>
            </a:r>
          </a:p>
          <a:p>
            <a:pPr lvl="1" eaLnBrk="1" hangingPunct="1"/>
            <a:r>
              <a:rPr lang="cs-CZ" sz="2800" dirty="0" smtClean="0"/>
              <a:t>Magické</a:t>
            </a:r>
          </a:p>
          <a:p>
            <a:pPr lvl="1" eaLnBrk="1" hangingPunct="1"/>
            <a:r>
              <a:rPr lang="cs-CZ" sz="2800" dirty="0" err="1" smtClean="0"/>
              <a:t>Artificialistické</a:t>
            </a:r>
            <a:r>
              <a:rPr lang="cs-CZ" sz="2800" dirty="0" smtClean="0"/>
              <a:t> = všechno </a:t>
            </a:r>
            <a:r>
              <a:rPr lang="cs-CZ" sz="2800" u="sng" dirty="0" smtClean="0"/>
              <a:t>se</a:t>
            </a:r>
            <a:r>
              <a:rPr lang="cs-CZ" sz="2800" dirty="0" smtClean="0"/>
              <a:t> dělá</a:t>
            </a:r>
          </a:p>
          <a:p>
            <a:pPr eaLnBrk="1" hangingPunct="1"/>
            <a:r>
              <a:rPr lang="cs-CZ" sz="3200" dirty="0" smtClean="0"/>
              <a:t>A proč?</a:t>
            </a:r>
          </a:p>
          <a:p>
            <a:pPr eaLnBrk="1" hangingPunct="1"/>
            <a:endParaRPr lang="cs-CZ" dirty="0" smtClean="0"/>
          </a:p>
          <a:p>
            <a:pPr lvl="1" eaLnBrk="1" hangingPunct="1"/>
            <a:endParaRPr lang="cs-CZ" dirty="0" smtClean="0"/>
          </a:p>
        </p:txBody>
      </p:sp>
      <p:pic>
        <p:nvPicPr>
          <p:cNvPr id="6152" name="Picture 8" descr="C:\Users\jarca\AppData\Local\Microsoft\Windows\Temporary Internet Files\Content.IE5\YC7LKW1H\MP90041177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965110"/>
            <a:ext cx="1823132" cy="274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671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785794"/>
            <a:ext cx="8572560" cy="1285884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	Přiřaďte tvrzení k jednotlivým etapám vývoje jedince: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638099"/>
              </p:ext>
            </p:extLst>
          </p:nvPr>
        </p:nvGraphicFramePr>
        <p:xfrm>
          <a:off x="357158" y="2285994"/>
          <a:ext cx="8429684" cy="4145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715040"/>
                <a:gridCol w="2714644"/>
              </a:tblGrid>
              <a:tr h="51792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Sací reflex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sz="2800" dirty="0"/>
                    </a:p>
                  </a:txBody>
                  <a:tcPr/>
                </a:tc>
              </a:tr>
              <a:tr h="51792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Separační úzkost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800" dirty="0" smtClean="0"/>
                        <a:t>prenatální</a:t>
                      </a:r>
                      <a:endParaRPr lang="cs-CZ" sz="2800" dirty="0"/>
                    </a:p>
                  </a:txBody>
                  <a:tcPr/>
                </a:tc>
              </a:tr>
              <a:tr h="51792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Vývoj vnitřních orgánů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/>
                        <a:t>novorozenecké</a:t>
                      </a:r>
                    </a:p>
                  </a:txBody>
                  <a:tcPr/>
                </a:tc>
              </a:tr>
              <a:tr h="51792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Separace od matky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800" dirty="0" smtClean="0"/>
                        <a:t>kojenecké</a:t>
                      </a:r>
                      <a:endParaRPr lang="cs-CZ" sz="2800" dirty="0"/>
                    </a:p>
                  </a:txBody>
                  <a:tcPr/>
                </a:tc>
              </a:tr>
              <a:tr h="51792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První kresby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800" dirty="0" smtClean="0"/>
                        <a:t>batolecí</a:t>
                      </a:r>
                      <a:endParaRPr lang="cs-CZ" sz="2800" dirty="0"/>
                    </a:p>
                  </a:txBody>
                  <a:tcPr/>
                </a:tc>
              </a:tr>
              <a:tr h="51792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Kooperativní</a:t>
                      </a:r>
                      <a:r>
                        <a:rPr lang="cs-CZ" sz="2800" baseline="0" dirty="0" smtClean="0"/>
                        <a:t> hra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800" dirty="0" smtClean="0"/>
                        <a:t>předškolní</a:t>
                      </a:r>
                      <a:r>
                        <a:rPr lang="cs-CZ" sz="2800" baseline="0" dirty="0" smtClean="0"/>
                        <a:t> </a:t>
                      </a:r>
                      <a:endParaRPr lang="cs-CZ" sz="2800" dirty="0"/>
                    </a:p>
                  </a:txBody>
                  <a:tcPr/>
                </a:tc>
              </a:tr>
              <a:tr h="51792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První slabiky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sz="2800" dirty="0"/>
                    </a:p>
                  </a:txBody>
                  <a:tcPr/>
                </a:tc>
              </a:tr>
              <a:tr h="51792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Polidšťování věcí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Přímá spojovací šipka 5"/>
          <p:cNvCxnSpPr/>
          <p:nvPr/>
        </p:nvCxnSpPr>
        <p:spPr>
          <a:xfrm>
            <a:off x="2560671" y="2420888"/>
            <a:ext cx="3654403" cy="11509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3357554" y="3143248"/>
            <a:ext cx="4000528" cy="150019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V="1">
            <a:off x="4071934" y="3071810"/>
            <a:ext cx="3000396" cy="57150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3641249" y="4143380"/>
            <a:ext cx="3307015" cy="10001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11"/>
          <p:cNvCxnSpPr/>
          <p:nvPr/>
        </p:nvCxnSpPr>
        <p:spPr>
          <a:xfrm>
            <a:off x="2560671" y="4643446"/>
            <a:ext cx="4511659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1"/>
          <p:cNvCxnSpPr/>
          <p:nvPr/>
        </p:nvCxnSpPr>
        <p:spPr>
          <a:xfrm>
            <a:off x="3143240" y="5224474"/>
            <a:ext cx="3805024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1"/>
          <p:cNvCxnSpPr/>
          <p:nvPr/>
        </p:nvCxnSpPr>
        <p:spPr>
          <a:xfrm flipV="1">
            <a:off x="2560671" y="4071942"/>
            <a:ext cx="4387593" cy="158930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1"/>
          <p:cNvCxnSpPr/>
          <p:nvPr/>
        </p:nvCxnSpPr>
        <p:spPr>
          <a:xfrm flipV="1">
            <a:off x="3282002" y="5373216"/>
            <a:ext cx="3790328" cy="77175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5460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836712"/>
            <a:ext cx="7693025" cy="5832648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Vysvětlete pojmy: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Antropomorfické myšlení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Egocentrismus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Separační úzkost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err="1" smtClean="0"/>
              <a:t>Artificialistické</a:t>
            </a:r>
            <a:r>
              <a:rPr lang="cs-CZ" dirty="0" smtClean="0"/>
              <a:t> vnímání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Paralelní dětská hra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Dětský negativismus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133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Mladší školní věk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500174"/>
            <a:ext cx="8102629" cy="2538427"/>
          </a:xfrm>
        </p:spPr>
        <p:txBody>
          <a:bodyPr/>
          <a:lstStyle/>
          <a:p>
            <a:pPr algn="r" eaLnBrk="1" hangingPunct="1">
              <a:buNone/>
            </a:pPr>
            <a:r>
              <a:rPr lang="cs-CZ" dirty="0" smtClean="0"/>
              <a:t>6-11 let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Plynulé zlepšování pohybových schopností</a:t>
            </a:r>
          </a:p>
          <a:p>
            <a:pPr eaLnBrk="1" hangingPunct="1"/>
            <a:r>
              <a:rPr lang="cs-CZ" dirty="0" smtClean="0"/>
              <a:t>Rozvoj jemné motoriky – psaní, kreslení</a:t>
            </a:r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3505200" y="3962400"/>
            <a:ext cx="5257800" cy="1988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</a:pPr>
            <a:r>
              <a:rPr lang="cs-CZ" sz="2800" kern="0" dirty="0">
                <a:solidFill>
                  <a:prstClr val="white"/>
                </a:solidFill>
              </a:rPr>
              <a:t>Rozvoj smyslů, lepší pozornost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</a:pPr>
            <a:r>
              <a:rPr lang="cs-CZ" sz="2800" i="1" kern="0" dirty="0" err="1">
                <a:solidFill>
                  <a:prstClr val="white"/>
                </a:solidFill>
              </a:rPr>
              <a:t>Eidetismus</a:t>
            </a:r>
            <a:r>
              <a:rPr lang="cs-CZ" sz="2800" kern="0" dirty="0">
                <a:solidFill>
                  <a:prstClr val="white"/>
                </a:solidFill>
              </a:rPr>
              <a:t> – přesný popis věci, kterou nevidí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</a:pPr>
            <a:r>
              <a:rPr lang="cs-CZ" sz="2800" kern="0" dirty="0">
                <a:solidFill>
                  <a:prstClr val="white"/>
                </a:solidFill>
              </a:rPr>
              <a:t>Nárůst slovní zásoby</a:t>
            </a:r>
          </a:p>
        </p:txBody>
      </p:sp>
      <p:pic>
        <p:nvPicPr>
          <p:cNvPr id="3074" name="Picture 2" descr="C:\Users\jarca\AppData\Local\Microsoft\Windows\Temporary Internet Files\Content.IE5\YC7LKW1H\MP900439398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62400"/>
            <a:ext cx="2993357" cy="234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58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Mladší školní 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362200"/>
            <a:ext cx="8102629" cy="3724275"/>
          </a:xfrm>
        </p:spPr>
        <p:txBody>
          <a:bodyPr/>
          <a:lstStyle/>
          <a:p>
            <a:r>
              <a:rPr lang="cs-CZ" dirty="0" smtClean="0"/>
              <a:t>„Období střízlivého realismu“ – jednoduché logické operace</a:t>
            </a:r>
          </a:p>
          <a:p>
            <a:r>
              <a:rPr lang="cs-CZ" dirty="0" smtClean="0"/>
              <a:t>Uvažování v čase a prostoru</a:t>
            </a:r>
          </a:p>
          <a:p>
            <a:r>
              <a:rPr lang="cs-CZ" dirty="0" smtClean="0"/>
              <a:t>Rozumí příčinným vztahům</a:t>
            </a:r>
          </a:p>
          <a:p>
            <a:r>
              <a:rPr lang="cs-CZ" dirty="0" smtClean="0"/>
              <a:t>Osvojování sociálních rolí</a:t>
            </a:r>
          </a:p>
          <a:p>
            <a:pPr lvl="1">
              <a:buNone/>
            </a:pPr>
            <a:r>
              <a:rPr lang="cs-CZ" dirty="0" smtClean="0"/>
              <a:t>chlapec/dívka, spolužák, žák…</a:t>
            </a:r>
            <a:endParaRPr lang="cs-CZ" dirty="0"/>
          </a:p>
        </p:txBody>
      </p:sp>
      <p:pic>
        <p:nvPicPr>
          <p:cNvPr id="1026" name="Picture 2" descr="C:\Users\jarca\AppData\Local\Microsoft\Windows\Temporary Internet Files\Content.IE5\A2YZNWAW\MP900442377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00" r="23333"/>
          <a:stretch/>
        </p:blipFill>
        <p:spPr bwMode="auto">
          <a:xfrm>
            <a:off x="5796136" y="3096015"/>
            <a:ext cx="2924552" cy="3380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376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Pubescence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285860"/>
            <a:ext cx="8174067" cy="4800615"/>
          </a:xfrm>
        </p:spPr>
        <p:txBody>
          <a:bodyPr/>
          <a:lstStyle/>
          <a:p>
            <a:pPr algn="r">
              <a:buNone/>
            </a:pPr>
            <a:r>
              <a:rPr lang="cs-CZ" dirty="0" smtClean="0"/>
              <a:t>11-15 let</a:t>
            </a:r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endParaRPr lang="cs-CZ" dirty="0" smtClean="0"/>
          </a:p>
          <a:p>
            <a:r>
              <a:rPr lang="cs-CZ" dirty="0" smtClean="0"/>
              <a:t>Změna tělesného vzhledu</a:t>
            </a:r>
          </a:p>
          <a:p>
            <a:r>
              <a:rPr lang="cs-CZ" dirty="0" smtClean="0"/>
              <a:t>Sexuální vývoj</a:t>
            </a:r>
          </a:p>
          <a:p>
            <a:r>
              <a:rPr lang="cs-CZ" dirty="0" smtClean="0"/>
              <a:t>Abstraktní myšlení</a:t>
            </a:r>
          </a:p>
          <a:p>
            <a:r>
              <a:rPr lang="cs-CZ" dirty="0" smtClean="0"/>
              <a:t>Osamostatnění od rodiny</a:t>
            </a:r>
          </a:p>
          <a:p>
            <a:r>
              <a:rPr lang="cs-CZ" dirty="0" smtClean="0"/>
              <a:t>Revolta vůči autoritám</a:t>
            </a:r>
          </a:p>
          <a:p>
            <a:r>
              <a:rPr lang="cs-CZ" dirty="0" smtClean="0"/>
              <a:t>Emoční labilita</a:t>
            </a:r>
            <a:endParaRPr lang="cs-CZ" dirty="0"/>
          </a:p>
        </p:txBody>
      </p:sp>
      <p:pic>
        <p:nvPicPr>
          <p:cNvPr id="2051" name="Picture 3" descr="C:\Users\jarca\AppData\Local\Microsoft\Windows\Temporary Internet Files\Content.IE5\12L846MP\MP90043953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780" y="2924944"/>
            <a:ext cx="3883866" cy="327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7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Adolescence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357298"/>
            <a:ext cx="8102629" cy="4729177"/>
          </a:xfrm>
        </p:spPr>
        <p:txBody>
          <a:bodyPr/>
          <a:lstStyle/>
          <a:p>
            <a:pPr algn="r">
              <a:buNone/>
            </a:pPr>
            <a:r>
              <a:rPr lang="cs-CZ" dirty="0" smtClean="0"/>
              <a:t>15 - 20 let</a:t>
            </a:r>
          </a:p>
          <a:p>
            <a:endParaRPr lang="cs-CZ" dirty="0" smtClean="0"/>
          </a:p>
          <a:p>
            <a:r>
              <a:rPr lang="cs-CZ" dirty="0" smtClean="0"/>
              <a:t>Kritika ostatních – vysoké nároky</a:t>
            </a:r>
          </a:p>
          <a:p>
            <a:r>
              <a:rPr lang="cs-CZ" dirty="0" smtClean="0"/>
              <a:t>Reprodukční zralost</a:t>
            </a:r>
          </a:p>
          <a:p>
            <a:r>
              <a:rPr lang="cs-CZ" dirty="0" smtClean="0"/>
              <a:t>První partnerství </a:t>
            </a:r>
          </a:p>
          <a:p>
            <a:r>
              <a:rPr lang="cs-CZ" dirty="0" smtClean="0"/>
              <a:t>Stabilní emoční stavy</a:t>
            </a:r>
          </a:p>
          <a:p>
            <a:r>
              <a:rPr lang="cs-CZ" dirty="0" smtClean="0"/>
              <a:t>Hledání vlastní identity</a:t>
            </a:r>
            <a:endParaRPr lang="cs-CZ" dirty="0"/>
          </a:p>
        </p:txBody>
      </p:sp>
      <p:pic>
        <p:nvPicPr>
          <p:cNvPr id="4100" name="Picture 4" descr="C:\Users\jarca\AppData\Local\Microsoft\Windows\Temporary Internet Files\Content.IE5\YC7LKW1H\MP90043939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573016"/>
            <a:ext cx="4530033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82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08720"/>
            <a:ext cx="7693025" cy="517775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Doplňte tabulku: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5232754"/>
              </p:ext>
            </p:extLst>
          </p:nvPr>
        </p:nvGraphicFramePr>
        <p:xfrm>
          <a:off x="827584" y="2564904"/>
          <a:ext cx="8136904" cy="4104456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641056"/>
                <a:gridCol w="1367547"/>
                <a:gridCol w="2803471"/>
                <a:gridCol w="2324830"/>
              </a:tblGrid>
              <a:tr h="102611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období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věk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myšlení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fyzické</a:t>
                      </a:r>
                      <a:r>
                        <a:rPr lang="cs-CZ" sz="2400" baseline="0" dirty="0" smtClean="0"/>
                        <a:t> změny</a:t>
                      </a:r>
                      <a:endParaRPr lang="cs-CZ" sz="2400" dirty="0"/>
                    </a:p>
                  </a:txBody>
                  <a:tcPr anchor="ctr"/>
                </a:tc>
              </a:tr>
              <a:tr h="1026114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rozumí příčinným vztahům,</a:t>
                      </a:r>
                    </a:p>
                    <a:p>
                      <a:pPr algn="ctr"/>
                      <a:r>
                        <a:rPr lang="cs-CZ" dirty="0" smtClean="0"/>
                        <a:t>nárůst slovní zásoby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102611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pubescence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1026114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15-20 let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plně abstraktní myšlení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925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836712"/>
            <a:ext cx="7693025" cy="52497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Přiřaďte pojmy k odpovídajícím etapám vývoje, vysvětlete: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Nárůst slovní zásoby</a:t>
            </a:r>
          </a:p>
          <a:p>
            <a:pPr marL="0" indent="0">
              <a:buNone/>
            </a:pPr>
            <a:r>
              <a:rPr lang="cs-CZ" dirty="0" smtClean="0"/>
              <a:t>Vysoká kritika ostatních</a:t>
            </a:r>
          </a:p>
          <a:p>
            <a:pPr marL="0" indent="0">
              <a:buNone/>
            </a:pPr>
            <a:r>
              <a:rPr lang="cs-CZ" dirty="0" smtClean="0"/>
              <a:t>Stabilní emoční stavy</a:t>
            </a:r>
          </a:p>
          <a:p>
            <a:pPr marL="0" indent="0">
              <a:buNone/>
            </a:pPr>
            <a:r>
              <a:rPr lang="cs-CZ" dirty="0" smtClean="0"/>
              <a:t>Jednoduché logické operace</a:t>
            </a:r>
          </a:p>
          <a:p>
            <a:pPr marL="0" indent="0">
              <a:buNone/>
            </a:pPr>
            <a:r>
              <a:rPr lang="cs-CZ" dirty="0" smtClean="0"/>
              <a:t>Revolta vůči autoritám</a:t>
            </a:r>
          </a:p>
          <a:p>
            <a:pPr marL="0" indent="0">
              <a:buNone/>
            </a:pPr>
            <a:r>
              <a:rPr lang="cs-CZ" dirty="0" smtClean="0"/>
              <a:t>Emoční labilita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465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Období časné dospělosti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357298"/>
            <a:ext cx="8358246" cy="4929222"/>
          </a:xfrm>
        </p:spPr>
        <p:txBody>
          <a:bodyPr/>
          <a:lstStyle/>
          <a:p>
            <a:pPr algn="r">
              <a:buNone/>
            </a:pPr>
            <a:r>
              <a:rPr lang="cs-CZ" dirty="0" smtClean="0"/>
              <a:t>20 – 25 let</a:t>
            </a:r>
          </a:p>
          <a:p>
            <a:endParaRPr lang="cs-CZ" dirty="0" smtClean="0"/>
          </a:p>
          <a:p>
            <a:r>
              <a:rPr lang="cs-CZ" dirty="0" smtClean="0"/>
              <a:t>Vrchol fyzické výkonnosti</a:t>
            </a:r>
          </a:p>
          <a:p>
            <a:r>
              <a:rPr lang="cs-CZ" dirty="0" smtClean="0"/>
              <a:t>Sexuální aktivita – citově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i fyzicky připravení</a:t>
            </a:r>
          </a:p>
          <a:p>
            <a:r>
              <a:rPr lang="cs-CZ" dirty="0" smtClean="0"/>
              <a:t>Pragmatické a realistické</a:t>
            </a:r>
          </a:p>
          <a:p>
            <a:pPr>
              <a:buNone/>
            </a:pPr>
            <a:r>
              <a:rPr lang="cs-CZ" dirty="0" smtClean="0"/>
              <a:t>		 vnímání světa</a:t>
            </a:r>
          </a:p>
          <a:p>
            <a:endParaRPr lang="cs-CZ" dirty="0"/>
          </a:p>
        </p:txBody>
      </p:sp>
      <p:pic>
        <p:nvPicPr>
          <p:cNvPr id="7" name="Picture 2" descr="C:\Users\jarca\AppData\Local\Microsoft\Windows\Temporary Internet Files\Content.IE5\Z5Y3DTD8\MP90043837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400672"/>
            <a:ext cx="3024336" cy="425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273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Střední dospělost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14422"/>
            <a:ext cx="8135689" cy="5338778"/>
          </a:xfrm>
        </p:spPr>
        <p:txBody>
          <a:bodyPr/>
          <a:lstStyle/>
          <a:p>
            <a:pPr algn="r">
              <a:buNone/>
            </a:pPr>
            <a:r>
              <a:rPr lang="cs-CZ" sz="2400" dirty="0" smtClean="0"/>
              <a:t>25-45 let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Vrchol tělesného vývoje (30 let), první známky stárnutí</a:t>
            </a:r>
          </a:p>
          <a:p>
            <a:r>
              <a:rPr lang="cs-CZ" sz="2400" dirty="0" smtClean="0"/>
              <a:t>Důležitost správné životosprávy</a:t>
            </a:r>
          </a:p>
          <a:p>
            <a:r>
              <a:rPr lang="cs-CZ" sz="2400" dirty="0" smtClean="0"/>
              <a:t>Pracovní kariéra, </a:t>
            </a:r>
          </a:p>
          <a:p>
            <a:pPr>
              <a:buNone/>
            </a:pPr>
            <a:r>
              <a:rPr lang="cs-CZ" sz="2400" dirty="0" smtClean="0"/>
              <a:t>	trvalé partnerské vztahy, </a:t>
            </a:r>
          </a:p>
          <a:p>
            <a:pPr>
              <a:buNone/>
            </a:pPr>
            <a:r>
              <a:rPr lang="cs-CZ" sz="2400" dirty="0" smtClean="0"/>
              <a:t>	výchova vlastních dětí</a:t>
            </a:r>
          </a:p>
          <a:p>
            <a:r>
              <a:rPr lang="cs-CZ" sz="2400" dirty="0" smtClean="0"/>
              <a:t>Krize středního věku </a:t>
            </a:r>
          </a:p>
          <a:p>
            <a:pPr>
              <a:buNone/>
            </a:pPr>
            <a:r>
              <a:rPr lang="cs-CZ" sz="2400" dirty="0" smtClean="0"/>
              <a:t>	(30-35 let)</a:t>
            </a:r>
            <a:endParaRPr lang="cs-CZ" sz="2400" dirty="0"/>
          </a:p>
        </p:txBody>
      </p:sp>
      <p:pic>
        <p:nvPicPr>
          <p:cNvPr id="7170" name="Picture 2" descr="C:\Users\jarca\AppData\Local\Microsoft\Windows\Temporary Internet Files\Content.IE5\12L846MP\MP90043850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5" y="3140968"/>
            <a:ext cx="2289266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16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Pozdní dospělost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412776"/>
            <a:ext cx="7978777" cy="4740367"/>
          </a:xfrm>
        </p:spPr>
        <p:txBody>
          <a:bodyPr/>
          <a:lstStyle/>
          <a:p>
            <a:pPr algn="r">
              <a:buNone/>
            </a:pPr>
            <a:r>
              <a:rPr lang="cs-CZ" dirty="0" smtClean="0"/>
              <a:t>45-60 let</a:t>
            </a:r>
          </a:p>
          <a:p>
            <a:endParaRPr lang="cs-CZ" dirty="0" smtClean="0"/>
          </a:p>
          <a:p>
            <a:r>
              <a:rPr lang="cs-CZ" dirty="0" smtClean="0"/>
              <a:t>Pokles tělesné výkonnosti, stárnutí</a:t>
            </a:r>
          </a:p>
          <a:p>
            <a:r>
              <a:rPr lang="cs-CZ" dirty="0" smtClean="0"/>
              <a:t>Pokles sexuální aktivity</a:t>
            </a:r>
          </a:p>
          <a:p>
            <a:r>
              <a:rPr lang="cs-CZ" dirty="0" smtClean="0"/>
              <a:t>Zhoršení paměti</a:t>
            </a:r>
          </a:p>
          <a:p>
            <a:r>
              <a:rPr lang="cs-CZ" dirty="0" smtClean="0"/>
              <a:t>Vrchol pracovní kariéry</a:t>
            </a:r>
          </a:p>
          <a:p>
            <a:r>
              <a:rPr lang="cs-CZ" dirty="0" smtClean="0"/>
              <a:t>Bilancování</a:t>
            </a:r>
          </a:p>
          <a:p>
            <a:r>
              <a:rPr lang="cs-CZ" dirty="0" smtClean="0"/>
              <a:t>Syndrom prázdného hnízda </a:t>
            </a:r>
            <a:endParaRPr lang="cs-CZ" dirty="0"/>
          </a:p>
        </p:txBody>
      </p:sp>
      <p:pic>
        <p:nvPicPr>
          <p:cNvPr id="6147" name="Picture 3" descr="C:\Users\jarca\AppData\Local\Microsoft\Windows\Temporary Internet Files\Content.IE5\A2YZNWAW\MP900438632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75"/>
          <a:stretch/>
        </p:blipFill>
        <p:spPr bwMode="auto">
          <a:xfrm>
            <a:off x="6300192" y="2984740"/>
            <a:ext cx="2664296" cy="3588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83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28736"/>
            <a:ext cx="7693025" cy="4657739"/>
          </a:xfrm>
        </p:spPr>
        <p:txBody>
          <a:bodyPr/>
          <a:lstStyle/>
          <a:p>
            <a:pPr algn="r">
              <a:buNone/>
            </a:pPr>
            <a:r>
              <a:rPr lang="cs-CZ" dirty="0" smtClean="0"/>
              <a:t>Od 65 let</a:t>
            </a:r>
          </a:p>
          <a:p>
            <a:endParaRPr lang="cs-CZ" dirty="0" smtClean="0"/>
          </a:p>
          <a:p>
            <a:r>
              <a:rPr lang="cs-CZ" dirty="0" smtClean="0"/>
              <a:t>Onemocnění, oslabení</a:t>
            </a:r>
          </a:p>
          <a:p>
            <a:r>
              <a:rPr lang="cs-CZ" dirty="0" smtClean="0"/>
              <a:t>Potíže s krátkodobou pamětí</a:t>
            </a:r>
          </a:p>
          <a:p>
            <a:r>
              <a:rPr lang="cs-CZ" dirty="0" smtClean="0"/>
              <a:t>Role prarodičů</a:t>
            </a:r>
          </a:p>
          <a:p>
            <a:r>
              <a:rPr lang="cs-CZ" dirty="0" smtClean="0"/>
              <a:t>Nesamostatnost, </a:t>
            </a:r>
          </a:p>
          <a:p>
            <a:pPr>
              <a:buNone/>
            </a:pPr>
            <a:r>
              <a:rPr lang="cs-CZ" dirty="0" smtClean="0"/>
              <a:t>	osamělost, </a:t>
            </a:r>
          </a:p>
          <a:p>
            <a:pPr>
              <a:buNone/>
            </a:pPr>
            <a:r>
              <a:rPr lang="cs-CZ" dirty="0" smtClean="0"/>
              <a:t>	pocit neužitečnosti</a:t>
            </a:r>
            <a:endParaRPr lang="cs-CZ" dirty="0"/>
          </a:p>
        </p:txBody>
      </p:sp>
      <p:pic>
        <p:nvPicPr>
          <p:cNvPr id="8194" name="Picture 2" descr="C:\Users\jarca\AppData\Local\Microsoft\Windows\Temporary Internet Files\Content.IE5\YC7LKW1H\MP9004392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73760"/>
            <a:ext cx="4208512" cy="2957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35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539052651"/>
              </p:ext>
            </p:extLst>
          </p:nvPr>
        </p:nvGraphicFramePr>
        <p:xfrm>
          <a:off x="1187624" y="2362200"/>
          <a:ext cx="7488832" cy="423515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6092609"/>
                <a:gridCol w="1396223"/>
              </a:tblGrid>
              <a:tr h="605022">
                <a:tc>
                  <a:txBody>
                    <a:bodyPr/>
                    <a:lstStyle/>
                    <a:p>
                      <a:r>
                        <a:rPr lang="cs-CZ" sz="2400" b="0" dirty="0" smtClean="0"/>
                        <a:t>syndrom prázdného hnízda</a:t>
                      </a:r>
                      <a:endParaRPr lang="cs-CZ" sz="2400" b="0" dirty="0"/>
                    </a:p>
                  </a:txBody>
                  <a:tcPr marL="40577" marR="40577"/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/>
                        <a:t>C</a:t>
                      </a:r>
                      <a:endParaRPr lang="cs-CZ" sz="2400" b="0" dirty="0"/>
                    </a:p>
                  </a:txBody>
                  <a:tcPr marL="40577" marR="40577"/>
                </a:tc>
              </a:tr>
              <a:tr h="605022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citová</a:t>
                      </a:r>
                      <a:r>
                        <a:rPr lang="cs-CZ" sz="2400" baseline="0" dirty="0" smtClean="0"/>
                        <a:t> připravenost na sexuální život</a:t>
                      </a:r>
                      <a:endParaRPr lang="cs-CZ" sz="2400" dirty="0"/>
                    </a:p>
                  </a:txBody>
                  <a:tcPr marL="40577" marR="40577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</a:t>
                      </a:r>
                      <a:endParaRPr lang="cs-CZ" sz="2400" dirty="0"/>
                    </a:p>
                  </a:txBody>
                  <a:tcPr marL="40577" marR="40577"/>
                </a:tc>
              </a:tr>
              <a:tr h="6050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zhoršování</a:t>
                      </a:r>
                      <a:r>
                        <a:rPr lang="cs-CZ" sz="2400" baseline="0" dirty="0" smtClean="0"/>
                        <a:t> paměti</a:t>
                      </a:r>
                      <a:endParaRPr lang="cs-CZ" sz="2400" dirty="0" smtClean="0"/>
                    </a:p>
                  </a:txBody>
                  <a:tcPr marL="40577" marR="40577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</a:t>
                      </a:r>
                      <a:endParaRPr lang="cs-CZ" sz="2400" dirty="0"/>
                    </a:p>
                  </a:txBody>
                  <a:tcPr marL="40577" marR="40577"/>
                </a:tc>
              </a:tr>
              <a:tr h="6050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pragmatické vnímání světa</a:t>
                      </a:r>
                    </a:p>
                  </a:txBody>
                  <a:tcPr marL="40577" marR="40577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Y</a:t>
                      </a:r>
                      <a:endParaRPr lang="cs-CZ" sz="2400" dirty="0"/>
                    </a:p>
                  </a:txBody>
                  <a:tcPr marL="40577" marR="40577"/>
                </a:tc>
              </a:tr>
              <a:tr h="605022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častá onemocnění</a:t>
                      </a:r>
                      <a:endParaRPr lang="cs-CZ" sz="2400" dirty="0"/>
                    </a:p>
                  </a:txBody>
                  <a:tcPr marL="40577" marR="40577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H</a:t>
                      </a:r>
                      <a:endParaRPr lang="cs-CZ" sz="2400" dirty="0"/>
                    </a:p>
                  </a:txBody>
                  <a:tcPr marL="40577" marR="40577"/>
                </a:tc>
              </a:tr>
              <a:tr h="6050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krize středního věku</a:t>
                      </a:r>
                    </a:p>
                  </a:txBody>
                  <a:tcPr marL="40577" marR="40577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</a:t>
                      </a:r>
                      <a:endParaRPr lang="cs-CZ" sz="2400" dirty="0"/>
                    </a:p>
                  </a:txBody>
                  <a:tcPr marL="40577" marR="40577"/>
                </a:tc>
              </a:tr>
              <a:tr h="605022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bilancování</a:t>
                      </a:r>
                      <a:endParaRPr lang="cs-CZ" sz="2400" dirty="0"/>
                    </a:p>
                  </a:txBody>
                  <a:tcPr marL="40577" marR="40577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Y</a:t>
                      </a:r>
                      <a:endParaRPr lang="cs-CZ" sz="2400" dirty="0"/>
                    </a:p>
                  </a:txBody>
                  <a:tcPr marL="40577" marR="40577"/>
                </a:tc>
              </a:tr>
            </a:tbl>
          </a:graphicData>
        </a:graphic>
      </p:graphicFrame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755576" y="836712"/>
            <a:ext cx="7848872" cy="144016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Seřaďte pojmy, jak se objevují v lidském životě:</a:t>
            </a:r>
          </a:p>
          <a:p>
            <a:pPr marL="0" indent="0">
              <a:buNone/>
            </a:pPr>
            <a:r>
              <a:rPr lang="cs-CZ" sz="1800" dirty="0" smtClean="0"/>
              <a:t>(V tajence objevíte jméno významného českého lékaře a psychiatra.)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95329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09009"/>
            <a:ext cx="4176464" cy="6118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Zástupný symbol pro obsah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1910726"/>
              </p:ext>
            </p:extLst>
          </p:nvPr>
        </p:nvGraphicFramePr>
        <p:xfrm>
          <a:off x="948142" y="2492896"/>
          <a:ext cx="3312368" cy="3596640"/>
        </p:xfrm>
        <a:graphic>
          <a:graphicData uri="http://schemas.openxmlformats.org/drawingml/2006/table">
            <a:tbl>
              <a:tblPr/>
              <a:tblGrid>
                <a:gridCol w="120565"/>
                <a:gridCol w="3191803"/>
              </a:tblGrid>
              <a:tr h="1440160">
                <a:tc>
                  <a:txBody>
                    <a:bodyPr/>
                    <a:lstStyle/>
                    <a:p>
                      <a:endParaRPr lang="cs-CZ" sz="800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2800" b="1" dirty="0"/>
                        <a:t>doc. MUDr. Zdeněk Dytrych, CSc.</a:t>
                      </a:r>
                      <a:r>
                        <a:rPr lang="pl-PL" sz="2800" b="0" dirty="0">
                          <a:effectLst/>
                        </a:rPr>
                        <a:t> </a:t>
                      </a:r>
                      <a:endParaRPr lang="pl-PL" sz="2800" b="0" dirty="0" smtClean="0">
                        <a:effectLst/>
                      </a:endParaRPr>
                    </a:p>
                    <a:p>
                      <a:pPr algn="l"/>
                      <a:r>
                        <a:rPr lang="pl-PL" sz="2800" b="0" dirty="0" smtClean="0">
                          <a:effectLst/>
                        </a:rPr>
                        <a:t>(1930–2002)</a:t>
                      </a:r>
                    </a:p>
                    <a:p>
                      <a:pPr algn="l"/>
                      <a:endParaRPr lang="pl-PL" sz="2800" b="0" dirty="0" smtClean="0">
                        <a:effectLst/>
                      </a:endParaRPr>
                    </a:p>
                    <a:p>
                      <a:pPr algn="l"/>
                      <a:r>
                        <a:rPr lang="pl-PL" sz="2400" dirty="0" smtClean="0"/>
                        <a:t>český</a:t>
                      </a:r>
                      <a:r>
                        <a:rPr lang="pl-PL" sz="2400" baseline="0" dirty="0" smtClean="0"/>
                        <a:t> lékař, psychiatr, zabývající se především psychologií rodiny</a:t>
                      </a:r>
                      <a:endParaRPr lang="pl-PL" sz="2400" dirty="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809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348880"/>
            <a:ext cx="8136904" cy="4248472"/>
          </a:xfrm>
        </p:spPr>
        <p:txBody>
          <a:bodyPr/>
          <a:lstStyle/>
          <a:p>
            <a:pPr marL="0" indent="0">
              <a:buNone/>
            </a:pPr>
            <a:r>
              <a:rPr lang="cs-CZ" sz="1100" dirty="0"/>
              <a:t>DOLEŽALOVÁ, Ladislava a Marie VLKOVÁ. </a:t>
            </a:r>
            <a:r>
              <a:rPr lang="cs-CZ" sz="1100" i="1" dirty="0"/>
              <a:t>Občanský a společenskovědní základ</a:t>
            </a:r>
            <a:r>
              <a:rPr lang="cs-CZ" sz="1100" dirty="0"/>
              <a:t>. Vyd. 1. Kralice na Hané: </a:t>
            </a:r>
            <a:r>
              <a:rPr lang="cs-CZ" sz="1100" dirty="0" err="1"/>
              <a:t>Computer</a:t>
            </a:r>
            <a:r>
              <a:rPr lang="cs-CZ" sz="1100" dirty="0"/>
              <a:t> Media, 2010, 72 s. ISBN 978-80-7402-060-5. 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/>
              <a:t>HARTL, Pavel a Helena HARTLOVÁ. </a:t>
            </a:r>
            <a:r>
              <a:rPr lang="cs-CZ" sz="1100" i="1" dirty="0"/>
              <a:t>Psychologický slovník</a:t>
            </a:r>
            <a:r>
              <a:rPr lang="cs-CZ" sz="1100" dirty="0"/>
              <a:t>. Vyd. 1. Praha: Portál, 2000, 774 s. ISBN 80-717-8303-X.</a:t>
            </a:r>
          </a:p>
          <a:p>
            <a:pPr marL="0" indent="0">
              <a:buNone/>
            </a:pPr>
            <a:endParaRPr lang="cs-CZ" sz="1100" dirty="0"/>
          </a:p>
          <a:p>
            <a:pPr marL="0" indent="0">
              <a:buNone/>
            </a:pPr>
            <a:r>
              <a:rPr lang="cs-CZ" sz="1100" dirty="0"/>
              <a:t>DENGLEROVÁ, Denisa. </a:t>
            </a:r>
            <a:r>
              <a:rPr lang="cs-CZ" sz="1100" i="1" dirty="0"/>
              <a:t>Společenské vědy pro střední školy</a:t>
            </a:r>
            <a:r>
              <a:rPr lang="cs-CZ" sz="1100" dirty="0"/>
              <a:t>. Vyd. 1. Brno: </a:t>
            </a:r>
            <a:r>
              <a:rPr lang="cs-CZ" sz="1100" dirty="0" err="1"/>
              <a:t>Didaktis</a:t>
            </a:r>
            <a:r>
              <a:rPr lang="cs-CZ" sz="1100" dirty="0"/>
              <a:t>, c2009, 83 s. ISBN 978-807-3581-442.</a:t>
            </a:r>
          </a:p>
          <a:p>
            <a:pPr marL="0" indent="0">
              <a:buNone/>
            </a:pPr>
            <a:endParaRPr lang="cs-CZ" sz="1100" dirty="0"/>
          </a:p>
          <a:p>
            <a:pPr marL="0" indent="0">
              <a:buNone/>
            </a:pPr>
            <a:r>
              <a:rPr lang="cs-CZ" sz="1100" dirty="0"/>
              <a:t>DENGLEROVÁ, Denisa a Jan DVOŘÁK. </a:t>
            </a:r>
            <a:r>
              <a:rPr lang="cs-CZ" sz="1100" i="1" dirty="0"/>
              <a:t>Společenské vědy pro 1. ročník středních škol</a:t>
            </a:r>
            <a:r>
              <a:rPr lang="cs-CZ" sz="1100" dirty="0"/>
              <a:t>. Vyd. 1. Brno: </a:t>
            </a:r>
            <a:r>
              <a:rPr lang="cs-CZ" sz="1100" dirty="0" err="1"/>
              <a:t>Didaktis</a:t>
            </a:r>
            <a:r>
              <a:rPr lang="cs-CZ" sz="1100" dirty="0"/>
              <a:t>, c2009, 3 sv. ISBN 978-80-7358-146-6. </a:t>
            </a:r>
            <a:endParaRPr lang="cs-CZ" sz="1100" dirty="0" smtClean="0"/>
          </a:p>
          <a:p>
            <a:pPr marL="0" indent="0">
              <a:buNone/>
            </a:pPr>
            <a:endParaRPr lang="cs-CZ" sz="1100" dirty="0" smtClean="0"/>
          </a:p>
          <a:p>
            <a:pPr marL="0" indent="0">
              <a:buNone/>
            </a:pPr>
            <a:r>
              <a:rPr lang="cs-CZ" sz="1100" dirty="0"/>
              <a:t>HÖSCHL, Cyril. PCP: Kdo je (byl) kdo v PCP?. </a:t>
            </a:r>
            <a:r>
              <a:rPr lang="cs-CZ" sz="1100" i="1" dirty="0"/>
              <a:t>Psychiatrické centrum Praha: Centrum neuropsychiatrických studií</a:t>
            </a:r>
            <a:r>
              <a:rPr lang="cs-CZ" sz="1100" dirty="0"/>
              <a:t> [online]. [cit. 2012-11-06]. Dostupné z: http://www.pcp.lf3.cuni.cz/personal/dytrych.htm </a:t>
            </a:r>
            <a:endParaRPr lang="cs-CZ" sz="1100" dirty="0" smtClean="0"/>
          </a:p>
          <a:p>
            <a:pPr marL="0" indent="0">
              <a:buNone/>
            </a:pPr>
            <a:endParaRPr lang="cs-CZ" sz="1100" dirty="0"/>
          </a:p>
          <a:p>
            <a:pPr marL="0" indent="0">
              <a:buNone/>
            </a:pPr>
            <a:r>
              <a:rPr lang="cs-CZ" sz="1100" dirty="0"/>
              <a:t>Zdroj obrázku:</a:t>
            </a:r>
          </a:p>
          <a:p>
            <a:pPr marL="0" indent="0">
              <a:buNone/>
            </a:pPr>
            <a:r>
              <a:rPr lang="cs-CZ" sz="1100" dirty="0"/>
              <a:t>AUTOR NEUVEDEN. </a:t>
            </a:r>
            <a:r>
              <a:rPr lang="cs-CZ" sz="1100" i="1" dirty="0"/>
              <a:t>Evoluce - Vznik a vývoj člověka</a:t>
            </a:r>
            <a:r>
              <a:rPr lang="cs-CZ" sz="1100" dirty="0"/>
              <a:t> [online]. [cit. 2.10.2012]. Dostupný na WWW: &lt;http://evoluce.wgz.cz/vznik-a-</a:t>
            </a:r>
            <a:r>
              <a:rPr lang="cs-CZ" sz="1100" dirty="0" err="1"/>
              <a:t>vyvoj</a:t>
            </a:r>
            <a:r>
              <a:rPr lang="cs-CZ" sz="1100" dirty="0"/>
              <a:t>-</a:t>
            </a:r>
            <a:r>
              <a:rPr lang="cs-CZ" sz="1100" dirty="0" err="1"/>
              <a:t>cloveka</a:t>
            </a:r>
            <a:r>
              <a:rPr lang="cs-CZ" sz="1100" dirty="0"/>
              <a:t>&gt;. </a:t>
            </a:r>
            <a:endParaRPr lang="cs-CZ" sz="1100" dirty="0" smtClean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sz="1100" dirty="0"/>
              <a:t>AUTOR NEUVEDEN</a:t>
            </a:r>
            <a:r>
              <a:rPr lang="cs-CZ" sz="1100" dirty="0" smtClean="0"/>
              <a:t>.</a:t>
            </a:r>
            <a:r>
              <a:rPr lang="cs-CZ" sz="1100" i="1" dirty="0" smtClean="0"/>
              <a:t> </a:t>
            </a:r>
            <a:r>
              <a:rPr lang="cs-CZ" sz="1100" i="1" dirty="0"/>
              <a:t>Psychiatrické centrum Praha: Centrum neuropsychiatrických studií</a:t>
            </a:r>
            <a:r>
              <a:rPr lang="cs-CZ" sz="1100" dirty="0"/>
              <a:t> [online]. [cit. 6.11.2012]. Dostupný na WWW: http://</a:t>
            </a:r>
            <a:r>
              <a:rPr lang="cs-CZ" sz="1100" dirty="0" smtClean="0"/>
              <a:t>www.pcp.lf3.cuni.cz/personal/dytrych.htm</a:t>
            </a:r>
          </a:p>
          <a:p>
            <a:pPr marL="0" indent="0">
              <a:buNone/>
            </a:pPr>
            <a:endParaRPr lang="cs-CZ" sz="1100" dirty="0" smtClean="0"/>
          </a:p>
          <a:p>
            <a:pPr marL="0" indent="0">
              <a:buNone/>
            </a:pPr>
            <a:r>
              <a:rPr lang="cs-CZ" sz="1100" dirty="0" smtClean="0"/>
              <a:t>Galerie MS Office</a:t>
            </a:r>
            <a:endParaRPr lang="cs-CZ" sz="1100" dirty="0"/>
          </a:p>
          <a:p>
            <a:pPr marL="0" indent="0">
              <a:buNone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92025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psl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Kaps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ps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898</Words>
  <Application>Microsoft Office PowerPoint</Application>
  <PresentationFormat>Předvádění na obrazovce (4:3)</PresentationFormat>
  <Paragraphs>251</Paragraphs>
  <Slides>22</Slides>
  <Notes>18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Kapsle</vt:lpstr>
      <vt:lpstr>Etapy lidského vývoje</vt:lpstr>
      <vt:lpstr>Prenatální období</vt:lpstr>
      <vt:lpstr>Novorozenecké období</vt:lpstr>
      <vt:lpstr>Kojenecké období</vt:lpstr>
      <vt:lpstr>Batolecí období</vt:lpstr>
      <vt:lpstr>Předškolní období</vt:lpstr>
      <vt:lpstr>Předškolní období</vt:lpstr>
      <vt:lpstr>Prezentace aplikace PowerPoint</vt:lpstr>
      <vt:lpstr>Prezentace aplikace PowerPoint</vt:lpstr>
      <vt:lpstr>Mladší školní věk</vt:lpstr>
      <vt:lpstr>Mladší školní věk</vt:lpstr>
      <vt:lpstr>Pubescence</vt:lpstr>
      <vt:lpstr>Adolescence</vt:lpstr>
      <vt:lpstr>Prezentace aplikace PowerPoint</vt:lpstr>
      <vt:lpstr>Prezentace aplikace PowerPoint</vt:lpstr>
      <vt:lpstr>Období časné dospělosti</vt:lpstr>
      <vt:lpstr>Střední dospělost</vt:lpstr>
      <vt:lpstr>Pozdní dospělost</vt:lpstr>
      <vt:lpstr>Stáří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Etapy lidského vývoje</dc:title>
  <dc:creator>Jarca</dc:creator>
  <cp:lastModifiedBy>Jarca</cp:lastModifiedBy>
  <cp:revision>3</cp:revision>
  <dcterms:created xsi:type="dcterms:W3CDTF">2012-11-06T19:30:45Z</dcterms:created>
  <dcterms:modified xsi:type="dcterms:W3CDTF">2012-11-08T17:41:55Z</dcterms:modified>
</cp:coreProperties>
</file>