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6" r:id="rId2"/>
    <p:sldId id="260" r:id="rId3"/>
    <p:sldId id="257" r:id="rId4"/>
    <p:sldId id="258" r:id="rId5"/>
    <p:sldId id="264" r:id="rId6"/>
    <p:sldId id="259" r:id="rId7"/>
    <p:sldId id="263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70" autoAdjust="0"/>
    <p:restoredTop sz="85077" autoAdjust="0"/>
  </p:normalViewPr>
  <p:slideViewPr>
    <p:cSldViewPr>
      <p:cViewPr varScale="1">
        <p:scale>
          <a:sx n="59" d="100"/>
          <a:sy n="59" d="100"/>
        </p:scale>
        <p:origin x="-79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BFCA9E-67FA-4782-A3CD-1E6CE3387C93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516B6B-AA72-4A66-A5B9-4343C6C98B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185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Tato prezentace je doplněním výkladu učitele</a:t>
            </a:r>
            <a:r>
              <a:rPr lang="cs-CZ" baseline="0" dirty="0" smtClean="0"/>
              <a:t> k tématu Občanská společnost. </a:t>
            </a:r>
            <a:r>
              <a:rPr lang="cs-CZ" baseline="0" smtClean="0"/>
              <a:t>Prezentace obsahuje několik aktivit vhodných k procvičení, zároveň je možné rozvinout širší diskuzi nad některými otázkami. </a:t>
            </a:r>
            <a:endParaRPr lang="cs-CZ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516B6B-AA72-4A66-A5B9-4343C6C98B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019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95EC1D4A-A796-47C3-A63E-CE236FB377E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692696"/>
            <a:ext cx="7895431" cy="1361119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/>
              <a:t>Občanská společnost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76634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Společnost</a:t>
            </a:r>
            <a:r>
              <a:rPr lang="cs-CZ" dirty="0" smtClean="0"/>
              <a:t> je síť mezilidských vztahů, které se ustavují vzájemnou komunikací. </a:t>
            </a:r>
          </a:p>
          <a:p>
            <a:pPr marL="0" indent="0">
              <a:buNone/>
            </a:pPr>
            <a:r>
              <a:rPr lang="cs-CZ" dirty="0" smtClean="0"/>
              <a:t>Pozice každého člověka je ve společnosti popsatelná pomocí jeho vztahů k okolí</a:t>
            </a:r>
            <a:r>
              <a:rPr lang="cs-CZ" sz="2800" dirty="0" smtClean="0"/>
              <a:t>. </a:t>
            </a:r>
            <a:r>
              <a:rPr lang="cs-CZ" sz="1800" dirty="0" smtClean="0"/>
              <a:t>(Dufek, 2010)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dirty="0" smtClean="0"/>
              <a:t>Věda, která se zabývá popisem společnosti a vztahů v ní, je </a:t>
            </a:r>
            <a:r>
              <a:rPr lang="cs-CZ" b="1" u="sng" dirty="0" smtClean="0"/>
              <a:t>sociologie</a:t>
            </a:r>
            <a:r>
              <a:rPr lang="cs-CZ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984385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Občanská společnost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Je to </a:t>
            </a:r>
            <a:r>
              <a:rPr lang="cs-CZ" u="sng" dirty="0" smtClean="0"/>
              <a:t>společnost aktivních občanů</a:t>
            </a:r>
            <a:r>
              <a:rPr lang="cs-CZ" dirty="0" smtClean="0"/>
              <a:t>. Ti se sami aktivně podílejí na utváření veřejného života, zajímají se o dění ve svém okolí i ve státě, snaží se ovlivnit společnost k lepšímu.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03648" y="4006379"/>
            <a:ext cx="24482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INICIATIVA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403648" y="5571700"/>
            <a:ext cx="24482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SDRUŽENÍ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2575706" y="4797152"/>
            <a:ext cx="3240360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NEZÁVISLÁ MÉDIA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4256205" y="4005064"/>
            <a:ext cx="397692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NEZISKOVÁ ORGANIZACE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4256205" y="5571700"/>
            <a:ext cx="24482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HNUTÍ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32897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1923696" y="4450997"/>
            <a:ext cx="1944216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3995936" y="3874933"/>
            <a:ext cx="1944216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2900205" y="2924944"/>
            <a:ext cx="1944216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6300192" y="2348880"/>
            <a:ext cx="1944216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Aby vznikla občanská společnost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Občané věří tomu, že mohou něco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Občané mají 			k informacím. Mají právo je šířit.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Občané se mohou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Občané 			svá práva.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Občané mají základní povědomí o politice a demokracii. </a:t>
            </a:r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6732240" y="1623864"/>
            <a:ext cx="1944216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změnit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2574112" y="1628800"/>
            <a:ext cx="1944216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přístup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467544" y="1628800"/>
            <a:ext cx="1944216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znají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4644008" y="1623864"/>
            <a:ext cx="1944216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sdružovat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6300192" y="2348880"/>
            <a:ext cx="1944216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změnit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2900205" y="2924944"/>
            <a:ext cx="1944216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přístup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3995936" y="3874933"/>
            <a:ext cx="1944216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sdružovat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1923696" y="4450997"/>
            <a:ext cx="1944216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znají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492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 je to možné?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jaké společnosti mají lidé možnost vybudovat fungující občanskou společnost?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380312" y="2998694"/>
            <a:ext cx="6480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1677852" y="5553254"/>
            <a:ext cx="6480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É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5436114" y="5571964"/>
            <a:ext cx="6480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5449561" y="4317159"/>
            <a:ext cx="6480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3520934" y="4320153"/>
            <a:ext cx="6480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D</a:t>
            </a:r>
          </a:p>
        </p:txBody>
      </p:sp>
      <p:sp>
        <p:nvSpPr>
          <p:cNvPr id="9" name="Obdélník 8"/>
          <p:cNvSpPr/>
          <p:nvPr/>
        </p:nvSpPr>
        <p:spPr>
          <a:xfrm>
            <a:off x="3491880" y="5553254"/>
            <a:ext cx="6480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3491880" y="2998694"/>
            <a:ext cx="6480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R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677852" y="2998694"/>
            <a:ext cx="6480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5436114" y="2998694"/>
            <a:ext cx="6480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1677852" y="4320153"/>
            <a:ext cx="6480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7380312" y="5553254"/>
            <a:ext cx="6480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7380312" y="4317159"/>
            <a:ext cx="648072" cy="57606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M</a:t>
            </a:r>
          </a:p>
        </p:txBody>
      </p:sp>
      <p:cxnSp>
        <p:nvCxnSpPr>
          <p:cNvPr id="17" name="Zakřivená spojnice 16"/>
          <p:cNvCxnSpPr>
            <a:stCxn id="8" idx="3"/>
            <a:endCxn id="12" idx="1"/>
          </p:cNvCxnSpPr>
          <p:nvPr/>
        </p:nvCxnSpPr>
        <p:spPr>
          <a:xfrm flipV="1">
            <a:off x="4169006" y="3286726"/>
            <a:ext cx="1267108" cy="1321459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4" name="Zakřivená spojnice 23"/>
          <p:cNvCxnSpPr>
            <a:endCxn id="15" idx="1"/>
          </p:cNvCxnSpPr>
          <p:nvPr/>
        </p:nvCxnSpPr>
        <p:spPr>
          <a:xfrm rot="16200000" flipH="1">
            <a:off x="6090783" y="3315662"/>
            <a:ext cx="1318464" cy="1260593"/>
          </a:xfrm>
          <a:prstGeom prst="curvedConnector2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6" name="Zakřivená spojnice 25"/>
          <p:cNvCxnSpPr>
            <a:stCxn id="15" idx="0"/>
            <a:endCxn id="7" idx="0"/>
          </p:cNvCxnSpPr>
          <p:nvPr/>
        </p:nvCxnSpPr>
        <p:spPr>
          <a:xfrm rot="16200000" flipV="1">
            <a:off x="6738973" y="3351783"/>
            <a:ext cx="12700" cy="1930751"/>
          </a:xfrm>
          <a:prstGeom prst="curvedConnector3">
            <a:avLst>
              <a:gd name="adj1" fmla="val 4552945"/>
            </a:avLst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30" name="Zakřivená spojnice 29"/>
          <p:cNvCxnSpPr/>
          <p:nvPr/>
        </p:nvCxnSpPr>
        <p:spPr>
          <a:xfrm rot="10800000" flipV="1">
            <a:off x="4169007" y="4892388"/>
            <a:ext cx="1561819" cy="1014418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33" name="Zakřivená spojnice 32"/>
          <p:cNvCxnSpPr>
            <a:stCxn id="9" idx="1"/>
            <a:endCxn id="10" idx="1"/>
          </p:cNvCxnSpPr>
          <p:nvPr/>
        </p:nvCxnSpPr>
        <p:spPr>
          <a:xfrm rot="10800000">
            <a:off x="3491880" y="3286726"/>
            <a:ext cx="12700" cy="2554560"/>
          </a:xfrm>
          <a:prstGeom prst="curvedConnector3">
            <a:avLst>
              <a:gd name="adj1" fmla="val 5294118"/>
            </a:avLst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42" name="Zakřivená spojnice 41"/>
          <p:cNvCxnSpPr>
            <a:stCxn id="10" idx="2"/>
            <a:endCxn id="13" idx="0"/>
          </p:cNvCxnSpPr>
          <p:nvPr/>
        </p:nvCxnSpPr>
        <p:spPr>
          <a:xfrm rot="5400000">
            <a:off x="2536205" y="3040441"/>
            <a:ext cx="745395" cy="1814028"/>
          </a:xfrm>
          <a:prstGeom prst="curvedConnector3">
            <a:avLst>
              <a:gd name="adj1" fmla="val 50000"/>
            </a:avLst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45" name="Zakřivená spojnice 44"/>
          <p:cNvCxnSpPr>
            <a:endCxn id="6" idx="2"/>
          </p:cNvCxnSpPr>
          <p:nvPr/>
        </p:nvCxnSpPr>
        <p:spPr>
          <a:xfrm>
            <a:off x="2039471" y="4953163"/>
            <a:ext cx="3720679" cy="1194865"/>
          </a:xfrm>
          <a:prstGeom prst="curvedConnector4">
            <a:avLst>
              <a:gd name="adj1" fmla="val 15648"/>
              <a:gd name="adj2" fmla="val 130386"/>
            </a:avLst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3" name="Zakřivená spojnice 52"/>
          <p:cNvCxnSpPr/>
          <p:nvPr/>
        </p:nvCxnSpPr>
        <p:spPr>
          <a:xfrm rot="10800000">
            <a:off x="2325925" y="3429000"/>
            <a:ext cx="3400129" cy="2110090"/>
          </a:xfrm>
          <a:prstGeom prst="curvedConnector3">
            <a:avLst>
              <a:gd name="adj1" fmla="val 38926"/>
            </a:avLst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62" name="Zakřivená spojnice 61"/>
          <p:cNvCxnSpPr>
            <a:stCxn id="11" idx="0"/>
            <a:endCxn id="4" idx="0"/>
          </p:cNvCxnSpPr>
          <p:nvPr/>
        </p:nvCxnSpPr>
        <p:spPr>
          <a:xfrm rot="5400000" flipH="1" flipV="1">
            <a:off x="4853118" y="147464"/>
            <a:ext cx="12700" cy="5702460"/>
          </a:xfrm>
          <a:prstGeom prst="curvedConnector3">
            <a:avLst>
              <a:gd name="adj1" fmla="val 2752945"/>
            </a:avLst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67" name="Zakřivená spojnice 66"/>
          <p:cNvCxnSpPr>
            <a:stCxn id="4" idx="3"/>
            <a:endCxn id="14" idx="3"/>
          </p:cNvCxnSpPr>
          <p:nvPr/>
        </p:nvCxnSpPr>
        <p:spPr>
          <a:xfrm>
            <a:off x="8028384" y="3286726"/>
            <a:ext cx="12700" cy="2554560"/>
          </a:xfrm>
          <a:prstGeom prst="curvedConnector3">
            <a:avLst>
              <a:gd name="adj1" fmla="val 4658827"/>
            </a:avLst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71" name="Zakřivená spojnice 70"/>
          <p:cNvCxnSpPr>
            <a:stCxn id="14" idx="2"/>
            <a:endCxn id="5" idx="2"/>
          </p:cNvCxnSpPr>
          <p:nvPr/>
        </p:nvCxnSpPr>
        <p:spPr>
          <a:xfrm rot="5400000">
            <a:off x="4853118" y="3278088"/>
            <a:ext cx="12700" cy="5702460"/>
          </a:xfrm>
          <a:prstGeom prst="curvedConnector3">
            <a:avLst>
              <a:gd name="adj1" fmla="val 4023528"/>
            </a:avLst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061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Pluralita názorů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Pluralita je četnost, pestrost a mnohotvárnost.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u="sng" dirty="0" smtClean="0"/>
              <a:t>Pluralitní společnost </a:t>
            </a:r>
            <a:r>
              <a:rPr lang="cs-CZ" dirty="0" smtClean="0"/>
              <a:t>umožňuje vyjádřit různé názory jednotlivců i skupin.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totalitním režimu není pluralita názorů dovolena. Převládá pouze jeden názor.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6302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76664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Určete, které aktivity podporují a které brání rozvoji občanské společnosti:</a:t>
            </a:r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blokování přístupu na </a:t>
            </a:r>
            <a:r>
              <a:rPr lang="cs-CZ" dirty="0" err="1" smtClean="0"/>
              <a:t>YouTube</a:t>
            </a: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zakládání nátlakových skupin</a:t>
            </a:r>
          </a:p>
          <a:p>
            <a:pPr marL="0" indent="0" algn="ctr">
              <a:buNone/>
            </a:pPr>
            <a:r>
              <a:rPr lang="cs-CZ" dirty="0" smtClean="0"/>
              <a:t>omezení práv a působnosti církví</a:t>
            </a:r>
          </a:p>
          <a:p>
            <a:pPr marL="0" indent="0" algn="ctr">
              <a:buNone/>
            </a:pPr>
            <a:r>
              <a:rPr lang="cs-CZ" dirty="0" smtClean="0"/>
              <a:t>diskuzní pořady v televizi</a:t>
            </a:r>
          </a:p>
          <a:p>
            <a:pPr marL="0" indent="0" algn="ctr">
              <a:buNone/>
            </a:pPr>
            <a:r>
              <a:rPr lang="cs-CZ" dirty="0" smtClean="0"/>
              <a:t>sociální sítě na internetu</a:t>
            </a:r>
          </a:p>
          <a:p>
            <a:pPr marL="0" indent="0" algn="ctr">
              <a:buNone/>
            </a:pPr>
            <a:r>
              <a:rPr lang="cs-CZ" dirty="0" smtClean="0"/>
              <a:t>cenzura novin</a:t>
            </a:r>
          </a:p>
          <a:p>
            <a:pPr marL="0" indent="0" algn="ctr">
              <a:buNone/>
            </a:pPr>
            <a:r>
              <a:rPr lang="cs-CZ" dirty="0" smtClean="0"/>
              <a:t>možnost pořádat protestní akce</a:t>
            </a:r>
          </a:p>
          <a:p>
            <a:pPr marL="0" indent="0" algn="ctr">
              <a:buNone/>
            </a:pPr>
            <a:r>
              <a:rPr lang="cs-CZ" dirty="0" smtClean="0"/>
              <a:t>účast ve volbách</a:t>
            </a:r>
          </a:p>
          <a:p>
            <a:pPr marL="0" indent="0" algn="ctr">
              <a:buNone/>
            </a:pPr>
            <a:r>
              <a:rPr lang="cs-CZ" dirty="0" smtClean="0"/>
              <a:t>kontrolované vysílání televize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25869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886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Rozhodněte o pravdivosti výroků, nepravdivé opravte: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1) Občanská společnost existuje v každém státě.</a:t>
            </a:r>
          </a:p>
          <a:p>
            <a:pPr marL="0" indent="0">
              <a:buNone/>
            </a:pPr>
            <a:r>
              <a:rPr lang="cs-CZ" dirty="0" smtClean="0"/>
              <a:t>2) Občanská společnost závisí na vlastní aktivitě občanů.</a:t>
            </a:r>
          </a:p>
          <a:p>
            <a:pPr marL="0" indent="0">
              <a:buNone/>
            </a:pPr>
            <a:r>
              <a:rPr lang="cs-CZ" dirty="0" smtClean="0"/>
              <a:t>3) Aktivitami jedince nelze ovlivnit celou společnost. </a:t>
            </a:r>
          </a:p>
          <a:p>
            <a:pPr marL="0" indent="0">
              <a:buNone/>
            </a:pPr>
            <a:r>
              <a:rPr lang="cs-CZ" dirty="0" smtClean="0"/>
              <a:t>4) Nemít možnost vyjádřit vlastní názor je znakem totalitní, ne demokratické společnosti.</a:t>
            </a:r>
          </a:p>
          <a:p>
            <a:pPr marL="0" indent="0">
              <a:buNone/>
            </a:pPr>
            <a:r>
              <a:rPr lang="cs-CZ" dirty="0" smtClean="0"/>
              <a:t>5) V pluralitní společnosti mají všichni lidé stejný názor.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1490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/>
              <a:t>KÖHLEROVÁ, Tereza a Marek MOUDRÝ. </a:t>
            </a:r>
            <a:r>
              <a:rPr lang="cs-CZ" sz="2000" i="1" dirty="0"/>
              <a:t>Občanský a společenskovědní základ: Politologie Člověk v mezinárodních společenstvích</a:t>
            </a:r>
            <a:r>
              <a:rPr lang="cs-CZ" sz="2000" dirty="0"/>
              <a:t>. Kralice na Hané: </a:t>
            </a:r>
            <a:r>
              <a:rPr lang="cs-CZ" sz="2000" dirty="0" err="1"/>
              <a:t>Computer</a:t>
            </a:r>
            <a:r>
              <a:rPr lang="cs-CZ" sz="2000" dirty="0"/>
              <a:t> Media, s.r.o. ISBN 978-80-7402-121-3.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DUFEK, Pavel. </a:t>
            </a:r>
            <a:r>
              <a:rPr lang="cs-CZ" sz="2000" i="1" dirty="0"/>
              <a:t>Společenské vědy pro střední školy</a:t>
            </a:r>
            <a:r>
              <a:rPr lang="cs-CZ" sz="2000" dirty="0"/>
              <a:t>. Vyd. 1. Brno: </a:t>
            </a:r>
            <a:r>
              <a:rPr lang="cs-CZ" sz="2000" dirty="0" err="1"/>
              <a:t>Didaktis</a:t>
            </a:r>
            <a:r>
              <a:rPr lang="cs-CZ" sz="2000" dirty="0"/>
              <a:t>, c2010, 87 s. ISBN 978-807-3581-527.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617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269</TotalTime>
  <Words>366</Words>
  <Application>Microsoft Office PowerPoint</Application>
  <PresentationFormat>Předvádění na obrazovce (4:3)</PresentationFormat>
  <Paragraphs>75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Lití písma</vt:lpstr>
      <vt:lpstr>Občanská společnost</vt:lpstr>
      <vt:lpstr>Společnost</vt:lpstr>
      <vt:lpstr>Občanská společnost</vt:lpstr>
      <vt:lpstr>Aby vznikla občanská společnost</vt:lpstr>
      <vt:lpstr>Kdy je to možné?</vt:lpstr>
      <vt:lpstr>Pluralita názorů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společnost</dc:title>
  <dc:creator>jarca</dc:creator>
  <cp:lastModifiedBy>Jarca</cp:lastModifiedBy>
  <cp:revision>10</cp:revision>
  <dcterms:created xsi:type="dcterms:W3CDTF">2012-10-09T20:11:09Z</dcterms:created>
  <dcterms:modified xsi:type="dcterms:W3CDTF">2012-11-13T21:25:49Z</dcterms:modified>
</cp:coreProperties>
</file>