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32F30-B30F-4149-9758-5A2A9F667E9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6A2EF-B865-4248-8340-1E17D105C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C9E2F-964A-41FB-B47E-BDA243C7D08E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09C4A-D3A4-4A31-804B-0BEE4A64E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36216-FDE9-4374-8E4E-FDF1DF1CE89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006B5-3119-4877-BECB-D8008F9BF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8E79E-E763-47FA-BD31-8AF8983E72FE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8FCA-1325-4F61-B157-9CAD698AF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69D77-AD79-4F1B-B019-52B7FF16CC1B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7BDC9-C9A1-4B74-9AD3-D25323C57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4F150-7078-4C40-B886-B44933310299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C84F7-796F-4288-957C-5DD556CCC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D8872-97B6-4276-ACFE-64FBF16B5546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48E98-819C-4134-A166-E8730DD78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4C405-53E5-4E8A-B53F-687964680459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91A0A-3DB0-4DB0-BE1C-88504A728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91555-0DD9-4917-BA33-E35862CC8D97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83BF2-E94C-47F9-AAB1-4A39E2490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E473F-930A-48E2-B7AF-1F5054F163F4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27CAB-8717-4830-91DD-FF2843862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F9D4F-93E3-4490-8BB2-89674BC1D73C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6BA5F-874E-42BE-A16C-4BB8259F8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BEA83C-35E2-4083-A326-17FA17E39F35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07D253-6081-4015-85EF-E0E09A1A2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Praha_Strahovsky_klas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Strahov_Monastery_00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Soubor:Praha,_Hrad%C4%8Dany,_%C4%8Cern%C3%ADnsk%C3%BD_pal%C3%A1c,_fas%C3%A1da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%C4%8Cern%C3%ADnsk%C3%BD_pal%C3%A1c_MZ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Praha,_Hrad%C4%8Dany,_%C4%8Cern%C3%ADnsk%C3%BD_pal%C3%A1c_02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Loreta_-_Prah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Loreta_-_Praha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Sternersky_palac_Praha_0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Sternersky_palac_Praha_004g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chwarzenbersk%C3%BD_pal%C3%A1c_v_Praze" TargetMode="External"/><Relationship Id="rId2" Type="http://schemas.openxmlformats.org/officeDocument/2006/relationships/hyperlink" Target="http://cs.wikipedia.org/wiki/Arcibiskupsk%C3%BD_pal%C3%A1c_v_Praz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ra%C5%BEsk%C3%A1_Loreta" TargetMode="External"/><Relationship Id="rId4" Type="http://schemas.openxmlformats.org/officeDocument/2006/relationships/hyperlink" Target="http://cs.wikipedia.org/wiki/%C4%8Cern%C3%ADnsk%C3%BD_pal%C3%A1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142875"/>
            <a:ext cx="7772400" cy="1428750"/>
          </a:xfrm>
        </p:spPr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88" y="4143375"/>
            <a:ext cx="7429500" cy="2428875"/>
          </a:xfrm>
        </p:spPr>
        <p:txBody>
          <a:bodyPr rtlCol="0">
            <a:normAutofit fontScale="92500" lnSpcReduction="10000"/>
          </a:bodyPr>
          <a:lstStyle/>
          <a:p>
            <a:pPr algn="l" fontAlgn="auto"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třetí pražské město založené kolem Hradčanského náměstí 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 Janem Lucemburským okolo roku 1320 bylo poddanské město</a:t>
            </a:r>
          </a:p>
          <a:p>
            <a:pPr algn="l" fontAlgn="auto">
              <a:spcAft>
                <a:spcPts val="0"/>
              </a:spcAft>
              <a:buFontTx/>
              <a:buChar char="-"/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 Hradčany </a:t>
            </a:r>
            <a:r>
              <a:rPr lang="cs-CZ" sz="2000" dirty="0" smtClean="0">
                <a:solidFill>
                  <a:schemeClr val="tx1"/>
                </a:solidFill>
              </a:rPr>
              <a:t>byly nejvíce závislým městem na Hradě</a:t>
            </a:r>
          </a:p>
          <a:p>
            <a:pPr algn="l" fontAlgn="auto"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Arcibiskupský palác </a:t>
            </a:r>
            <a:r>
              <a:rPr lang="cs-CZ" sz="2000" dirty="0" smtClean="0">
                <a:solidFill>
                  <a:schemeClr val="tx1"/>
                </a:solidFill>
              </a:rPr>
              <a:t>– sídlo pražských biskupů a arcibiskupů ze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 16.století, přestavěn v renesanci poté zbarokizován J. B. </a:t>
            </a:r>
            <a:r>
              <a:rPr lang="cs-CZ" sz="2000" dirty="0" err="1" smtClean="0">
                <a:solidFill>
                  <a:schemeClr val="tx1"/>
                </a:solidFill>
              </a:rPr>
              <a:t>Matheyem</a:t>
            </a:r>
            <a:r>
              <a:rPr lang="cs-CZ" sz="2000" dirty="0" smtClean="0">
                <a:solidFill>
                  <a:schemeClr val="tx1"/>
                </a:solidFill>
              </a:rPr>
              <a:t>,   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 průčelí rokokově upraveno</a:t>
            </a:r>
          </a:p>
          <a:p>
            <a:pPr algn="l" fontAlgn="auto"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sochy od I. </a:t>
            </a:r>
            <a:r>
              <a:rPr lang="cs-CZ" sz="2000" dirty="0" err="1" smtClean="0">
                <a:solidFill>
                  <a:schemeClr val="tx1"/>
                </a:solidFill>
              </a:rPr>
              <a:t>Platzera</a:t>
            </a:r>
            <a:r>
              <a:rPr lang="cs-CZ" sz="2000" dirty="0" smtClean="0">
                <a:solidFill>
                  <a:schemeClr val="tx1"/>
                </a:solidFill>
              </a:rPr>
              <a:t> a T. </a:t>
            </a:r>
            <a:r>
              <a:rPr lang="cs-CZ" sz="2000" dirty="0" err="1" smtClean="0">
                <a:solidFill>
                  <a:schemeClr val="tx1"/>
                </a:solidFill>
              </a:rPr>
              <a:t>Seidana</a:t>
            </a:r>
            <a:r>
              <a:rPr lang="cs-CZ" sz="2000" dirty="0" smtClean="0">
                <a:solidFill>
                  <a:schemeClr val="tx1"/>
                </a:solidFill>
              </a:rPr>
              <a:t>, uvnitř francouzské gobelíny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3315" name="Obrázek 3" descr="ARCIBI~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357313"/>
            <a:ext cx="3071812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6" descr="220PX-~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5675" y="1339850"/>
            <a:ext cx="2973388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2938" y="3714750"/>
            <a:ext cx="8043862" cy="2643188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Bef>
                <a:spcPts val="48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/>
              <a:t> </a:t>
            </a:r>
            <a:r>
              <a:rPr lang="cs-CZ" sz="2000" b="1" dirty="0" err="1" smtClean="0"/>
              <a:t>Schwarzenberský</a:t>
            </a:r>
            <a:r>
              <a:rPr lang="cs-CZ" sz="2000" b="1" dirty="0" smtClean="0"/>
              <a:t> palác (Lobkovický) - </a:t>
            </a:r>
            <a:r>
              <a:rPr lang="cs-CZ" sz="2000" dirty="0" smtClean="0"/>
              <a:t>nejokázalejší renesanční stavba  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postavena pro Jana ml. z Lobkovic architektem A. Vlachem v 17. století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/>
              <a:t> fasáda bohatě zdobená sgrafity, mohutné lunetové římsy, členěné a zdobené 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štíty, většinou podvojná okna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000" dirty="0" smtClean="0"/>
              <a:t> v interiérech cenné renesanční nástěnné malby malované na tabulových 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stropech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po roce 1948 umístěno Vojenské historické muzeum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dnes majetek Národní galerie, sídlo sbírek – Baroko v Čechách</a:t>
            </a:r>
          </a:p>
          <a:p>
            <a:pPr marL="0" indent="0" fontAlgn="auto">
              <a:spcBef>
                <a:spcPts val="48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1500188"/>
            <a:ext cx="2500312" cy="187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8" y="1571625"/>
            <a:ext cx="2405062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25" y="1571625"/>
            <a:ext cx="2405063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357188" y="357188"/>
            <a:ext cx="8229600" cy="1143000"/>
          </a:xfrm>
        </p:spPr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500063" y="3571875"/>
            <a:ext cx="8229600" cy="3000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- </a:t>
            </a:r>
            <a:r>
              <a:rPr lang="cs-CZ" sz="2000" b="1" smtClean="0"/>
              <a:t>Strahovský klášter </a:t>
            </a:r>
            <a:r>
              <a:rPr lang="cs-CZ" sz="2000" smtClean="0"/>
              <a:t>– založen roku 1143, největší románská stavba u nás</a:t>
            </a:r>
          </a:p>
          <a:p>
            <a:pPr>
              <a:buFont typeface="Arial" charset="0"/>
              <a:buNone/>
            </a:pPr>
            <a:r>
              <a:rPr lang="cs-CZ" sz="2000" smtClean="0"/>
              <a:t>- byl zde pohřben Vladislav II., převezeny ostatky sv. Norberta zakladatele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premonstrátského řádu</a:t>
            </a:r>
          </a:p>
          <a:p>
            <a:pPr>
              <a:buFont typeface="Arial" charset="0"/>
              <a:buNone/>
            </a:pPr>
            <a:r>
              <a:rPr lang="cs-CZ" sz="2000" smtClean="0"/>
              <a:t>- klášter zažil požár, rabování švédských vojsk</a:t>
            </a:r>
          </a:p>
          <a:p>
            <a:pPr>
              <a:buFont typeface="Arial" charset="0"/>
              <a:buNone/>
            </a:pPr>
            <a:r>
              <a:rPr lang="cs-CZ" sz="2000" smtClean="0"/>
              <a:t>- v 17. století přestavěn barokně G. D. Orsim aj. B. Matheym </a:t>
            </a:r>
          </a:p>
          <a:p>
            <a:pPr>
              <a:buFont typeface="Arial" charset="0"/>
              <a:buNone/>
            </a:pPr>
            <a:r>
              <a:rPr lang="cs-CZ" sz="2000" smtClean="0"/>
              <a:t>- unikátní je Strahovská knihovna, tvoří ji Teologický a Filozofický sál</a:t>
            </a:r>
          </a:p>
          <a:p>
            <a:pPr>
              <a:buFont typeface="Arial" charset="0"/>
              <a:buNone/>
            </a:pPr>
            <a:r>
              <a:rPr lang="cs-CZ" sz="2000" smtClean="0"/>
              <a:t>- uchovává 200 000 knih, 3000 rukopisů, 1500 prvotisků (různá vydání Bible,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Kosmovu a Dalimilovu kroniku a další cenná díla)  </a:t>
            </a:r>
          </a:p>
        </p:txBody>
      </p:sp>
      <p:pic>
        <p:nvPicPr>
          <p:cNvPr id="15363" name="Picture 2" descr="http://upload.wikimedia.org/wikipedia/commons/thumb/7/71/Praha_Strahovsky_klaster.jpg/310px-Praha_Strahovsky_klas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" y="1428750"/>
            <a:ext cx="273843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upload.wikimedia.org/wikipedia/commons/thumb/2/21/Strahov_Monastery_001.jpg/310px-Strahov_Monastery_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13" y="1428750"/>
            <a:ext cx="2414587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http://upload.wikimedia.org/wikipedia/commons/thumb/8/87/Biblioth%C3%A8que_monast%C3%A8re_Strahov.jpg/120px-Biblioth%C3%A8que_monast%C3%A8re_Strahov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00" y="1428750"/>
            <a:ext cx="2143125" cy="176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32146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700" smtClean="0"/>
              <a:t>- </a:t>
            </a:r>
            <a:r>
              <a:rPr lang="cs-CZ" sz="1800" b="1" smtClean="0"/>
              <a:t>Černínský palác </a:t>
            </a:r>
            <a:r>
              <a:rPr lang="cs-CZ" sz="1800" smtClean="0"/>
              <a:t>– nejmonumentálnější pražská barokní stavba vystavěná pro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   hraběte Jana Humprechta Černína z Chudenic  v 17.století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- na stavbě se podílel F. Caratti, vnitřky dostavěl Fr. M. Kaňka, první rekonstrukci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  provedl A. M. Lurago, druhou P. Janák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- průčelí zdobí pilastry vysokého řádu, portiky s balkóny a zahradní stranu průčelí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  otevřené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  do zahrady dvěma oblouky se sal</a:t>
            </a:r>
            <a:r>
              <a:rPr lang="cs-CZ" sz="1800" smtClean="0">
                <a:latin typeface="Arial" charset="0"/>
              </a:rPr>
              <a:t>l</a:t>
            </a:r>
            <a:r>
              <a:rPr lang="cs-CZ" sz="1800" smtClean="0"/>
              <a:t>ou terrenou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- sochařská výzdoba je od Fr. Platzera a fresky vytvořil V. V. Reiner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- dodnes zde sídlí administrativní útvary Ministerstva zahraničních věcí České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800" smtClean="0"/>
              <a:t>  republiky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700" smtClean="0"/>
              <a:t>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700" smtClean="0"/>
          </a:p>
        </p:txBody>
      </p:sp>
      <p:pic>
        <p:nvPicPr>
          <p:cNvPr id="16387" name="Picture 4" descr="Praha, Hradčany, Černínský palác, fasáda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1285875"/>
            <a:ext cx="23574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upload.wikimedia.org/wikipedia/commons/thumb/4/49/Praha%2C_Hrad%C4%8Dany%2C_%C4%8Cern%C3%ADnsk%C3%BD_pal%C3%A1c_02.jpg/220px-Praha%2C_Hrad%C4%8Dany%2C_%C4%8Cern%C3%ADnsk%C3%BD_pal%C3%A1c_0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13" y="1285875"/>
            <a:ext cx="2381250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0" descr="Pohled na Černínský palác z Loretánského náměstí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" y="1285875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57188" y="1428750"/>
            <a:ext cx="6000750" cy="50720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/>
              <a:t>- </a:t>
            </a:r>
            <a:r>
              <a:rPr lang="cs-CZ" sz="2000" b="1" smtClean="0"/>
              <a:t>Pražská Loreta (kostel Narození Páně) </a:t>
            </a:r>
            <a:r>
              <a:rPr lang="cs-CZ" sz="2000" smtClean="0"/>
              <a:t>– nechal ji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postavit kardinál Harrach v roce 1626 podle návrhu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G. D. Orsiho</a:t>
            </a:r>
          </a:p>
          <a:p>
            <a:pPr>
              <a:buFont typeface="Arial" charset="0"/>
              <a:buNone/>
            </a:pPr>
            <a:r>
              <a:rPr lang="cs-CZ" sz="2000" smtClean="0"/>
              <a:t>- Svatá chýše byla obehnána průčelím postaveným</a:t>
            </a:r>
          </a:p>
          <a:p>
            <a:pPr>
              <a:buFont typeface="Arial" charset="0"/>
              <a:buNone/>
            </a:pPr>
            <a:r>
              <a:rPr lang="cs-CZ" sz="2000" smtClean="0"/>
              <a:t>  Kryštofem a Kiliánem Ignácem Dienzenhoferovými</a:t>
            </a:r>
          </a:p>
          <a:p>
            <a:pPr>
              <a:buFont typeface="Arial" charset="0"/>
              <a:buNone/>
            </a:pPr>
            <a:r>
              <a:rPr lang="cs-CZ" sz="2000" smtClean="0"/>
              <a:t>- sochy jsou od J. B. Kohla</a:t>
            </a:r>
          </a:p>
          <a:p>
            <a:pPr>
              <a:buFont typeface="Arial" charset="0"/>
              <a:buNone/>
            </a:pPr>
            <a:r>
              <a:rPr lang="cs-CZ" sz="2000" smtClean="0"/>
              <a:t>- v hodinové věži je umístěna proslulá loretánská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zvonkohra (30 zvonů a zvonků) od hodináře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P. Neumanna</a:t>
            </a:r>
          </a:p>
          <a:p>
            <a:pPr>
              <a:buFont typeface="Arial" charset="0"/>
              <a:buNone/>
            </a:pPr>
            <a:r>
              <a:rPr lang="cs-CZ" sz="2000" smtClean="0"/>
              <a:t>- nejcennějším pokladem loretánské klenotnice je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diamantová monstrance z pozlaceného stříbra s 6222</a:t>
            </a:r>
          </a:p>
          <a:p>
            <a:pPr>
              <a:buFont typeface="Arial" charset="0"/>
              <a:buNone/>
            </a:pPr>
            <a:r>
              <a:rPr lang="cs-CZ" sz="2000" smtClean="0"/>
              <a:t>  diamanty</a:t>
            </a:r>
          </a:p>
        </p:txBody>
      </p:sp>
      <p:pic>
        <p:nvPicPr>
          <p:cNvPr id="17411" name="Picture 2" descr="http://upload.wikimedia.org/wikipedia/commons/thumb/e/e0/Loreta_-_Praha.jpg/220px-Loreta_-_Prah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688" y="1428750"/>
            <a:ext cx="16192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upload.wikimedia.org/wikipedia/commons/thumb/8/81/Loreta_-_Praha2.jpg/220px-Loreta_-_Praha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688" y="4071938"/>
            <a:ext cx="1643062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HRADČANY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28625" y="4071938"/>
            <a:ext cx="8229600" cy="2286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- Šternberský palác (Hradčany) – </a:t>
            </a:r>
            <a:r>
              <a:rPr lang="cs-CZ" sz="2000" smtClean="0"/>
              <a:t>nejvýznamnější dílo světské architektury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vrcholného baroka u nás, postaven roku 1698 na okraji Jeleního příkopu</a:t>
            </a:r>
          </a:p>
          <a:p>
            <a:pPr>
              <a:buFont typeface="Arial" charset="0"/>
              <a:buNone/>
            </a:pPr>
            <a:r>
              <a:rPr lang="cs-CZ" sz="2000" smtClean="0"/>
              <a:t>- pracovali zde P. J. Šafařík, K. B. Presl, V. Hanka, A. Mánes</a:t>
            </a:r>
          </a:p>
          <a:p>
            <a:pPr>
              <a:buFont typeface="Arial" charset="0"/>
              <a:buNone/>
            </a:pPr>
            <a:r>
              <a:rPr lang="cs-CZ" sz="2000" smtClean="0"/>
              <a:t>- od roku 1947 je majetkem Národní galerie a je zde umístěna sbírka -</a:t>
            </a:r>
          </a:p>
          <a:p>
            <a:pPr>
              <a:buFont typeface="Arial" charset="0"/>
              <a:buNone/>
            </a:pPr>
            <a:r>
              <a:rPr lang="cs-CZ" sz="2000" smtClean="0"/>
              <a:t>  Evropské umění od antiky do závěru baroka</a:t>
            </a:r>
          </a:p>
        </p:txBody>
      </p:sp>
      <p:pic>
        <p:nvPicPr>
          <p:cNvPr id="18435" name="Picture 2" descr="Nádvoří Šternberského paláce na Hradčanech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285875"/>
            <a:ext cx="2944812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Sternersky palac Praha 004g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51375" y="1285875"/>
            <a:ext cx="2944813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2"/>
              </a:rPr>
              <a:t>http://cs.wikipedia.org/wiki/Arcibiskupsk%C3%BD_pal%C3%A1c_v_Praze</a:t>
            </a:r>
            <a:endParaRPr lang="cs-CZ" sz="2000" u="sng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http://cs.wikipedia.org/wiki/Schwarzenbersk%C3%BD_pal%C3%A1c_v_Praze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2"/>
              </a:rPr>
              <a:t>http://cs.wikipedia.org/wiki/Arcibiskupsk%C3%BD_pal%C3%A1c_v_Praze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http://cs.wikipedia.org/wiki/%C4%8Cern%C3%ADnsk%C3%BD_pal%C3%A1c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5"/>
              </a:rPr>
              <a:t>http://cs.wikipedia.org/wiki/Pra%C5%BEsk%C3%A1_Loreta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http://cs.wikipedia.org/wiki/%C5%A0ternbersk%C3%BD_pal%C3%A1c_(Hrad%C4%8Dany)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406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HRADČANY</vt:lpstr>
      <vt:lpstr>HRADČANY</vt:lpstr>
      <vt:lpstr>HRADČANY</vt:lpstr>
      <vt:lpstr>HRADČANY</vt:lpstr>
      <vt:lpstr>HRADČANY</vt:lpstr>
      <vt:lpstr>HRADČANY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</dc:title>
  <dc:creator>Uzivatel</dc:creator>
  <cp:lastModifiedBy>Miluška</cp:lastModifiedBy>
  <cp:revision>38</cp:revision>
  <dcterms:created xsi:type="dcterms:W3CDTF">2012-11-10T15:03:56Z</dcterms:created>
  <dcterms:modified xsi:type="dcterms:W3CDTF">2012-11-14T10:36:25Z</dcterms:modified>
</cp:coreProperties>
</file>