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8"/>
  </p:notesMasterIdLst>
  <p:sldIdLst>
    <p:sldId id="256" r:id="rId2"/>
    <p:sldId id="276" r:id="rId3"/>
    <p:sldId id="257" r:id="rId4"/>
    <p:sldId id="277" r:id="rId5"/>
    <p:sldId id="259" r:id="rId6"/>
    <p:sldId id="261" r:id="rId7"/>
    <p:sldId id="262" r:id="rId8"/>
    <p:sldId id="271" r:id="rId9"/>
    <p:sldId id="263" r:id="rId10"/>
    <p:sldId id="265" r:id="rId11"/>
    <p:sldId id="266" r:id="rId12"/>
    <p:sldId id="275" r:id="rId13"/>
    <p:sldId id="267" r:id="rId14"/>
    <p:sldId id="268" r:id="rId15"/>
    <p:sldId id="270" r:id="rId16"/>
    <p:sldId id="272" r:id="rId17"/>
    <p:sldId id="273" r:id="rId18"/>
    <p:sldId id="274" r:id="rId19"/>
    <p:sldId id="269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9" autoAdjust="0"/>
    <p:restoredTop sz="94728" autoAdjust="0"/>
  </p:normalViewPr>
  <p:slideViewPr>
    <p:cSldViewPr>
      <p:cViewPr>
        <p:scale>
          <a:sx n="70" d="100"/>
          <a:sy n="70" d="100"/>
        </p:scale>
        <p:origin x="-522" y="-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3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131F73-EEEA-47F7-BF12-EEE640BF7DFD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410A6-ABE1-4C22-AC11-05B79FEC7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793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672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954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416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6781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4879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232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0304EB4-9D04-4A01-94B9-C0BD27EF8EE1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6.xml"/><Relationship Id="rId5" Type="http://schemas.openxmlformats.org/officeDocument/2006/relationships/slide" Target="slide35.xml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5.xml"/><Relationship Id="rId18" Type="http://schemas.openxmlformats.org/officeDocument/2006/relationships/slide" Target="slide4.xml"/><Relationship Id="rId3" Type="http://schemas.openxmlformats.org/officeDocument/2006/relationships/slide" Target="slide5.xml"/><Relationship Id="rId7" Type="http://schemas.openxmlformats.org/officeDocument/2006/relationships/slide" Target="slide12.xml"/><Relationship Id="rId12" Type="http://schemas.openxmlformats.org/officeDocument/2006/relationships/slide" Target="slide10.xml"/><Relationship Id="rId17" Type="http://schemas.openxmlformats.org/officeDocument/2006/relationships/slide" Target="slide16.xml"/><Relationship Id="rId2" Type="http://schemas.openxmlformats.org/officeDocument/2006/relationships/notesSlide" Target="../notesSlides/notesSlide3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.xml"/><Relationship Id="rId4" Type="http://schemas.openxmlformats.org/officeDocument/2006/relationships/slide" Target="slide6.xml"/><Relationship Id="rId9" Type="http://schemas.openxmlformats.org/officeDocument/2006/relationships/slide" Target="slide7.xml"/><Relationship Id="rId14" Type="http://schemas.openxmlformats.org/officeDocument/2006/relationships/slide" Target="slide1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24.xml"/><Relationship Id="rId13" Type="http://schemas.openxmlformats.org/officeDocument/2006/relationships/slide" Target="slide30.xml"/><Relationship Id="rId18" Type="http://schemas.openxmlformats.org/officeDocument/2006/relationships/slide" Target="slide3.xml"/><Relationship Id="rId3" Type="http://schemas.openxmlformats.org/officeDocument/2006/relationships/slide" Target="slide20.xml"/><Relationship Id="rId7" Type="http://schemas.openxmlformats.org/officeDocument/2006/relationships/slide" Target="slide27.xml"/><Relationship Id="rId12" Type="http://schemas.openxmlformats.org/officeDocument/2006/relationships/slide" Target="slide25.xml"/><Relationship Id="rId17" Type="http://schemas.openxmlformats.org/officeDocument/2006/relationships/slide" Target="slide31.xml"/><Relationship Id="rId2" Type="http://schemas.openxmlformats.org/officeDocument/2006/relationships/notesSlide" Target="../notesSlides/notesSlide4.xml"/><Relationship Id="rId16" Type="http://schemas.openxmlformats.org/officeDocument/2006/relationships/slide" Target="slide32.xml"/><Relationship Id="rId20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6.xml"/><Relationship Id="rId11" Type="http://schemas.openxmlformats.org/officeDocument/2006/relationships/slide" Target="slide29.xml"/><Relationship Id="rId5" Type="http://schemas.openxmlformats.org/officeDocument/2006/relationships/slide" Target="slide23.xml"/><Relationship Id="rId15" Type="http://schemas.openxmlformats.org/officeDocument/2006/relationships/slide" Target="slide33.xml"/><Relationship Id="rId10" Type="http://schemas.openxmlformats.org/officeDocument/2006/relationships/slide" Target="slide28.xml"/><Relationship Id="rId19" Type="http://schemas.openxmlformats.org/officeDocument/2006/relationships/slide" Target="slide4.xml"/><Relationship Id="rId4" Type="http://schemas.openxmlformats.org/officeDocument/2006/relationships/slide" Target="slide21.xml"/><Relationship Id="rId9" Type="http://schemas.openxmlformats.org/officeDocument/2006/relationships/slide" Target="slide22.xml"/><Relationship Id="rId14" Type="http://schemas.openxmlformats.org/officeDocument/2006/relationships/slide" Target="slide3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060848"/>
            <a:ext cx="6780588" cy="1249770"/>
          </a:xfrm>
        </p:spPr>
        <p:txBody>
          <a:bodyPr/>
          <a:lstStyle/>
          <a:p>
            <a:r>
              <a:rPr lang="cs-CZ" dirty="0" smtClean="0"/>
              <a:t>GEOMETRICKÝ </a:t>
            </a:r>
            <a:br>
              <a:rPr lang="cs-CZ" dirty="0" smtClean="0"/>
            </a:br>
            <a:r>
              <a:rPr lang="cs-CZ" dirty="0" smtClean="0"/>
              <a:t>AZ KVÍZ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971600" y="3429000"/>
            <a:ext cx="7497620" cy="3024336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dirty="0"/>
              <a:t>Název školy:	</a:t>
            </a:r>
            <a:r>
              <a:rPr lang="cs-CZ" dirty="0" smtClean="0"/>
              <a:t>Základní </a:t>
            </a:r>
            <a:r>
              <a:rPr lang="cs-CZ" dirty="0"/>
              <a:t>škola a Mateřská škola Kokory</a:t>
            </a:r>
          </a:p>
          <a:p>
            <a:pPr algn="l"/>
            <a:r>
              <a:rPr lang="cs-CZ" dirty="0"/>
              <a:t>Číslo projektu:	CZ.1.07/1.4.00/21.2149</a:t>
            </a:r>
          </a:p>
          <a:p>
            <a:pPr algn="l"/>
            <a:r>
              <a:rPr lang="cs-CZ" dirty="0"/>
              <a:t>Autor:		</a:t>
            </a:r>
            <a:r>
              <a:rPr lang="cs-CZ" dirty="0" smtClean="0"/>
              <a:t>Mgr</a:t>
            </a:r>
            <a:r>
              <a:rPr lang="cs-CZ" dirty="0"/>
              <a:t>. Jana Procházková</a:t>
            </a:r>
          </a:p>
          <a:p>
            <a:pPr algn="l"/>
            <a:r>
              <a:rPr lang="cs-CZ" dirty="0"/>
              <a:t>Datum:		</a:t>
            </a:r>
            <a:r>
              <a:rPr lang="cs-CZ" dirty="0" smtClean="0"/>
              <a:t>25. 5. </a:t>
            </a:r>
            <a:r>
              <a:rPr lang="cs-CZ" dirty="0"/>
              <a:t>2012</a:t>
            </a:r>
          </a:p>
          <a:p>
            <a:pPr algn="l"/>
            <a:r>
              <a:rPr lang="cs-CZ" dirty="0"/>
              <a:t>Název:		</a:t>
            </a:r>
            <a:r>
              <a:rPr lang="cs-CZ" dirty="0" smtClean="0"/>
              <a:t>VY_32_INOVACE_59_M_GEOMETRICKÝ AZ KVÍZ</a:t>
            </a:r>
          </a:p>
          <a:p>
            <a:pPr algn="l"/>
            <a:r>
              <a:rPr lang="cs-CZ" dirty="0" smtClean="0"/>
              <a:t>Téma:	</a:t>
            </a:r>
            <a:r>
              <a:rPr lang="cs-CZ" dirty="0"/>
              <a:t>	GEOMETRICKÝ </a:t>
            </a:r>
            <a:r>
              <a:rPr lang="cs-CZ" dirty="0" smtClean="0"/>
              <a:t>AZ </a:t>
            </a:r>
            <a:r>
              <a:rPr lang="cs-CZ" dirty="0"/>
              <a:t>KVÍZ</a:t>
            </a:r>
            <a:endParaRPr lang="cs-CZ" dirty="0" smtClean="0"/>
          </a:p>
          <a:p>
            <a:pPr algn="l"/>
            <a:r>
              <a:rPr lang="cs-CZ" dirty="0" smtClean="0"/>
              <a:t>Anotace</a:t>
            </a:r>
            <a:r>
              <a:rPr lang="cs-CZ" dirty="0"/>
              <a:t>:	</a:t>
            </a:r>
            <a:r>
              <a:rPr lang="cs-CZ" dirty="0" smtClean="0"/>
              <a:t>	Procvičení </a:t>
            </a:r>
            <a:r>
              <a:rPr lang="cs-CZ" dirty="0"/>
              <a:t>znalostí </a:t>
            </a:r>
            <a:r>
              <a:rPr lang="cs-CZ" dirty="0" smtClean="0"/>
              <a:t>geometrických pojmů.</a:t>
            </a:r>
            <a:endParaRPr lang="cs-CZ" dirty="0"/>
          </a:p>
          <a:p>
            <a:pPr algn="l"/>
            <a:r>
              <a:rPr lang="cs-CZ" dirty="0"/>
              <a:t>Věková skupina:	4. ročník</a:t>
            </a:r>
          </a:p>
          <a:p>
            <a:pPr algn="l"/>
            <a:r>
              <a:rPr lang="cs-CZ" dirty="0"/>
              <a:t>Vzdělávací oblast:	Matematika a její aplikace</a:t>
            </a:r>
          </a:p>
          <a:p>
            <a:pPr algn="l"/>
            <a:r>
              <a:rPr lang="cs-CZ" dirty="0"/>
              <a:t>Vzdělávací obor:	Matematika</a:t>
            </a:r>
          </a:p>
          <a:p>
            <a:pPr algn="l"/>
            <a:r>
              <a:rPr lang="cs-CZ" dirty="0"/>
              <a:t>Přílohy:		řešení </a:t>
            </a:r>
          </a:p>
          <a:p>
            <a:pPr algn="l"/>
            <a:r>
              <a:rPr lang="cs-CZ" dirty="0"/>
              <a:t>Zdroj materiálů:	vlastní práce autora</a:t>
            </a:r>
          </a:p>
          <a:p>
            <a:pPr algn="l"/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2656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7815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GEOMETRICKÝ </a:t>
            </a:r>
            <a:br>
              <a:rPr lang="cs-CZ" dirty="0"/>
            </a:br>
            <a:r>
              <a:rPr lang="cs-CZ" dirty="0"/>
              <a:t>AZ KVÍZ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7239000" cy="3602800"/>
          </a:xfrm>
        </p:spPr>
        <p:txBody>
          <a:bodyPr/>
          <a:lstStyle/>
          <a:p>
            <a:r>
              <a:rPr lang="cs-CZ" dirty="0" smtClean="0">
                <a:hlinkClick r:id="rId3" action="ppaction://hlinksldjump"/>
              </a:rPr>
              <a:t>VERZE 1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VERZE 2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ŘEŠENÍ 1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ŘEŠENÍ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4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3779912" y="108631"/>
            <a:ext cx="1296144" cy="1448161"/>
            <a:chOff x="3491880" y="-27384"/>
            <a:chExt cx="1800200" cy="2016224"/>
          </a:xfrm>
        </p:grpSpPr>
        <p:sp>
          <p:nvSpPr>
            <p:cNvPr id="18" name="Šestiúhelník 17">
              <a:hlinkClick r:id="rId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>
              <a:hlinkClick r:id="rId3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>
                  <a:solidFill>
                    <a:srgbClr val="92D050"/>
                  </a:solidFill>
                  <a:hlinkClick r:id="rId3" action="ppaction://hlinksldjump"/>
                </a:rPr>
                <a:t>B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3131840" y="1217816"/>
            <a:ext cx="1296144" cy="1448161"/>
            <a:chOff x="3491880" y="-27384"/>
            <a:chExt cx="1800200" cy="2016224"/>
          </a:xfrm>
        </p:grpSpPr>
        <p:sp>
          <p:nvSpPr>
            <p:cNvPr id="55" name="Šestiúhelník 54">
              <a:hlinkClick r:id="rId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>
              <a:hlinkClick r:id="rId4" action="ppaction://hlinksldjump"/>
            </p:cNvPr>
            <p:cNvSpPr txBox="1"/>
            <p:nvPr/>
          </p:nvSpPr>
          <p:spPr>
            <a:xfrm>
              <a:off x="4042397" y="444562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>
                  <a:solidFill>
                    <a:srgbClr val="92D050"/>
                  </a:solidFill>
                  <a:hlinkClick r:id="rId4" action="ppaction://hlinksldjump"/>
                </a:rPr>
                <a:t>Ú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478577" y="2361177"/>
            <a:ext cx="1296144" cy="1448161"/>
            <a:chOff x="3491880" y="-27384"/>
            <a:chExt cx="1800200" cy="2016224"/>
          </a:xfrm>
        </p:grpSpPr>
        <p:sp>
          <p:nvSpPr>
            <p:cNvPr id="58" name="Šestiúhelník 57">
              <a:hlinkClick r:id="rId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>
              <a:hlinkClick r:id="rId5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5" action="ppaction://hlinksldjump"/>
                </a:rPr>
                <a:t>P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1830506" y="3507019"/>
            <a:ext cx="1296144" cy="1448161"/>
            <a:chOff x="3491881" y="-62867"/>
            <a:chExt cx="1800200" cy="2016224"/>
          </a:xfrm>
        </p:grpSpPr>
        <p:sp>
          <p:nvSpPr>
            <p:cNvPr id="61" name="Šestiúhelník 60">
              <a:hlinkClick r:id="rId6" action="ppaction://hlinksldjump"/>
            </p:cNvPr>
            <p:cNvSpPr/>
            <p:nvPr/>
          </p:nvSpPr>
          <p:spPr>
            <a:xfrm rot="5400000">
              <a:off x="3383869" y="4514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>
              <a:hlinkClick r:id="rId6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6" action="ppaction://hlinksldjump"/>
                </a:rPr>
                <a:t>S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3126648" y="3482636"/>
            <a:ext cx="1296144" cy="1448161"/>
            <a:chOff x="3484668" y="-82957"/>
            <a:chExt cx="1800200" cy="2016224"/>
          </a:xfrm>
        </p:grpSpPr>
        <p:sp>
          <p:nvSpPr>
            <p:cNvPr id="64" name="Šestiúhelník 63">
              <a:hlinkClick r:id="rId7" action="ppaction://hlinksldjump"/>
            </p:cNvPr>
            <p:cNvSpPr/>
            <p:nvPr/>
          </p:nvSpPr>
          <p:spPr>
            <a:xfrm rot="5400000">
              <a:off x="3376656" y="2505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>
              <a:hlinkClick r:id="rId7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7" action="ppaction://hlinksldjump"/>
                </a:rPr>
                <a:t>K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3774722" y="2362216"/>
            <a:ext cx="1296144" cy="1448161"/>
            <a:chOff x="3491880" y="-27384"/>
            <a:chExt cx="1800200" cy="2016224"/>
          </a:xfrm>
        </p:grpSpPr>
        <p:sp>
          <p:nvSpPr>
            <p:cNvPr id="67" name="Šestiúhelník 66">
              <a:hlinkClick r:id="rId8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>
              <a:hlinkClick r:id="rId8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8" action="ppaction://hlinksldjump"/>
                </a:rPr>
                <a:t>T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4422794" y="1251023"/>
            <a:ext cx="1296144" cy="1448161"/>
            <a:chOff x="3491880" y="-27384"/>
            <a:chExt cx="1800200" cy="2016224"/>
          </a:xfrm>
        </p:grpSpPr>
        <p:sp>
          <p:nvSpPr>
            <p:cNvPr id="70" name="Šestiúhelník 69">
              <a:hlinkClick r:id="rId9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>
              <a:hlinkClick r:id="rId9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>
                  <a:solidFill>
                    <a:srgbClr val="92D050"/>
                  </a:solidFill>
                  <a:hlinkClick r:id="rId9" action="ppaction://hlinksldjump"/>
                </a:rPr>
                <a:t>K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4427984" y="3488737"/>
            <a:ext cx="1296144" cy="1448161"/>
            <a:chOff x="3491880" y="-27384"/>
            <a:chExt cx="1800200" cy="2016224"/>
          </a:xfrm>
        </p:grpSpPr>
        <p:sp>
          <p:nvSpPr>
            <p:cNvPr id="73" name="Šestiúhelník 72">
              <a:hlinkClick r:id="rId10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TextovéPole 73">
              <a:hlinkClick r:id="rId10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0" action="ppaction://hlinksldjump"/>
                </a:rPr>
                <a:t>N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718939" y="3488737"/>
            <a:ext cx="1296144" cy="1448161"/>
            <a:chOff x="3491880" y="-27384"/>
            <a:chExt cx="1800200" cy="2016224"/>
          </a:xfrm>
        </p:grpSpPr>
        <p:sp>
          <p:nvSpPr>
            <p:cNvPr id="76" name="Šestiúhelník 75">
              <a:hlinkClick r:id="rId11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TextovéPole 76">
              <a:hlinkClick r:id="rId11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1" action="ppaction://hlinksldjump"/>
                </a:rPr>
                <a:t>R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5088118" y="2366072"/>
            <a:ext cx="1296144" cy="1448161"/>
            <a:chOff x="3491880" y="-27384"/>
            <a:chExt cx="1800200" cy="2016224"/>
          </a:xfrm>
        </p:grpSpPr>
        <p:sp>
          <p:nvSpPr>
            <p:cNvPr id="79" name="Šestiúhelník 78">
              <a:hlinkClick r:id="rId12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>
              <a:hlinkClick r:id="rId12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2" action="ppaction://hlinksldjump"/>
                </a:rPr>
                <a:t>V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1182433" y="4633307"/>
            <a:ext cx="1296144" cy="1448161"/>
            <a:chOff x="3491880" y="-27384"/>
            <a:chExt cx="1800200" cy="2016224"/>
          </a:xfrm>
        </p:grpSpPr>
        <p:sp>
          <p:nvSpPr>
            <p:cNvPr id="82" name="Šestiúhelník 81">
              <a:hlinkClick r:id="rId1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TextovéPole 82">
              <a:hlinkClick r:id="rId13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3" action="ppaction://hlinksldjump"/>
                </a:rPr>
                <a:t>O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6384264" y="4633306"/>
            <a:ext cx="1296144" cy="1448161"/>
            <a:chOff x="3491880" y="-27384"/>
            <a:chExt cx="1800200" cy="2016224"/>
          </a:xfrm>
        </p:grpSpPr>
        <p:sp>
          <p:nvSpPr>
            <p:cNvPr id="85" name="Šestiúhelník 84">
              <a:hlinkClick r:id="rId1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TextovéPole 85">
              <a:hlinkClick r:id="rId14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4" action="ppaction://hlinksldjump"/>
                </a:rPr>
                <a:t>S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5088119" y="4633306"/>
            <a:ext cx="1296144" cy="1448161"/>
            <a:chOff x="3491880" y="-27384"/>
            <a:chExt cx="1800200" cy="2016224"/>
          </a:xfrm>
        </p:grpSpPr>
        <p:sp>
          <p:nvSpPr>
            <p:cNvPr id="88" name="Šestiúhelník 87">
              <a:hlinkClick r:id="rId1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TextovéPole 88">
              <a:hlinkClick r:id="rId15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5" action="ppaction://hlinksldjump"/>
                </a:rPr>
                <a:t>P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3791974" y="4633306"/>
            <a:ext cx="1296144" cy="1448161"/>
            <a:chOff x="3491880" y="-27384"/>
            <a:chExt cx="1800200" cy="2016224"/>
          </a:xfrm>
        </p:grpSpPr>
        <p:sp>
          <p:nvSpPr>
            <p:cNvPr id="91" name="Šestiúhelník 90">
              <a:hlinkClick r:id="rId16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TextovéPole 91">
              <a:hlinkClick r:id="rId16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6" action="ppaction://hlinksldjump"/>
                </a:rPr>
                <a:t>R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2478576" y="4633307"/>
            <a:ext cx="1296144" cy="1448161"/>
            <a:chOff x="-1278865" y="3301628"/>
            <a:chExt cx="1800200" cy="2016224"/>
          </a:xfrm>
        </p:grpSpPr>
        <p:sp>
          <p:nvSpPr>
            <p:cNvPr id="94" name="Šestiúhelník 93">
              <a:hlinkClick r:id="rId17" action="ppaction://hlinksldjump"/>
            </p:cNvPr>
            <p:cNvSpPr/>
            <p:nvPr/>
          </p:nvSpPr>
          <p:spPr>
            <a:xfrm rot="5400000">
              <a:off x="-1386877" y="3409640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TextovéPole 94">
              <a:hlinkClick r:id="rId17" action="ppaction://hlinksldjump"/>
            </p:cNvPr>
            <p:cNvSpPr txBox="1"/>
            <p:nvPr/>
          </p:nvSpPr>
          <p:spPr>
            <a:xfrm>
              <a:off x="-735589" y="3715814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7" action="ppaction://hlinksldjump"/>
                </a:rPr>
                <a:t>K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sp>
        <p:nvSpPr>
          <p:cNvPr id="17" name="Obdélník 16">
            <a:hlinkClick r:id="rId18" action="ppaction://hlinksldjump"/>
          </p:cNvPr>
          <p:cNvSpPr/>
          <p:nvPr/>
        </p:nvSpPr>
        <p:spPr>
          <a:xfrm>
            <a:off x="827584" y="620688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VERZE 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>
            <a:hlinkClick r:id="rId18" action="ppaction://hlinksldjump"/>
          </p:cNvPr>
          <p:cNvSpPr/>
          <p:nvPr/>
        </p:nvSpPr>
        <p:spPr>
          <a:xfrm>
            <a:off x="6063737" y="664241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19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60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779912" y="108631"/>
            <a:ext cx="1296144" cy="1448161"/>
            <a:chOff x="3491880" y="-27384"/>
            <a:chExt cx="1800200" cy="2016224"/>
          </a:xfrm>
        </p:grpSpPr>
        <p:sp>
          <p:nvSpPr>
            <p:cNvPr id="5" name="Šestiúhelník 4">
              <a:hlinkClick r:id="rId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>
              <a:hlinkClick r:id="rId3" action="ppaction://hlinksldjump"/>
            </p:cNvPr>
            <p:cNvSpPr txBox="1"/>
            <p:nvPr/>
          </p:nvSpPr>
          <p:spPr>
            <a:xfrm>
              <a:off x="3787040" y="402244"/>
              <a:ext cx="1243385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3" action="ppaction://hlinksldjump"/>
                </a:rPr>
                <a:t>SK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131840" y="1217816"/>
            <a:ext cx="1296144" cy="1448161"/>
            <a:chOff x="3491880" y="-27384"/>
            <a:chExt cx="1800200" cy="2016224"/>
          </a:xfrm>
        </p:grpSpPr>
        <p:sp>
          <p:nvSpPr>
            <p:cNvPr id="8" name="Šestiúhelník 7">
              <a:hlinkClick r:id="rId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hlinkClick r:id="rId4" action="ppaction://hlinksldjump"/>
            </p:cNvPr>
            <p:cNvSpPr txBox="1"/>
            <p:nvPr/>
          </p:nvSpPr>
          <p:spPr>
            <a:xfrm>
              <a:off x="3762993" y="389017"/>
              <a:ext cx="1242474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4" action="ppaction://hlinksldjump"/>
                </a:rPr>
                <a:t>PT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478577" y="2361177"/>
            <a:ext cx="1296144" cy="1448161"/>
            <a:chOff x="3491880" y="-27384"/>
            <a:chExt cx="1800200" cy="2016224"/>
          </a:xfrm>
        </p:grpSpPr>
        <p:sp>
          <p:nvSpPr>
            <p:cNvPr id="11" name="Šestiúhelník 10">
              <a:hlinkClick r:id="rId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>
              <a:hlinkClick r:id="rId5" action="ppaction://hlinksldjump"/>
            </p:cNvPr>
            <p:cNvSpPr txBox="1"/>
            <p:nvPr/>
          </p:nvSpPr>
          <p:spPr>
            <a:xfrm>
              <a:off x="3762140" y="403691"/>
              <a:ext cx="1242440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5" action="ppaction://hlinksldjump"/>
                </a:rPr>
                <a:t>KP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30506" y="3507019"/>
            <a:ext cx="1296144" cy="1448161"/>
            <a:chOff x="3491881" y="-62867"/>
            <a:chExt cx="1800200" cy="2016224"/>
          </a:xfrm>
        </p:grpSpPr>
        <p:sp>
          <p:nvSpPr>
            <p:cNvPr id="14" name="Šestiúhelník 13">
              <a:hlinkClick r:id="rId6" action="ppaction://hlinksldjump"/>
            </p:cNvPr>
            <p:cNvSpPr/>
            <p:nvPr/>
          </p:nvSpPr>
          <p:spPr>
            <a:xfrm rot="5400000">
              <a:off x="3383869" y="4514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>
              <a:hlinkClick r:id="rId6" action="ppaction://hlinksldjump"/>
            </p:cNvPr>
            <p:cNvSpPr txBox="1"/>
            <p:nvPr/>
          </p:nvSpPr>
          <p:spPr>
            <a:xfrm>
              <a:off x="3563509" y="337969"/>
              <a:ext cx="1656938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err="1" smtClean="0">
                  <a:solidFill>
                    <a:srgbClr val="92D050"/>
                  </a:solidFill>
                  <a:hlinkClick r:id="rId6" action="ppaction://hlinksldjump"/>
                </a:rPr>
                <a:t>PsR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126648" y="3482636"/>
            <a:ext cx="1296144" cy="1448161"/>
            <a:chOff x="3484668" y="-82957"/>
            <a:chExt cx="1800200" cy="2016224"/>
          </a:xfrm>
        </p:grpSpPr>
        <p:sp>
          <p:nvSpPr>
            <p:cNvPr id="17" name="Šestiúhelník 16">
              <a:hlinkClick r:id="rId7" action="ppaction://hlinksldjump"/>
            </p:cNvPr>
            <p:cNvSpPr/>
            <p:nvPr/>
          </p:nvSpPr>
          <p:spPr>
            <a:xfrm rot="5400000">
              <a:off x="3376656" y="2505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hlinkClick r:id="rId7" action="ppaction://hlinksldjump"/>
            </p:cNvPr>
            <p:cNvSpPr txBox="1"/>
            <p:nvPr/>
          </p:nvSpPr>
          <p:spPr>
            <a:xfrm>
              <a:off x="3752009" y="337969"/>
              <a:ext cx="1265515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7" action="ppaction://hlinksldjump"/>
                </a:rPr>
                <a:t>KB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774722" y="2362216"/>
            <a:ext cx="1296144" cy="1448161"/>
            <a:chOff x="3491880" y="-27384"/>
            <a:chExt cx="1800200" cy="2016224"/>
          </a:xfrm>
        </p:grpSpPr>
        <p:sp>
          <p:nvSpPr>
            <p:cNvPr id="20" name="Šestiúhelník 19">
              <a:hlinkClick r:id="rId8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>
              <a:hlinkClick r:id="rId8" action="ppaction://hlinksldjump"/>
            </p:cNvPr>
            <p:cNvSpPr txBox="1"/>
            <p:nvPr/>
          </p:nvSpPr>
          <p:spPr>
            <a:xfrm>
              <a:off x="3765869" y="375570"/>
              <a:ext cx="1300144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8" action="ppaction://hlinksldjump"/>
                </a:rPr>
                <a:t>SÚ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422794" y="1251023"/>
            <a:ext cx="1296144" cy="1448161"/>
            <a:chOff x="3491880" y="-27384"/>
            <a:chExt cx="1800200" cy="2016224"/>
          </a:xfrm>
        </p:grpSpPr>
        <p:sp>
          <p:nvSpPr>
            <p:cNvPr id="23" name="Šestiúhelník 22">
              <a:hlinkClick r:id="rId9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hlinkClick r:id="rId9" action="ppaction://hlinksldjump"/>
            </p:cNvPr>
            <p:cNvSpPr txBox="1"/>
            <p:nvPr/>
          </p:nvSpPr>
          <p:spPr>
            <a:xfrm>
              <a:off x="3864754" y="362723"/>
              <a:ext cx="1267349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9" action="ppaction://hlinksldjump"/>
                </a:rPr>
                <a:t>RP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427984" y="3488737"/>
            <a:ext cx="1296144" cy="1448161"/>
            <a:chOff x="3491880" y="-27384"/>
            <a:chExt cx="1800200" cy="2016224"/>
          </a:xfrm>
        </p:grpSpPr>
        <p:sp>
          <p:nvSpPr>
            <p:cNvPr id="26" name="Šestiúhelník 25">
              <a:hlinkClick r:id="rId10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>
              <a:hlinkClick r:id="rId10" action="ppaction://hlinksldjump"/>
            </p:cNvPr>
            <p:cNvSpPr txBox="1"/>
            <p:nvPr/>
          </p:nvSpPr>
          <p:spPr>
            <a:xfrm>
              <a:off x="3857545" y="337969"/>
              <a:ext cx="1427328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0" action="ppaction://hlinksldjump"/>
                </a:rPr>
                <a:t>PK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718939" y="3488737"/>
            <a:ext cx="1296144" cy="1448161"/>
            <a:chOff x="3491880" y="-27384"/>
            <a:chExt cx="1800200" cy="2016224"/>
          </a:xfrm>
        </p:grpSpPr>
        <p:sp>
          <p:nvSpPr>
            <p:cNvPr id="29" name="Šestiúhelník 28">
              <a:hlinkClick r:id="rId11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>
              <a:hlinkClick r:id="rId11" action="ppaction://hlinksldjump"/>
            </p:cNvPr>
            <p:cNvSpPr txBox="1"/>
            <p:nvPr/>
          </p:nvSpPr>
          <p:spPr>
            <a:xfrm>
              <a:off x="3663522" y="337969"/>
              <a:ext cx="1456914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1" action="ppaction://hlinksldjump"/>
                </a:rPr>
                <a:t>OÚ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088118" y="2366072"/>
            <a:ext cx="1296144" cy="1448161"/>
            <a:chOff x="3491880" y="-27384"/>
            <a:chExt cx="1800200" cy="2016224"/>
          </a:xfrm>
        </p:grpSpPr>
        <p:sp>
          <p:nvSpPr>
            <p:cNvPr id="32" name="Šestiúhelník 31">
              <a:hlinkClick r:id="rId12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>
              <a:hlinkClick r:id="rId12" action="ppaction://hlinksldjump"/>
            </p:cNvPr>
            <p:cNvSpPr txBox="1"/>
            <p:nvPr/>
          </p:nvSpPr>
          <p:spPr>
            <a:xfrm>
              <a:off x="3719894" y="370200"/>
              <a:ext cx="1344171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2" action="ppaction://hlinksldjump"/>
                </a:rPr>
                <a:t>OK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1182433" y="4633307"/>
            <a:ext cx="1296144" cy="1448161"/>
            <a:chOff x="3491880" y="-27384"/>
            <a:chExt cx="1800200" cy="2016224"/>
          </a:xfrm>
        </p:grpSpPr>
        <p:sp>
          <p:nvSpPr>
            <p:cNvPr id="35" name="Šestiúhelník 34">
              <a:hlinkClick r:id="rId1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>
              <a:hlinkClick r:id="rId13" action="ppaction://hlinksldjump"/>
            </p:cNvPr>
            <p:cNvSpPr txBox="1"/>
            <p:nvPr/>
          </p:nvSpPr>
          <p:spPr>
            <a:xfrm>
              <a:off x="3688296" y="451078"/>
              <a:ext cx="1407365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3" action="ppaction://hlinksldjump"/>
                </a:rPr>
                <a:t>DÚ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384264" y="4633306"/>
            <a:ext cx="1296144" cy="1448161"/>
            <a:chOff x="3491880" y="-27384"/>
            <a:chExt cx="1800200" cy="2016224"/>
          </a:xfrm>
        </p:grpSpPr>
        <p:sp>
          <p:nvSpPr>
            <p:cNvPr id="38" name="Šestiúhelník 37">
              <a:hlinkClick r:id="rId1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>
              <a:hlinkClick r:id="rId14" action="ppaction://hlinksldjump"/>
            </p:cNvPr>
            <p:cNvSpPr txBox="1"/>
            <p:nvPr/>
          </p:nvSpPr>
          <p:spPr>
            <a:xfrm>
              <a:off x="3725509" y="384594"/>
              <a:ext cx="1332940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4" action="ppaction://hlinksldjump"/>
                </a:rPr>
                <a:t>OČ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088119" y="4633306"/>
            <a:ext cx="1296144" cy="1448161"/>
            <a:chOff x="3491880" y="-27384"/>
            <a:chExt cx="1800200" cy="2016224"/>
          </a:xfrm>
        </p:grpSpPr>
        <p:sp>
          <p:nvSpPr>
            <p:cNvPr id="41" name="Šestiúhelník 40">
              <a:hlinkClick r:id="rId1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>
              <a:hlinkClick r:id="rId15" action="ppaction://hlinksldjump"/>
            </p:cNvPr>
            <p:cNvSpPr txBox="1"/>
            <p:nvPr/>
          </p:nvSpPr>
          <p:spPr>
            <a:xfrm>
              <a:off x="3731122" y="384596"/>
              <a:ext cx="1332942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5" action="ppaction://hlinksldjump"/>
                </a:rPr>
                <a:t>OP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791974" y="4633306"/>
            <a:ext cx="1296144" cy="1448161"/>
            <a:chOff x="3491880" y="-27384"/>
            <a:chExt cx="1800200" cy="2016224"/>
          </a:xfrm>
        </p:grpSpPr>
        <p:sp>
          <p:nvSpPr>
            <p:cNvPr id="44" name="Šestiúhelník 43">
              <a:hlinkClick r:id="rId16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hlinkClick r:id="rId16" action="ppaction://hlinksldjump"/>
            </p:cNvPr>
            <p:cNvSpPr txBox="1"/>
            <p:nvPr/>
          </p:nvSpPr>
          <p:spPr>
            <a:xfrm>
              <a:off x="3661937" y="402245"/>
              <a:ext cx="1412160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6" action="ppaction://hlinksldjump"/>
                </a:rPr>
                <a:t>GT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478576" y="4633307"/>
            <a:ext cx="1296144" cy="1448161"/>
            <a:chOff x="-1278865" y="3301628"/>
            <a:chExt cx="1800200" cy="2016224"/>
          </a:xfrm>
        </p:grpSpPr>
        <p:sp>
          <p:nvSpPr>
            <p:cNvPr id="47" name="Šestiúhelník 46">
              <a:hlinkClick r:id="rId17" action="ppaction://hlinksldjump"/>
            </p:cNvPr>
            <p:cNvSpPr/>
            <p:nvPr/>
          </p:nvSpPr>
          <p:spPr>
            <a:xfrm rot="5400000">
              <a:off x="-1386877" y="3409640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>
              <a:hlinkClick r:id="rId17" action="ppaction://hlinksldjump"/>
            </p:cNvPr>
            <p:cNvSpPr txBox="1"/>
            <p:nvPr/>
          </p:nvSpPr>
          <p:spPr>
            <a:xfrm>
              <a:off x="-1069458" y="3780090"/>
              <a:ext cx="1364146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7" action="ppaction://hlinksldjump"/>
                </a:rPr>
                <a:t>TN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sp>
        <p:nvSpPr>
          <p:cNvPr id="49" name="Obdélník 48">
            <a:hlinkClick r:id="rId18" action="ppaction://hlinksldjump"/>
          </p:cNvPr>
          <p:cNvSpPr/>
          <p:nvPr/>
        </p:nvSpPr>
        <p:spPr>
          <a:xfrm>
            <a:off x="827584" y="620688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VERZE 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bdélník 49">
            <a:hlinkClick r:id="rId19" action="ppaction://hlinksldjump"/>
          </p:cNvPr>
          <p:cNvSpPr/>
          <p:nvPr/>
        </p:nvSpPr>
        <p:spPr>
          <a:xfrm>
            <a:off x="6063737" y="664241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20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07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/>
              <a:t>nejmenší a základní geometrický útvar se nazývá...</a:t>
            </a:r>
          </a:p>
          <a:p>
            <a:pPr marL="0" indent="0" algn="ctr">
              <a:buNone/>
            </a:pP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Ú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přímá čára ohraničená dvěma krajními body</a:t>
            </a:r>
          </a:p>
          <a:p>
            <a:pPr marL="0" indent="0" algn="ctr">
              <a:buNone/>
            </a:pP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/>
              <a:t>geometrický útvar, který nemá žádnou stranu, se nazývá...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Přímá čára, která nemá začátek ani konec.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útvar, který má 3 strany, 3 vrcholy a 3 úhly, nazýváme...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/>
              <a:t>místo, kde se potkají dvě strany čtverce, nazýváme</a:t>
            </a:r>
            <a:r>
              <a:rPr lang="cs-CZ" sz="7200" dirty="0" smtClean="0"/>
              <a:t>...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sz="7200" dirty="0"/>
              <a:t>úsečky, které tvoří nějaký geometrický obrazec, nazýváme...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/>
              <a:t>kolmé přímky nazýváme zkráceně...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91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před rýsováním složitějšího obrazce si vždy uděláme...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v geometrii nekreslíme, ale...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7200" dirty="0"/>
              <a:t>J</a:t>
            </a:r>
            <a:r>
              <a:rPr lang="cs-CZ" sz="7200" dirty="0" smtClean="0"/>
              <a:t>ak nazveme součet všech stran daného obrazce např. čtverce, nebo obdélníku?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7200" dirty="0" smtClean="0"/>
              <a:t>geometrické těleso, které má všechny stěny stejné, nazýváme...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95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pt-BR" sz="7200" dirty="0" smtClean="0"/>
              <a:t>tento zápis (p</a:t>
            </a:r>
            <a:r>
              <a:rPr lang="cs-CZ" sz="7200" i="1" dirty="0" smtClean="0"/>
              <a:t>||</a:t>
            </a:r>
            <a:r>
              <a:rPr lang="pt-BR" sz="7200" dirty="0" smtClean="0"/>
              <a:t>r) znamená, že přímky </a:t>
            </a:r>
            <a:r>
              <a:rPr lang="pt-BR" sz="7200" i="1" u="sng" dirty="0" smtClean="0"/>
              <a:t>p</a:t>
            </a:r>
            <a:r>
              <a:rPr lang="pt-BR" sz="7200" dirty="0" smtClean="0"/>
              <a:t> a </a:t>
            </a:r>
            <a:r>
              <a:rPr lang="pt-BR" sz="7200" i="1" u="sng" dirty="0" smtClean="0"/>
              <a:t>r</a:t>
            </a:r>
            <a:r>
              <a:rPr lang="pt-BR" sz="7200" dirty="0" smtClean="0"/>
              <a:t> jsou ...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95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přímka, která má počátek, ale nemá konec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95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úsečky, které mají stejnou délku nazýváme...</a:t>
            </a:r>
            <a:endParaRPr lang="cs-CZ" sz="7200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nazývá místo, kam musíme zabodnout hrot kružítka při rýsování kružnice?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nazývá geometrický útvar, který má 3 vrcholy a jeden pravý úhel?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RP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nazývají 2 přímky, které nemají žádný společný bod? 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nazývají 2 přímky, které mají jeden společný bod a svírají pravý úhel? 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SÚ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Místo, které rozděluje úsečku na 2 stejné části.</a:t>
            </a:r>
          </a:p>
          <a:p>
            <a:pPr marL="0" indent="0" algn="ctr">
              <a:buNone/>
            </a:pPr>
            <a:endParaRPr lang="cs-CZ" sz="7200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/>
              <a:t>Kružnici můžeme rozdělit na části. Jak se nazývá část kružnice?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PsR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/>
              <a:t>pro rýsování kolmých přímek potřebujeme... 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nazývají body, které ohraničují úsečku? 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nazývá vzdálenost od středu kružnice ke kružnici?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OÚ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sz="7200" dirty="0"/>
              <a:t>přímka procházející středem úsečky a zároveň kolmá k úsečce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DÚ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čteme tento zápis: </a:t>
            </a:r>
            <a:r>
              <a:rPr lang="cs-CZ" sz="7200" dirty="0" smtClean="0"/>
              <a:t>|AB| </a:t>
            </a:r>
            <a:r>
              <a:rPr lang="cs-CZ" sz="7200" dirty="0"/>
              <a:t>? 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7200" dirty="0"/>
              <a:t>Součet délek dvou libovolných stran je vždy větší než délka třetí strany. Tomuto     vztahu říkáme ...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036768" y="58136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GT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nazývají tyto útvary: krychle, kvádr, koule, válec...?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036768" y="58136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/>
              <a:t>dvě polopřímky, které leží v jedné přímce a mají stejný počátek </a:t>
            </a: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036768" y="58136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Co </a:t>
            </a:r>
            <a:r>
              <a:rPr lang="cs-CZ" sz="7200" dirty="0"/>
              <a:t>vypočítáme vzorcem: </a:t>
            </a:r>
            <a:endParaRPr lang="cs-CZ" sz="7200" dirty="0" smtClean="0"/>
          </a:p>
          <a:p>
            <a:pPr marL="0" lvl="0" indent="0">
              <a:buNone/>
            </a:pPr>
            <a:r>
              <a:rPr lang="cs-CZ" sz="7200" i="1" dirty="0" smtClean="0"/>
              <a:t>S </a:t>
            </a:r>
            <a:r>
              <a:rPr lang="cs-CZ" sz="7200" i="1" dirty="0"/>
              <a:t>= a . a </a:t>
            </a:r>
            <a:r>
              <a:rPr lang="cs-CZ" sz="7200" dirty="0"/>
              <a:t>? 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332656"/>
            <a:ext cx="864096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Úkoly pro geometrický AZ kvíz: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počet polí: 15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na políčkách </a:t>
            </a:r>
            <a:r>
              <a:rPr lang="cs-CZ" sz="1400" dirty="0" smtClean="0"/>
              <a:t>jsou </a:t>
            </a:r>
            <a:r>
              <a:rPr lang="cs-CZ" sz="1400" dirty="0"/>
              <a:t>ukrytá </a:t>
            </a:r>
            <a:r>
              <a:rPr lang="cs-CZ" sz="1400" dirty="0" smtClean="0"/>
              <a:t>písmena nebo dvojice písmen, </a:t>
            </a:r>
            <a:r>
              <a:rPr lang="cs-CZ" sz="1400" dirty="0"/>
              <a:t>která jsou </a:t>
            </a:r>
            <a:r>
              <a:rPr lang="cs-CZ" sz="1400" dirty="0" smtClean="0"/>
              <a:t>počátečními písmeny </a:t>
            </a:r>
            <a:r>
              <a:rPr lang="cs-CZ" sz="1400" dirty="0"/>
              <a:t>správné odpovědi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v legendě jsou červeně vyznačeny správné odpovědi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hrají dvě </a:t>
            </a:r>
            <a:r>
              <a:rPr lang="cs-CZ" sz="1400" dirty="0" smtClean="0"/>
              <a:t>družstva, body zapisujeme na tabuli</a:t>
            </a:r>
            <a:endParaRPr lang="cs-CZ" sz="14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otázky jsou z oblasti geometrie 4. roč.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LEGENDA:</a:t>
            </a:r>
            <a:r>
              <a:rPr lang="cs-CZ" sz="1400" b="1" dirty="0"/>
              <a:t> </a:t>
            </a:r>
            <a:endParaRPr lang="cs-CZ" sz="1400" dirty="0"/>
          </a:p>
          <a:p>
            <a:pPr>
              <a:spcAft>
                <a:spcPts val="0"/>
              </a:spcAft>
            </a:pPr>
            <a:r>
              <a:rPr lang="cs-CZ" sz="1400" b="1" kern="150" dirty="0">
                <a:latin typeface="Times New Roman"/>
                <a:ea typeface="Lucida Sans Unicode"/>
                <a:cs typeface="Mangal"/>
              </a:rPr>
              <a:t> 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1.</a:t>
            </a:r>
            <a:r>
              <a:rPr lang="cs-CZ" sz="1400" b="1" u="sng" kern="150" dirty="0" smtClean="0">
                <a:latin typeface="Times New Roman"/>
                <a:ea typeface="Lucida Sans Unicode"/>
                <a:cs typeface="Mangal"/>
              </a:rPr>
              <a:t>kolo</a:t>
            </a:r>
            <a:r>
              <a:rPr lang="cs-CZ" sz="1400" b="1" u="sng" kern="150" dirty="0">
                <a:latin typeface="Times New Roman"/>
                <a:ea typeface="Lucida Sans Unicode"/>
                <a:cs typeface="Mangal"/>
              </a:rPr>
              <a:t>: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B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bod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nejmenší a základní geometrický útvar se nazývá...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Ú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úsečka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přímá čára ohraničená dvěma krajními body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K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kružnice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geometrický útvar, který nemá žádnou stranu, se nazývá...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P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přímka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přímá čára, která nemá začátek ani konec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T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trojúhelník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)útvar, který má 3 strany, 3 vrcholy a 3 úhly, nazýváme...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V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vrchol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)místo, kde se potkají dvě strany čtverce, nazýváme...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S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strany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úsečky, které tvoří nějaký geometrický obrazec, nazýváme...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K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kolmice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kolmé přímky nazýváme zkráceně...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N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náčrtek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před rýsováním složitějšího obrazce si vždy uděláme...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9525" algn="l"/>
              </a:tabLst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R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rýsujeme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v geometrii nekreslíme, ale...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 S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shodné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úsečky, které mají stejnou délku nazýváme...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O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obvod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jak nazveme součet všech stran daného obrazce např. čtverce, nebo obdélníku?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K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krychle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geometrické těleso, které má všechny stěny stejné, nazýváme...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R –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rovnoběžné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tento zápis (p//r) znamená, že přímky p a r jsou 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P -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polopřímka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přímka, která má počátek, ale nemá konec</a:t>
            </a:r>
          </a:p>
          <a:p>
            <a:pPr>
              <a:spcAft>
                <a:spcPts val="0"/>
              </a:spcAft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 </a:t>
            </a:r>
            <a:endParaRPr lang="cs-CZ" sz="1400" kern="150" dirty="0">
              <a:effectLst/>
              <a:latin typeface="Times New Roman"/>
              <a:ea typeface="Lucida Sans Unicode"/>
              <a:cs typeface="Mangal"/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228184" y="336855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4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42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517" y="836712"/>
            <a:ext cx="864096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u="sng" kern="150" dirty="0">
                <a:latin typeface="Times New Roman"/>
                <a:ea typeface="Lucida Sans Unicode"/>
                <a:cs typeface="Mangal"/>
              </a:rPr>
              <a:t>2. kolo:</a:t>
            </a:r>
            <a:endParaRPr lang="cs-CZ" kern="150" dirty="0">
              <a:latin typeface="Times New Roman"/>
              <a:ea typeface="Lucida Sans Unicode"/>
              <a:cs typeface="Mangal"/>
            </a:endParaRPr>
          </a:p>
          <a:p>
            <a:pPr>
              <a:spcAft>
                <a:spcPts val="0"/>
              </a:spcAft>
            </a:pPr>
            <a:r>
              <a:rPr lang="cs-CZ" kern="150" dirty="0">
                <a:latin typeface="Times New Roman"/>
                <a:ea typeface="Lucida Sans Unicode"/>
                <a:cs typeface="Mangal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SK – jak se nazývá místo, kam musíme zabodnout hrot kružítka při rýsování kružnice?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střed kružnice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PT – jak se nazývá geometrický útvar, který má 3 vrcholy a jeden pravý úhel?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pravoúhlý 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trojúhelník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RP – jak se nazývají 2 přímky, které nemají žádný společný bod?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rovnoběžné přímky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KP – jak se nazývají 2 přímky, které mají jeden společný bod a svírají pravý úhel?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kolmé 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přímky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SÚ – místo, které rozděluje úsečku na 2 stejné části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střed úsečky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OK – Kružnici můžeme rozdělit na části. Jak se nazývá část kružnice?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oblouk kružnice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err="1">
                <a:latin typeface="Times New Roman"/>
                <a:ea typeface="Lucida Sans Unicode"/>
                <a:cs typeface="Mangal"/>
              </a:rPr>
              <a:t>PsR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 – pro rýsování kolmých přímek potřebujeme...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pravítko s ryskou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KB – jak se nazývají body, které ohraničují úsečku?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krajní body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PK – jak se nazývá vzdálenost od středu kružnice ke kružnici?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poloměr kružnice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OÚ – přímka procházející středem úsečky a zároveň kolmá k úsečce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osa úsečky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DÚ – jak čteme tento zápis: /AB/ 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délka úsečky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TN – Součet délek dvou libovolných stran je vždy větší než délka třetí strany. Tomuto   vztahu říkáme …(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trojúhelníková nerovnost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GT – jak se nazývají tyto útvary: krychle, kvádr, koule, válec...?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geometrická tělesa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OP – dvě polopřímky, které leží v jedné přímce a mají stejný počátek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opačné polopřímky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OČ – co vypočítáme vzorcem: </a:t>
            </a:r>
            <a:r>
              <a:rPr lang="cs-CZ" sz="1400" b="1" i="1" kern="150" dirty="0">
                <a:latin typeface="Times New Roman"/>
                <a:ea typeface="Lucida Sans Unicode"/>
                <a:cs typeface="Mangal"/>
              </a:rPr>
              <a:t>S = a . 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 ? (</a:t>
            </a:r>
            <a:r>
              <a:rPr lang="cs-CZ" sz="1400" kern="150" dirty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obsah čtverce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effectLst/>
              <a:latin typeface="Times New Roman"/>
              <a:ea typeface="Lucida Sans Unicode"/>
              <a:cs typeface="Mangal"/>
            </a:endParaRPr>
          </a:p>
        </p:txBody>
      </p:sp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6063737" y="664241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4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86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FFFF00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252</TotalTime>
  <Words>449</Words>
  <Application>Microsoft Office PowerPoint</Application>
  <PresentationFormat>Předvádění na obrazovce (4:3)</PresentationFormat>
  <Paragraphs>194</Paragraphs>
  <Slides>36</Slides>
  <Notes>36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Bohatý</vt:lpstr>
      <vt:lpstr>GEOMETRICKÝ  AZ KVÍZ</vt:lpstr>
      <vt:lpstr>GEOMETRICKÝ  AZ KVÍZ</vt:lpstr>
      <vt:lpstr>Prezentace aplikace PowerPoint</vt:lpstr>
      <vt:lpstr>Prezentace aplikace PowerPoint</vt:lpstr>
      <vt:lpstr>B</vt:lpstr>
      <vt:lpstr>Ú</vt:lpstr>
      <vt:lpstr>K</vt:lpstr>
      <vt:lpstr>P</vt:lpstr>
      <vt:lpstr>T</vt:lpstr>
      <vt:lpstr>V</vt:lpstr>
      <vt:lpstr>S</vt:lpstr>
      <vt:lpstr>K</vt:lpstr>
      <vt:lpstr>N</vt:lpstr>
      <vt:lpstr>R</vt:lpstr>
      <vt:lpstr>O</vt:lpstr>
      <vt:lpstr>K</vt:lpstr>
      <vt:lpstr>R</vt:lpstr>
      <vt:lpstr>P</vt:lpstr>
      <vt:lpstr>S</vt:lpstr>
      <vt:lpstr>SK</vt:lpstr>
      <vt:lpstr>PT</vt:lpstr>
      <vt:lpstr>RP</vt:lpstr>
      <vt:lpstr>KP</vt:lpstr>
      <vt:lpstr>SÚ</vt:lpstr>
      <vt:lpstr>OK</vt:lpstr>
      <vt:lpstr>PsR</vt:lpstr>
      <vt:lpstr>KB</vt:lpstr>
      <vt:lpstr>PK</vt:lpstr>
      <vt:lpstr>OÚ</vt:lpstr>
      <vt:lpstr>DÚ</vt:lpstr>
      <vt:lpstr>TN</vt:lpstr>
      <vt:lpstr>GT</vt:lpstr>
      <vt:lpstr>OP</vt:lpstr>
      <vt:lpstr>OČ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Vendulka</dc:creator>
  <cp:lastModifiedBy>at home</cp:lastModifiedBy>
  <cp:revision>25</cp:revision>
  <dcterms:created xsi:type="dcterms:W3CDTF">2012-10-28T17:58:21Z</dcterms:created>
  <dcterms:modified xsi:type="dcterms:W3CDTF">2012-10-29T22:29:01Z</dcterms:modified>
</cp:coreProperties>
</file>