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62" r:id="rId4"/>
    <p:sldId id="260" r:id="rId5"/>
    <p:sldId id="263" r:id="rId6"/>
    <p:sldId id="266" r:id="rId7"/>
    <p:sldId id="268" r:id="rId8"/>
    <p:sldId id="259" r:id="rId9"/>
    <p:sldId id="265" r:id="rId10"/>
    <p:sldId id="267" r:id="rId11"/>
    <p:sldId id="270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28D10"/>
    <a:srgbClr val="9966FF"/>
    <a:srgbClr val="E966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3897402"/>
              </p:ext>
            </p:extLst>
          </p:nvPr>
        </p:nvGraphicFramePr>
        <p:xfrm>
          <a:off x="727990" y="1628800"/>
          <a:ext cx="7632848" cy="3495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59286"/>
                <a:gridCol w="57735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 Dobrá Jana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endParaRPr lang="cs-CZ" sz="1200" kern="120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1200" kern="1200" dirty="0" smtClean="0"/>
                    </a:p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VY_32_Inovace_1.1.3</a:t>
                      </a:r>
                    </a:p>
                    <a:p>
                      <a:pPr algn="just"/>
                      <a:endParaRPr lang="cs-CZ" sz="60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just"/>
                      <a:r>
                        <a:rPr lang="cs-CZ" baseline="0" dirty="0" smtClean="0"/>
                        <a:t>Slova souznačná a protikladná</a:t>
                      </a:r>
                      <a:endParaRPr lang="cs-CZ" dirty="0"/>
                    </a:p>
                  </a:txBody>
                  <a:tcPr anchor="ctr"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</a:t>
                      </a:r>
                      <a:r>
                        <a:rPr lang="cs-CZ" sz="1200" kern="1200" baseline="0" dirty="0" smtClean="0"/>
                        <a:t> sady</a:t>
                      </a:r>
                      <a:r>
                        <a:rPr lang="cs-CZ" sz="1200" kern="1200" dirty="0" smtClean="0"/>
                        <a:t>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Český jazyk 4.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dirty="0" smtClean="0"/>
                        <a:t>Materiál je určen pro žáky 4. třídy k procvičení synonym a opozit. Po výkladu žáci plní  zadané úkoly. Materiál se dá využít při práci s interaktivní tabulí, </a:t>
                      </a:r>
                      <a:r>
                        <a:rPr lang="cs-CZ" sz="1400" dirty="0" err="1" smtClean="0"/>
                        <a:t>multimice</a:t>
                      </a:r>
                      <a:r>
                        <a:rPr lang="cs-CZ" sz="1400" dirty="0" smtClean="0"/>
                        <a:t>, v počítačové učebně nebo jako pracovní list.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835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678531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Význam slova</a:t>
            </a:r>
          </a:p>
          <a:p>
            <a:r>
              <a:rPr lang="cs-CZ" dirty="0" smtClean="0"/>
              <a:t>Slova souznačná a protikladná</a:t>
            </a:r>
          </a:p>
          <a:p>
            <a:r>
              <a:rPr lang="cs-CZ" sz="2000" dirty="0" smtClean="0"/>
              <a:t>     (</a:t>
            </a:r>
            <a:r>
              <a:rPr lang="cs-CZ" sz="2000" dirty="0"/>
              <a:t>synonyma</a:t>
            </a:r>
            <a:r>
              <a:rPr lang="cs-CZ" sz="2000" dirty="0" smtClean="0"/>
              <a:t>)   </a:t>
            </a:r>
            <a:r>
              <a:rPr lang="cs-CZ" sz="2000" dirty="0"/>
              <a:t>(</a:t>
            </a:r>
            <a:r>
              <a:rPr lang="cs-CZ" sz="2000" dirty="0" smtClean="0"/>
              <a:t>opozita)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Nauka o slově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702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720080"/>
          </a:xfrm>
          <a:gradFill flip="none" rotWithShape="1">
            <a:gsLst>
              <a:gs pos="0">
                <a:srgbClr val="9966FF">
                  <a:tint val="66000"/>
                  <a:satMod val="160000"/>
                </a:srgbClr>
              </a:gs>
              <a:gs pos="50000">
                <a:srgbClr val="9966FF">
                  <a:tint val="44500"/>
                  <a:satMod val="160000"/>
                </a:srgbClr>
              </a:gs>
              <a:gs pos="100000">
                <a:srgbClr val="9966FF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Slova souznačná a protikladná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340768"/>
            <a:ext cx="3733800" cy="869032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rgbClr val="E28D10"/>
                </a:solidFill>
              </a:rPr>
              <a:t>Slova souznačná </a:t>
            </a:r>
          </a:p>
          <a:p>
            <a:pPr algn="ctr"/>
            <a:r>
              <a:rPr lang="cs-CZ" dirty="0" smtClean="0">
                <a:solidFill>
                  <a:srgbClr val="E28D10"/>
                </a:solidFill>
              </a:rPr>
              <a:t>(synonyma)</a:t>
            </a:r>
            <a:endParaRPr lang="cs-CZ" dirty="0">
              <a:solidFill>
                <a:srgbClr val="E28D1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340768"/>
            <a:ext cx="3733800" cy="86903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rgbClr val="E28D10"/>
                </a:solidFill>
              </a:rPr>
              <a:t>Slova protikladná </a:t>
            </a:r>
          </a:p>
          <a:p>
            <a:pPr algn="ctr"/>
            <a:r>
              <a:rPr lang="cs-CZ" dirty="0" smtClean="0">
                <a:solidFill>
                  <a:srgbClr val="E28D10"/>
                </a:solidFill>
              </a:rPr>
              <a:t>(opozita, antonyma)</a:t>
            </a:r>
            <a:endParaRPr lang="cs-CZ" dirty="0">
              <a:solidFill>
                <a:srgbClr val="E28D1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139712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Slova stejného nebo podobného významu.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96507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Slova opačného významu.</a:t>
            </a:r>
            <a:endParaRPr lang="cs-CZ" dirty="0"/>
          </a:p>
        </p:txBody>
      </p:sp>
      <p:pic>
        <p:nvPicPr>
          <p:cNvPr id="1026" name="Picture 2" descr="C:\Users\adm\AppData\Local\Microsoft\Windows\Temporary Internet Files\Content.IE5\9S3725G8\MC90044141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00192" y="3645024"/>
            <a:ext cx="1908731" cy="2542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1631147" y="4041812"/>
            <a:ext cx="3722712" cy="1595301"/>
          </a:xfrm>
          <a:prstGeom prst="wedgeEllipseCallout">
            <a:avLst>
              <a:gd name="adj1" fmla="val 75391"/>
              <a:gd name="adj2" fmla="val -21714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PAMATUJ SI !</a:t>
            </a:r>
            <a:endParaRPr lang="cs-CZ" sz="4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61878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7000"/>
                            </p:stCondLst>
                            <p:childTnLst>
                              <p:par>
                                <p:cTn id="6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9500"/>
                            </p:stCondLst>
                            <p:childTnLst>
                              <p:par>
                                <p:cTn id="6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1500"/>
                            </p:stCondLst>
                            <p:childTnLst>
                              <p:par>
                                <p:cTn id="8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3500"/>
                            </p:stCondLst>
                            <p:childTnLst>
                              <p:par>
                                <p:cTn id="10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5500"/>
                            </p:stCondLst>
                            <p:childTnLst>
                              <p:par>
                                <p:cTn id="1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1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5" grpId="0" build="p"/>
      <p:bldP spid="6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444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1. Ve dvojicích vět vyhledej synonyma a spoj je vždy obloučkem.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to skromný chlapec.			Je to nenáročný hoch.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Tužka má ostrý hrot.			Kružítko má špičatý bodec.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Slon je veliké zvíře.			Unese obrovský náklad.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Čas rychle plynul.			Dny nám rychle ubíhaly.</a:t>
            </a:r>
            <a:endParaRPr lang="cs-CZ" dirty="0"/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8541421" y="18864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8508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2. Napiš ke každému slovu co </a:t>
            </a:r>
            <a:r>
              <a:rPr lang="cs-CZ" dirty="0" smtClean="0"/>
              <a:t>nejvíce synonym.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fontAlgn="t">
              <a:buNone/>
            </a:pPr>
            <a:endParaRPr lang="cs-CZ" dirty="0"/>
          </a:p>
          <a:p>
            <a:pPr marL="0" indent="0" algn="ctr" fontAlgn="t">
              <a:buNone/>
            </a:pPr>
            <a:endParaRPr lang="cs-CZ" dirty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7258728"/>
              </p:ext>
            </p:extLst>
          </p:nvPr>
        </p:nvGraphicFramePr>
        <p:xfrm>
          <a:off x="2195736" y="1700808"/>
          <a:ext cx="5025753" cy="4104456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675251"/>
                <a:gridCol w="1675251"/>
                <a:gridCol w="1675251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pěkný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běží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děvče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Veselý obličej 4">
            <a:hlinkClick r:id="rId2" action="ppaction://hlinksldjump"/>
          </p:cNvPr>
          <p:cNvSpPr/>
          <p:nvPr/>
        </p:nvSpPr>
        <p:spPr>
          <a:xfrm>
            <a:off x="8598327" y="260648"/>
            <a:ext cx="251520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8968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850106"/>
          </a:xfrm>
        </p:spPr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. Zapiš opozita vyznačených slov.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340768"/>
            <a:ext cx="8352928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slavnostní</a:t>
            </a:r>
            <a:r>
              <a:rPr lang="cs-CZ" sz="2400" dirty="0" smtClean="0"/>
              <a:t> oběd __________		přesná </a:t>
            </a:r>
            <a:r>
              <a:rPr lang="cs-CZ" sz="2400" dirty="0" smtClean="0">
                <a:solidFill>
                  <a:srgbClr val="0070C0"/>
                </a:solidFill>
              </a:rPr>
              <a:t>odpověď</a:t>
            </a:r>
            <a:r>
              <a:rPr lang="cs-CZ" sz="2400" dirty="0" smtClean="0"/>
              <a:t>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n</a:t>
            </a:r>
            <a:r>
              <a:rPr lang="cs-CZ" sz="2400" dirty="0" smtClean="0"/>
              <a:t>edělní </a:t>
            </a:r>
            <a:r>
              <a:rPr lang="cs-CZ" sz="2400" dirty="0" smtClean="0">
                <a:solidFill>
                  <a:srgbClr val="0070C0"/>
                </a:solidFill>
              </a:rPr>
              <a:t>večer</a:t>
            </a:r>
            <a:r>
              <a:rPr lang="cs-CZ" sz="2400" dirty="0" smtClean="0"/>
              <a:t> ___________		</a:t>
            </a:r>
            <a:r>
              <a:rPr lang="cs-CZ" sz="2400" dirty="0" smtClean="0">
                <a:solidFill>
                  <a:srgbClr val="0070C0"/>
                </a:solidFill>
              </a:rPr>
              <a:t>lesklý</a:t>
            </a:r>
            <a:r>
              <a:rPr lang="cs-CZ" sz="2400" dirty="0" smtClean="0"/>
              <a:t> šperk 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h</a:t>
            </a:r>
            <a:r>
              <a:rPr lang="cs-CZ" sz="2400" dirty="0" smtClean="0">
                <a:solidFill>
                  <a:srgbClr val="0070C0"/>
                </a:solidFill>
              </a:rPr>
              <a:t>ladový</a:t>
            </a:r>
            <a:r>
              <a:rPr lang="cs-CZ" sz="2400" dirty="0" smtClean="0"/>
              <a:t> pes _____________		jarní </a:t>
            </a:r>
            <a:r>
              <a:rPr lang="cs-CZ" sz="2400" dirty="0" smtClean="0">
                <a:solidFill>
                  <a:srgbClr val="0070C0"/>
                </a:solidFill>
              </a:rPr>
              <a:t>noc</a:t>
            </a:r>
            <a:r>
              <a:rPr lang="cs-CZ" sz="2400" dirty="0" smtClean="0"/>
              <a:t> 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tichý</a:t>
            </a:r>
            <a:r>
              <a:rPr lang="cs-CZ" sz="2400" dirty="0" smtClean="0"/>
              <a:t> pláč ______________		</a:t>
            </a:r>
            <a:r>
              <a:rPr lang="cs-CZ" sz="2400" dirty="0" smtClean="0">
                <a:solidFill>
                  <a:srgbClr val="0070C0"/>
                </a:solidFill>
              </a:rPr>
              <a:t>stará</a:t>
            </a:r>
            <a:r>
              <a:rPr lang="cs-CZ" sz="2400" dirty="0" smtClean="0"/>
              <a:t> paní 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s</a:t>
            </a:r>
            <a:r>
              <a:rPr lang="cs-CZ" sz="2400" dirty="0" smtClean="0">
                <a:solidFill>
                  <a:srgbClr val="0070C0"/>
                </a:solidFill>
              </a:rPr>
              <a:t>labý</a:t>
            </a:r>
            <a:r>
              <a:rPr lang="cs-CZ" sz="2400" dirty="0" smtClean="0"/>
              <a:t> výkřik _____________		</a:t>
            </a:r>
            <a:r>
              <a:rPr lang="cs-CZ" sz="2400" dirty="0" smtClean="0">
                <a:solidFill>
                  <a:srgbClr val="0070C0"/>
                </a:solidFill>
              </a:rPr>
              <a:t>oblíbená</a:t>
            </a:r>
            <a:r>
              <a:rPr lang="cs-CZ" sz="2400" dirty="0" smtClean="0"/>
              <a:t> kniha  ___________</a:t>
            </a:r>
            <a:endParaRPr lang="cs-CZ" sz="2400" dirty="0"/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8616164" y="18864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115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19256" cy="130100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4. Doplň do pr</a:t>
            </a:r>
            <a:r>
              <a:rPr lang="cs-CZ" sz="3200" dirty="0"/>
              <a:t>v</a:t>
            </a:r>
            <a:r>
              <a:rPr lang="cs-CZ" sz="3200" dirty="0" smtClean="0"/>
              <a:t>ní křížovky slova souznačná a do druhé protikladná. Tajenky doplň do vět.</a:t>
            </a:r>
            <a:endParaRPr lang="cs-CZ" sz="3200" dirty="0"/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2875322282"/>
              </p:ext>
            </p:extLst>
          </p:nvPr>
        </p:nvGraphicFramePr>
        <p:xfrm>
          <a:off x="6012160" y="1840989"/>
          <a:ext cx="2664294" cy="3170098"/>
        </p:xfrm>
        <a:graphic>
          <a:graphicData uri="http://schemas.openxmlformats.org/drawingml/2006/table">
            <a:tbl>
              <a:tblPr/>
              <a:tblGrid>
                <a:gridCol w="444049"/>
                <a:gridCol w="444049"/>
                <a:gridCol w="444049"/>
                <a:gridCol w="444049"/>
                <a:gridCol w="444049"/>
                <a:gridCol w="444049"/>
              </a:tblGrid>
              <a:tr h="39380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349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94651437"/>
              </p:ext>
            </p:extLst>
          </p:nvPr>
        </p:nvGraphicFramePr>
        <p:xfrm>
          <a:off x="1814348" y="1844824"/>
          <a:ext cx="2448270" cy="3096344"/>
        </p:xfrm>
        <a:graphic>
          <a:graphicData uri="http://schemas.openxmlformats.org/drawingml/2006/table">
            <a:tbl>
              <a:tblPr/>
              <a:tblGrid>
                <a:gridCol w="381388"/>
                <a:gridCol w="434702"/>
                <a:gridCol w="408045"/>
                <a:gridCol w="408045"/>
                <a:gridCol w="408045"/>
                <a:gridCol w="408045"/>
              </a:tblGrid>
              <a:tr h="3846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87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1844824"/>
            <a:ext cx="1584176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/>
              <a:t>n</a:t>
            </a:r>
            <a:r>
              <a:rPr lang="cs-CZ" sz="2500" dirty="0" smtClean="0"/>
              <a:t>evidomý</a:t>
            </a:r>
          </a:p>
          <a:p>
            <a:r>
              <a:rPr lang="cs-CZ" sz="2500" dirty="0"/>
              <a:t>c</a:t>
            </a:r>
            <a:r>
              <a:rPr lang="cs-CZ" sz="2500" dirty="0" smtClean="0"/>
              <a:t>hytrý</a:t>
            </a:r>
          </a:p>
          <a:p>
            <a:r>
              <a:rPr lang="cs-CZ" sz="2500" dirty="0"/>
              <a:t>b</a:t>
            </a:r>
            <a:r>
              <a:rPr lang="cs-CZ" sz="2500" dirty="0" smtClean="0"/>
              <a:t>ída</a:t>
            </a:r>
          </a:p>
          <a:p>
            <a:r>
              <a:rPr lang="cs-CZ" sz="2500" dirty="0"/>
              <a:t>m</a:t>
            </a:r>
            <a:r>
              <a:rPr lang="cs-CZ" sz="2500" dirty="0" smtClean="0"/>
              <a:t>rak</a:t>
            </a:r>
          </a:p>
          <a:p>
            <a:r>
              <a:rPr lang="cs-CZ" sz="2500" dirty="0"/>
              <a:t>o</a:t>
            </a:r>
            <a:r>
              <a:rPr lang="cs-CZ" sz="2500" dirty="0" smtClean="0"/>
              <a:t>bčas</a:t>
            </a:r>
          </a:p>
          <a:p>
            <a:r>
              <a:rPr lang="cs-CZ" sz="2500" dirty="0"/>
              <a:t>h</a:t>
            </a:r>
            <a:r>
              <a:rPr lang="cs-CZ" sz="2500" dirty="0" smtClean="0"/>
              <a:t>rdý</a:t>
            </a:r>
          </a:p>
          <a:p>
            <a:r>
              <a:rPr lang="cs-CZ" sz="2500" dirty="0"/>
              <a:t>s</a:t>
            </a:r>
            <a:r>
              <a:rPr lang="cs-CZ" sz="2500" dirty="0" smtClean="0"/>
              <a:t>nad</a:t>
            </a:r>
          </a:p>
          <a:p>
            <a:r>
              <a:rPr lang="cs-CZ" sz="2500" dirty="0"/>
              <a:t>s</a:t>
            </a:r>
            <a:r>
              <a:rPr lang="cs-CZ" sz="2500" dirty="0" smtClean="0"/>
              <a:t>oubor map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45926" y="1840987"/>
            <a:ext cx="111767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/>
              <a:t>n</a:t>
            </a:r>
            <a:r>
              <a:rPr lang="cs-CZ" sz="2500" dirty="0" smtClean="0"/>
              <a:t>e</a:t>
            </a:r>
          </a:p>
          <a:p>
            <a:r>
              <a:rPr lang="cs-CZ" sz="2500" dirty="0"/>
              <a:t>v</a:t>
            </a:r>
            <a:r>
              <a:rPr lang="cs-CZ" sz="2500" dirty="0" smtClean="0"/>
              <a:t>šechno</a:t>
            </a:r>
          </a:p>
          <a:p>
            <a:r>
              <a:rPr lang="cs-CZ" sz="2500" dirty="0"/>
              <a:t>s</a:t>
            </a:r>
            <a:r>
              <a:rPr lang="cs-CZ" sz="2500" dirty="0" smtClean="0"/>
              <a:t>větlo</a:t>
            </a:r>
          </a:p>
          <a:p>
            <a:r>
              <a:rPr lang="cs-CZ" sz="2500" dirty="0"/>
              <a:t>t</a:t>
            </a:r>
            <a:r>
              <a:rPr lang="cs-CZ" sz="2500" dirty="0" smtClean="0"/>
              <a:t>rpaslík</a:t>
            </a:r>
          </a:p>
          <a:p>
            <a:r>
              <a:rPr lang="cs-CZ" sz="2500" dirty="0"/>
              <a:t>d</a:t>
            </a:r>
            <a:r>
              <a:rPr lang="cs-CZ" sz="2500" dirty="0" smtClean="0"/>
              <a:t>en</a:t>
            </a:r>
          </a:p>
          <a:p>
            <a:r>
              <a:rPr lang="cs-CZ" sz="2500" dirty="0"/>
              <a:t>n</a:t>
            </a:r>
            <a:r>
              <a:rPr lang="cs-CZ" sz="2500" dirty="0" smtClean="0"/>
              <a:t>ízký</a:t>
            </a:r>
          </a:p>
          <a:p>
            <a:r>
              <a:rPr lang="cs-CZ" sz="2500" dirty="0"/>
              <a:t>m</a:t>
            </a:r>
            <a:r>
              <a:rPr lang="cs-CZ" sz="2500" dirty="0" smtClean="0"/>
              <a:t>álo</a:t>
            </a:r>
          </a:p>
          <a:p>
            <a:r>
              <a:rPr lang="cs-CZ" sz="2500" dirty="0"/>
              <a:t>d</a:t>
            </a:r>
            <a:r>
              <a:rPr lang="cs-CZ" sz="2500" dirty="0" smtClean="0"/>
              <a:t>rahý</a:t>
            </a:r>
            <a:endParaRPr lang="cs-CZ" sz="25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7932" y="5145955"/>
            <a:ext cx="583608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Slova souznačná se nazývají __________ 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71800" y="5970821"/>
            <a:ext cx="5960252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Slova protikladná se nazývají __________ .</a:t>
            </a:r>
          </a:p>
        </p:txBody>
      </p:sp>
      <p:sp>
        <p:nvSpPr>
          <p:cNvPr id="7" name="Veselý obličej 6">
            <a:hlinkClick r:id="rId2" action="ppaction://hlinksldjump"/>
          </p:cNvPr>
          <p:cNvSpPr/>
          <p:nvPr/>
        </p:nvSpPr>
        <p:spPr>
          <a:xfrm>
            <a:off x="8583340" y="219053"/>
            <a:ext cx="304444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7882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88640"/>
            <a:ext cx="7772400" cy="1800201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Řešení</a:t>
            </a:r>
            <a:r>
              <a:rPr lang="cs-CZ" dirty="0"/>
              <a:t/>
            </a:r>
            <a:br>
              <a:rPr lang="cs-CZ" dirty="0"/>
            </a:br>
            <a:r>
              <a:rPr lang="cs-CZ" sz="2700" dirty="0"/>
              <a:t>1. Ve dvojicích vět vyhledej synonyma a spoj je vždy obloučkem.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2924944"/>
            <a:ext cx="7772400" cy="3672408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Je to skromný chlapec.			Je to nenáročný hoch.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Tužka má ostrý hrot.			</a:t>
            </a:r>
            <a:r>
              <a:rPr lang="cs-CZ" sz="2300" dirty="0">
                <a:solidFill>
                  <a:schemeClr val="tx1"/>
                </a:solidFill>
              </a:rPr>
              <a:t>Kružítko má špičatý bodec.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Slon je veliké zvíře.			Unese obrovský náklad.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Čas rychle plynul.			Dny nám rychle ubíhaly.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hnutá šipka dolů 3"/>
          <p:cNvSpPr/>
          <p:nvPr/>
        </p:nvSpPr>
        <p:spPr>
          <a:xfrm>
            <a:off x="1979712" y="2492896"/>
            <a:ext cx="4608512" cy="576064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hnutá šipka dolů 4"/>
          <p:cNvSpPr/>
          <p:nvPr/>
        </p:nvSpPr>
        <p:spPr>
          <a:xfrm>
            <a:off x="2195736" y="3284984"/>
            <a:ext cx="5112568" cy="576064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>
            <a:off x="1979712" y="4293096"/>
            <a:ext cx="4824536" cy="504056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dolů 6"/>
          <p:cNvSpPr/>
          <p:nvPr/>
        </p:nvSpPr>
        <p:spPr>
          <a:xfrm>
            <a:off x="2411760" y="5229200"/>
            <a:ext cx="5256584" cy="504056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ů 7"/>
          <p:cNvSpPr/>
          <p:nvPr/>
        </p:nvSpPr>
        <p:spPr>
          <a:xfrm>
            <a:off x="2844504" y="2636912"/>
            <a:ext cx="4823840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ů 8"/>
          <p:cNvSpPr/>
          <p:nvPr/>
        </p:nvSpPr>
        <p:spPr>
          <a:xfrm>
            <a:off x="2699792" y="3495288"/>
            <a:ext cx="5544616" cy="36576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541421" y="316035"/>
            <a:ext cx="288032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6492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5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5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1500"/>
                            </p:stCondLst>
                            <p:childTnLst>
                              <p:par>
                                <p:cTn id="5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500"/>
                            </p:stCondLst>
                            <p:childTnLst>
                              <p:par>
                                <p:cTn id="6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3500"/>
                            </p:stCondLst>
                            <p:childTnLst>
                              <p:par>
                                <p:cTn id="7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Řešení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2</a:t>
            </a:r>
            <a:r>
              <a:rPr lang="cs-CZ" sz="2700" dirty="0"/>
              <a:t>. Napiš ke každému slovu co </a:t>
            </a:r>
            <a:r>
              <a:rPr lang="cs-CZ" sz="2700" dirty="0" smtClean="0"/>
              <a:t>nejvíce synonym.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fontAlgn="t">
              <a:buNone/>
            </a:pPr>
            <a:endParaRPr lang="cs-CZ" dirty="0"/>
          </a:p>
          <a:p>
            <a:pPr marL="0" indent="0" algn="ctr" fontAlgn="t">
              <a:buNone/>
            </a:pPr>
            <a:endParaRPr lang="cs-CZ" dirty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2637050"/>
              </p:ext>
            </p:extLst>
          </p:nvPr>
        </p:nvGraphicFramePr>
        <p:xfrm>
          <a:off x="2195736" y="1700808"/>
          <a:ext cx="5025753" cy="4104456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675251"/>
                <a:gridCol w="1675251"/>
                <a:gridCol w="1675251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pěkný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běží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děvče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hezký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utíká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dívka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krásný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holka</a:t>
                      </a:r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nádherný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spěchá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slečna</a:t>
                      </a:r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úžasný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chvátá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žene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604448" y="260648"/>
            <a:ext cx="250328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3149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4400" b="1" dirty="0" smtClean="0"/>
              <a:t>Řešení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3. </a:t>
            </a:r>
            <a:r>
              <a:rPr lang="cs-CZ" sz="2400" dirty="0"/>
              <a:t>Zapiš opozita vyznačených slov.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219256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slavnostní</a:t>
            </a:r>
            <a:r>
              <a:rPr lang="cs-CZ" sz="2400" dirty="0"/>
              <a:t> oběd </a:t>
            </a:r>
            <a:r>
              <a:rPr lang="cs-CZ" sz="2400" dirty="0" smtClean="0"/>
              <a:t>_</a:t>
            </a:r>
            <a:r>
              <a:rPr lang="cs-CZ" sz="2400" dirty="0" smtClean="0">
                <a:solidFill>
                  <a:srgbClr val="FF0000"/>
                </a:solidFill>
              </a:rPr>
              <a:t>obyčejný</a:t>
            </a:r>
            <a:r>
              <a:rPr lang="cs-CZ" sz="2400" dirty="0" smtClean="0"/>
              <a:t>__</a:t>
            </a:r>
            <a:r>
              <a:rPr lang="cs-CZ" sz="2400" dirty="0"/>
              <a:t>		přesná </a:t>
            </a:r>
            <a:r>
              <a:rPr lang="cs-CZ" sz="2400" dirty="0" err="1">
                <a:solidFill>
                  <a:srgbClr val="0070C0"/>
                </a:solidFill>
              </a:rPr>
              <a:t>odpověď</a:t>
            </a:r>
            <a:r>
              <a:rPr lang="cs-CZ" sz="2400" dirty="0" err="1" smtClean="0"/>
              <a:t>__</a:t>
            </a:r>
            <a:r>
              <a:rPr lang="cs-CZ" sz="2400" dirty="0" err="1" smtClean="0">
                <a:solidFill>
                  <a:srgbClr val="FF0000"/>
                </a:solidFill>
              </a:rPr>
              <a:t>otázka</a:t>
            </a:r>
            <a:r>
              <a:rPr lang="cs-CZ" sz="2400" dirty="0" smtClean="0"/>
              <a:t>____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nedělní </a:t>
            </a:r>
            <a:r>
              <a:rPr lang="cs-CZ" sz="2400" dirty="0">
                <a:solidFill>
                  <a:srgbClr val="0070C0"/>
                </a:solidFill>
              </a:rPr>
              <a:t>večer</a:t>
            </a:r>
            <a:r>
              <a:rPr lang="cs-CZ" sz="2400" dirty="0"/>
              <a:t> </a:t>
            </a:r>
            <a:r>
              <a:rPr lang="cs-CZ" sz="2400" dirty="0" smtClean="0"/>
              <a:t>___</a:t>
            </a:r>
            <a:r>
              <a:rPr lang="cs-CZ" sz="2400" dirty="0" smtClean="0">
                <a:solidFill>
                  <a:srgbClr val="FF0000"/>
                </a:solidFill>
              </a:rPr>
              <a:t>ráno</a:t>
            </a:r>
            <a:r>
              <a:rPr lang="cs-CZ" sz="2400" dirty="0" smtClean="0"/>
              <a:t>_____</a:t>
            </a:r>
            <a:r>
              <a:rPr lang="cs-CZ" sz="2400" dirty="0"/>
              <a:t>		</a:t>
            </a:r>
            <a:r>
              <a:rPr lang="cs-CZ" sz="2400" dirty="0">
                <a:solidFill>
                  <a:srgbClr val="0070C0"/>
                </a:solidFill>
              </a:rPr>
              <a:t>lesklý</a:t>
            </a:r>
            <a:r>
              <a:rPr lang="cs-CZ" sz="2400" dirty="0"/>
              <a:t> šperk </a:t>
            </a:r>
            <a:r>
              <a:rPr lang="cs-CZ" sz="2400" dirty="0" smtClean="0"/>
              <a:t>____</a:t>
            </a:r>
            <a:r>
              <a:rPr lang="cs-CZ" sz="2400" dirty="0" smtClean="0">
                <a:solidFill>
                  <a:srgbClr val="FF0000"/>
                </a:solidFill>
              </a:rPr>
              <a:t>matný</a:t>
            </a:r>
            <a:r>
              <a:rPr lang="cs-CZ" sz="2400" dirty="0" smtClean="0"/>
              <a:t>_____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hladový</a:t>
            </a:r>
            <a:r>
              <a:rPr lang="cs-CZ" sz="2400" dirty="0"/>
              <a:t> pes </a:t>
            </a:r>
            <a:r>
              <a:rPr lang="cs-CZ" sz="2400" dirty="0" smtClean="0"/>
              <a:t>____</a:t>
            </a:r>
            <a:r>
              <a:rPr lang="cs-CZ" sz="2400" dirty="0" smtClean="0">
                <a:solidFill>
                  <a:srgbClr val="FF0000"/>
                </a:solidFill>
              </a:rPr>
              <a:t>sytý</a:t>
            </a:r>
            <a:r>
              <a:rPr lang="cs-CZ" sz="2400" dirty="0" smtClean="0"/>
              <a:t>______</a:t>
            </a:r>
            <a:r>
              <a:rPr lang="cs-CZ" sz="2400" dirty="0"/>
              <a:t>		jarní </a:t>
            </a:r>
            <a:r>
              <a:rPr lang="cs-CZ" sz="2400" dirty="0">
                <a:solidFill>
                  <a:srgbClr val="0070C0"/>
                </a:solidFill>
              </a:rPr>
              <a:t>noc</a:t>
            </a:r>
            <a:r>
              <a:rPr lang="cs-CZ" sz="2400" dirty="0"/>
              <a:t> </a:t>
            </a:r>
            <a:r>
              <a:rPr lang="cs-CZ" sz="2400" dirty="0" smtClean="0"/>
              <a:t>______</a:t>
            </a:r>
            <a:r>
              <a:rPr lang="cs-CZ" sz="2400" dirty="0" smtClean="0">
                <a:solidFill>
                  <a:srgbClr val="FF0000"/>
                </a:solidFill>
              </a:rPr>
              <a:t>den</a:t>
            </a:r>
            <a:r>
              <a:rPr lang="cs-CZ" sz="2400" dirty="0" smtClean="0"/>
              <a:t>_______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tichý</a:t>
            </a:r>
            <a:r>
              <a:rPr lang="cs-CZ" sz="2400" dirty="0"/>
              <a:t> pláč </a:t>
            </a:r>
            <a:r>
              <a:rPr lang="cs-CZ" sz="2400" dirty="0" smtClean="0"/>
              <a:t>_____</a:t>
            </a:r>
            <a:r>
              <a:rPr lang="cs-CZ" sz="2400" dirty="0" smtClean="0">
                <a:solidFill>
                  <a:srgbClr val="FF0000"/>
                </a:solidFill>
              </a:rPr>
              <a:t>hlasitý</a:t>
            </a:r>
            <a:r>
              <a:rPr lang="cs-CZ" sz="2400" dirty="0" smtClean="0"/>
              <a:t>_____</a:t>
            </a:r>
            <a:r>
              <a:rPr lang="cs-CZ" sz="2400" dirty="0"/>
              <a:t>		</a:t>
            </a:r>
            <a:r>
              <a:rPr lang="cs-CZ" sz="2400" dirty="0">
                <a:solidFill>
                  <a:srgbClr val="0070C0"/>
                </a:solidFill>
              </a:rPr>
              <a:t>stará</a:t>
            </a:r>
            <a:r>
              <a:rPr lang="cs-CZ" sz="2400" dirty="0"/>
              <a:t> paní </a:t>
            </a:r>
            <a:r>
              <a:rPr lang="cs-CZ" sz="2400" dirty="0" smtClean="0"/>
              <a:t>_____</a:t>
            </a:r>
            <a:r>
              <a:rPr lang="cs-CZ" sz="2400" dirty="0" smtClean="0">
                <a:solidFill>
                  <a:srgbClr val="FF0000"/>
                </a:solidFill>
              </a:rPr>
              <a:t>mladá</a:t>
            </a:r>
            <a:r>
              <a:rPr lang="cs-CZ" sz="2400" dirty="0" smtClean="0"/>
              <a:t>______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slabý</a:t>
            </a:r>
            <a:r>
              <a:rPr lang="cs-CZ" sz="2400" dirty="0"/>
              <a:t> výkřik </a:t>
            </a:r>
            <a:r>
              <a:rPr lang="cs-CZ" sz="2400" dirty="0" smtClean="0"/>
              <a:t>___</a:t>
            </a:r>
            <a:r>
              <a:rPr lang="cs-CZ" sz="2400" dirty="0" smtClean="0">
                <a:solidFill>
                  <a:srgbClr val="FF0000"/>
                </a:solidFill>
              </a:rPr>
              <a:t>silný</a:t>
            </a:r>
            <a:r>
              <a:rPr lang="cs-CZ" sz="2400" dirty="0" smtClean="0"/>
              <a:t>_______</a:t>
            </a:r>
            <a:r>
              <a:rPr lang="cs-CZ" sz="2400" dirty="0"/>
              <a:t>		</a:t>
            </a:r>
            <a:r>
              <a:rPr lang="cs-CZ" sz="2400" dirty="0">
                <a:solidFill>
                  <a:srgbClr val="0070C0"/>
                </a:solidFill>
              </a:rPr>
              <a:t>oblíbená</a:t>
            </a:r>
            <a:r>
              <a:rPr lang="cs-CZ" sz="2400" dirty="0"/>
              <a:t> kniha  </a:t>
            </a:r>
            <a:r>
              <a:rPr lang="cs-CZ" sz="2400" dirty="0" smtClean="0"/>
              <a:t>__</a:t>
            </a:r>
            <a:r>
              <a:rPr lang="cs-CZ" sz="2400" dirty="0" smtClean="0">
                <a:solidFill>
                  <a:srgbClr val="FF0000"/>
                </a:solidFill>
              </a:rPr>
              <a:t>neoblíbená</a:t>
            </a:r>
            <a:r>
              <a:rPr lang="cs-CZ" sz="2400" dirty="0" smtClean="0"/>
              <a:t>_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532440" y="260648"/>
            <a:ext cx="288032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3891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19256" cy="130100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/>
              <a:t>Řešení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2700" dirty="0"/>
              <a:t>4. Doplň do první křížovky slova souznačná a do druhé protikladná. Tajenky doplň do vět. </a:t>
            </a:r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715950401"/>
              </p:ext>
            </p:extLst>
          </p:nvPr>
        </p:nvGraphicFramePr>
        <p:xfrm>
          <a:off x="6012160" y="1840989"/>
          <a:ext cx="2664294" cy="3170098"/>
        </p:xfrm>
        <a:graphic>
          <a:graphicData uri="http://schemas.openxmlformats.org/drawingml/2006/table">
            <a:tbl>
              <a:tblPr/>
              <a:tblGrid>
                <a:gridCol w="444049"/>
                <a:gridCol w="444049"/>
                <a:gridCol w="444049"/>
                <a:gridCol w="444049"/>
                <a:gridCol w="444049"/>
                <a:gridCol w="444049"/>
              </a:tblGrid>
              <a:tr h="39380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B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V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Y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S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Ý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0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349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Ý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05700547"/>
              </p:ext>
            </p:extLst>
          </p:nvPr>
        </p:nvGraphicFramePr>
        <p:xfrm>
          <a:off x="1814348" y="1844824"/>
          <a:ext cx="2448270" cy="3096344"/>
        </p:xfrm>
        <a:graphic>
          <a:graphicData uri="http://schemas.openxmlformats.org/drawingml/2006/table">
            <a:tbl>
              <a:tblPr/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384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L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Ý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B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S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Ý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Z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D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Y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Y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Š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Ý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Ž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Á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871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L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S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1844824"/>
            <a:ext cx="1584176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/>
              <a:t>n</a:t>
            </a:r>
            <a:r>
              <a:rPr lang="cs-CZ" sz="2500" dirty="0" smtClean="0"/>
              <a:t>evidomý</a:t>
            </a:r>
          </a:p>
          <a:p>
            <a:r>
              <a:rPr lang="cs-CZ" sz="2500" dirty="0"/>
              <a:t>c</a:t>
            </a:r>
            <a:r>
              <a:rPr lang="cs-CZ" sz="2500" dirty="0" smtClean="0"/>
              <a:t>hytrý</a:t>
            </a:r>
          </a:p>
          <a:p>
            <a:r>
              <a:rPr lang="cs-CZ" sz="2500" dirty="0"/>
              <a:t>b</a:t>
            </a:r>
            <a:r>
              <a:rPr lang="cs-CZ" sz="2500" dirty="0" smtClean="0"/>
              <a:t>ída</a:t>
            </a:r>
          </a:p>
          <a:p>
            <a:r>
              <a:rPr lang="cs-CZ" sz="2500" dirty="0"/>
              <a:t>m</a:t>
            </a:r>
            <a:r>
              <a:rPr lang="cs-CZ" sz="2500" dirty="0" smtClean="0"/>
              <a:t>rak</a:t>
            </a:r>
          </a:p>
          <a:p>
            <a:r>
              <a:rPr lang="cs-CZ" sz="2500" dirty="0"/>
              <a:t>o</a:t>
            </a:r>
            <a:r>
              <a:rPr lang="cs-CZ" sz="2500" dirty="0" smtClean="0"/>
              <a:t>bčas</a:t>
            </a:r>
          </a:p>
          <a:p>
            <a:r>
              <a:rPr lang="cs-CZ" sz="2500" dirty="0"/>
              <a:t>h</a:t>
            </a:r>
            <a:r>
              <a:rPr lang="cs-CZ" sz="2500" dirty="0" smtClean="0"/>
              <a:t>rdý</a:t>
            </a:r>
          </a:p>
          <a:p>
            <a:r>
              <a:rPr lang="cs-CZ" sz="2500" dirty="0"/>
              <a:t>s</a:t>
            </a:r>
            <a:r>
              <a:rPr lang="cs-CZ" sz="2500" dirty="0" smtClean="0"/>
              <a:t>nad</a:t>
            </a:r>
          </a:p>
          <a:p>
            <a:r>
              <a:rPr lang="cs-CZ" sz="2500" dirty="0"/>
              <a:t>s</a:t>
            </a:r>
            <a:r>
              <a:rPr lang="cs-CZ" sz="2500" dirty="0" smtClean="0"/>
              <a:t>oubor map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45926" y="1840988"/>
            <a:ext cx="111767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/>
              <a:t>n</a:t>
            </a:r>
            <a:r>
              <a:rPr lang="cs-CZ" sz="2500" dirty="0" smtClean="0"/>
              <a:t>e</a:t>
            </a:r>
          </a:p>
          <a:p>
            <a:r>
              <a:rPr lang="cs-CZ" sz="2500" dirty="0"/>
              <a:t>v</a:t>
            </a:r>
            <a:r>
              <a:rPr lang="cs-CZ" sz="2500" dirty="0" smtClean="0"/>
              <a:t>šechno</a:t>
            </a:r>
          </a:p>
          <a:p>
            <a:r>
              <a:rPr lang="cs-CZ" sz="2500" dirty="0"/>
              <a:t>s</a:t>
            </a:r>
            <a:r>
              <a:rPr lang="cs-CZ" sz="2500" dirty="0" smtClean="0"/>
              <a:t>větlo</a:t>
            </a:r>
          </a:p>
          <a:p>
            <a:r>
              <a:rPr lang="cs-CZ" sz="2500" dirty="0"/>
              <a:t>t</a:t>
            </a:r>
            <a:r>
              <a:rPr lang="cs-CZ" sz="2500" dirty="0" smtClean="0"/>
              <a:t>rpaslík</a:t>
            </a:r>
          </a:p>
          <a:p>
            <a:r>
              <a:rPr lang="cs-CZ" sz="2500" dirty="0"/>
              <a:t>d</a:t>
            </a:r>
            <a:r>
              <a:rPr lang="cs-CZ" sz="2500" dirty="0" smtClean="0"/>
              <a:t>en</a:t>
            </a:r>
          </a:p>
          <a:p>
            <a:r>
              <a:rPr lang="cs-CZ" sz="2500" dirty="0"/>
              <a:t>n</a:t>
            </a:r>
            <a:r>
              <a:rPr lang="cs-CZ" sz="2500" dirty="0" smtClean="0"/>
              <a:t>ízký</a:t>
            </a:r>
          </a:p>
          <a:p>
            <a:r>
              <a:rPr lang="cs-CZ" sz="2500" dirty="0"/>
              <a:t>m</a:t>
            </a:r>
            <a:r>
              <a:rPr lang="cs-CZ" sz="2500" dirty="0" smtClean="0"/>
              <a:t>álo</a:t>
            </a:r>
          </a:p>
          <a:p>
            <a:r>
              <a:rPr lang="cs-CZ" sz="2500" dirty="0"/>
              <a:t>d</a:t>
            </a:r>
            <a:r>
              <a:rPr lang="cs-CZ" sz="2500" dirty="0" smtClean="0"/>
              <a:t>rahý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5877272"/>
            <a:ext cx="5396060" cy="800219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Slova protikladná se </a:t>
            </a:r>
            <a:r>
              <a:rPr lang="cs-CZ" sz="2800" dirty="0" smtClean="0"/>
              <a:t>nazývají </a:t>
            </a:r>
            <a:r>
              <a:rPr lang="cs-CZ" sz="2800" dirty="0" smtClean="0">
                <a:solidFill>
                  <a:srgbClr val="FF0000"/>
                </a:solidFill>
              </a:rPr>
              <a:t>antonyma</a:t>
            </a:r>
            <a:r>
              <a:rPr lang="cs-CZ" sz="2800" dirty="0" smtClean="0"/>
              <a:t> 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4997219"/>
            <a:ext cx="5328766" cy="80021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Slova </a:t>
            </a:r>
            <a:r>
              <a:rPr lang="cs-CZ" sz="2800" dirty="0" smtClean="0"/>
              <a:t>souznačná </a:t>
            </a:r>
            <a:r>
              <a:rPr lang="cs-CZ" sz="2800" dirty="0"/>
              <a:t>se nazývají </a:t>
            </a:r>
            <a:r>
              <a:rPr lang="cs-CZ" sz="2800" dirty="0" smtClean="0">
                <a:solidFill>
                  <a:srgbClr val="FF0000"/>
                </a:solidFill>
              </a:rPr>
              <a:t>synonyma</a:t>
            </a:r>
            <a:r>
              <a:rPr lang="cs-CZ" sz="2800" dirty="0" smtClean="0"/>
              <a:t> 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585026" y="260648"/>
            <a:ext cx="31779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6586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sz="2800" dirty="0" smtClean="0"/>
              <a:t>JANÁČKOVÁ Zita, MŰHLHAUSEROVÁ Hana, PŘÍBORSKÁ Olga, ZBOŘILOVÁ Jitka. Český jazyk 4: učebnice pro 4. ročník. Brno: Nová škola, 2011, ISBN 978-80-7289-087-3</a:t>
            </a:r>
          </a:p>
          <a:p>
            <a:r>
              <a:rPr lang="cs-CZ" dirty="0" smtClean="0"/>
              <a:t>STYBLÍK Vlastimil a kol. Pracovní sešit k učebnici Český jazyk pro 4.ročník ZŠ. Praha: SPN, 2002, ISBN 80-7235-166-4</a:t>
            </a:r>
          </a:p>
          <a:p>
            <a:r>
              <a:rPr lang="cs-CZ" dirty="0" smtClean="0"/>
              <a:t>MIKULENKOVÁ Hana a kol. Český jazyk 4, 1.díl.Olomouc: </a:t>
            </a:r>
            <a:r>
              <a:rPr lang="cs-CZ" dirty="0" err="1" smtClean="0"/>
              <a:t>Prodos</a:t>
            </a:r>
            <a:r>
              <a:rPr lang="cs-CZ" dirty="0" smtClean="0"/>
              <a:t>, 2008, ISBN 80-85806-92-4</a:t>
            </a:r>
          </a:p>
          <a:p>
            <a:r>
              <a:rPr lang="cs-CZ" dirty="0" smtClean="0"/>
              <a:t>ŠPULÁKOVÁ Ivana, JANÁČKOVÁ Zita. Opakujeme češtinu ve 3. – 5. ročníku: pravopisná cvičení, diktáty. Brno: Nová škola, 2001, ISBN 80-85607-69-7</a:t>
            </a:r>
          </a:p>
          <a:p>
            <a:r>
              <a:rPr lang="cs-CZ" dirty="0" smtClean="0"/>
              <a:t>ŠTĚRBOVÁ Ludmila, BEDNÁŘOVÁ Lenka. Čeština pro 4. ročník ZŠ – pracovní sešit. Úvaly: JINAN, 1997, č.j. 12680/93-22</a:t>
            </a:r>
          </a:p>
          <a:p>
            <a:r>
              <a:rPr lang="cs-CZ" sz="2800" dirty="0"/>
              <a:t>Obrázky z galerie </a:t>
            </a:r>
            <a:r>
              <a:rPr lang="cs-CZ" sz="2800" dirty="0"/>
              <a:t>klipart Microsoft </a:t>
            </a:r>
            <a:r>
              <a:rPr lang="cs-CZ" sz="2800" dirty="0" smtClean="0"/>
              <a:t>Office.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6099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332</TotalTime>
  <Words>451</Words>
  <Application>Microsoft Office PowerPoint</Application>
  <PresentationFormat>Předvádění na obrazovce (4:3)</PresentationFormat>
  <Paragraphs>309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Nauka o slově</vt:lpstr>
      <vt:lpstr>Slova souznačná a protikladná</vt:lpstr>
      <vt:lpstr>1. Ve dvojicích vět vyhledej synonyma a spoj je vždy obloučkem.</vt:lpstr>
      <vt:lpstr>2. Napiš ke každému slovu co nejvíce synonym.</vt:lpstr>
      <vt:lpstr>3. Zapiš opozita vyznačených slov.</vt:lpstr>
      <vt:lpstr>4. Doplň do první křížovky slova souznačná a do druhé protikladná. Tajenky doplň do vět.</vt:lpstr>
      <vt:lpstr>Řešení 1. Ve dvojicích vět vyhledej synonyma a spoj je vždy obloučkem.</vt:lpstr>
      <vt:lpstr>   Řešení 2. Napiš ke každému slovu co nejvíce synonym.</vt:lpstr>
      <vt:lpstr> Řešení 3. Zapiš opozita vyznačených slov.</vt:lpstr>
      <vt:lpstr>Řešení 4. Doplň do první křížovky slova souznačná a do druhé protikladná. Tajenky doplň do vět. 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Nauka o slově</dc:title>
  <dc:creator>adm</dc:creator>
  <cp:lastModifiedBy>Učitel</cp:lastModifiedBy>
  <cp:revision>42</cp:revision>
  <dcterms:created xsi:type="dcterms:W3CDTF">2012-09-26T14:11:16Z</dcterms:created>
  <dcterms:modified xsi:type="dcterms:W3CDTF">2012-11-14T15:41:45Z</dcterms:modified>
</cp:coreProperties>
</file>