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xls" ContentType="application/vnd.ms-exce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62" r:id="rId2"/>
    <p:sldId id="256" r:id="rId3"/>
    <p:sldId id="258" r:id="rId4"/>
    <p:sldId id="257" r:id="rId5"/>
    <p:sldId id="259" r:id="rId6"/>
    <p:sldId id="266" r:id="rId7"/>
    <p:sldId id="267" r:id="rId8"/>
    <p:sldId id="268" r:id="rId9"/>
    <p:sldId id="272" r:id="rId10"/>
    <p:sldId id="269" r:id="rId11"/>
    <p:sldId id="271" r:id="rId12"/>
    <p:sldId id="270" r:id="rId13"/>
    <p:sldId id="264" r:id="rId14"/>
    <p:sldId id="263" r:id="rId15"/>
    <p:sldId id="265" r:id="rId16"/>
    <p:sldId id="26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E16002-636C-4D30-9793-3424A7EF7761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FFFFD5-F4A5-4168-8C18-B06460B78B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0827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1B59F5-0E5B-44E3-BBAF-0BA154C7DE0F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16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solidDmnd">
          <a:fgClr>
            <a:schemeClr val="accent5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3" Type="http://schemas.openxmlformats.org/officeDocument/2006/relationships/slide" Target="slide9.xml"/><Relationship Id="rId7" Type="http://schemas.openxmlformats.org/officeDocument/2006/relationships/slide" Target="slide10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5" Type="http://schemas.openxmlformats.org/officeDocument/2006/relationships/slide" Target="slide8.xml"/><Relationship Id="rId4" Type="http://schemas.openxmlformats.org/officeDocument/2006/relationships/slide" Target="slide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List_aplikace_Microsoft_Office_Excel_97-20031.xls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slide" Target="slide6.xml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List_aplikace_Microsoft_Office_Excel_97-20032.xls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slide" Target="slide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91890832"/>
              </p:ext>
            </p:extLst>
          </p:nvPr>
        </p:nvGraphicFramePr>
        <p:xfrm>
          <a:off x="971600" y="1191240"/>
          <a:ext cx="7344816" cy="334604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70070"/>
                <a:gridCol w="637474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Název školy:</a:t>
                      </a:r>
                      <a:endParaRPr lang="cs-CZ" sz="12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ZÁKLADNÍ ŠKOLA SADSKÁ</a:t>
                      </a:r>
                      <a:endParaRPr lang="cs-CZ" sz="1800" b="1" kern="1200" dirty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Autor:</a:t>
                      </a:r>
                      <a:endParaRPr lang="cs-CZ" sz="1200" b="1" kern="1200" dirty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Mgr. Dobrá Jana 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770488">
                <a:tc>
                  <a:txBody>
                    <a:bodyPr/>
                    <a:lstStyle/>
                    <a:p>
                      <a:endParaRPr lang="cs-CZ" sz="1200" kern="1200" dirty="0" smtClean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  <a:p>
                      <a:r>
                        <a:rPr lang="cs-CZ" sz="120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Název DUM:</a:t>
                      </a:r>
                      <a:endParaRPr lang="cs-CZ" sz="1200" b="1" kern="1200" dirty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VY_32_Inovace_1.1.15</a:t>
                      </a:r>
                    </a:p>
                    <a:p>
                      <a:pPr algn="just"/>
                      <a:r>
                        <a:rPr lang="cs-CZ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Pohádka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Název</a:t>
                      </a:r>
                      <a:r>
                        <a:rPr lang="cs-CZ" sz="1200" kern="12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 sady</a:t>
                      </a:r>
                      <a:r>
                        <a:rPr lang="cs-CZ" sz="120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:</a:t>
                      </a:r>
                      <a:endParaRPr lang="cs-CZ" sz="1200" b="1" kern="1200" dirty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Český jazyk 4. ročník</a:t>
                      </a:r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Číslo projektu:</a:t>
                      </a:r>
                      <a:endParaRPr lang="cs-CZ" sz="1200" b="1" kern="1200" dirty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effectLst/>
                        </a:rPr>
                        <a:t>CZ.1.07/1.4.00/21.3577</a:t>
                      </a:r>
                      <a:endParaRPr lang="cs-CZ" sz="16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Anotace:</a:t>
                      </a:r>
                      <a:endParaRPr lang="cs-CZ" sz="1200" b="1" kern="1200" dirty="0">
                        <a:solidFill>
                          <a:schemeClr val="tx2">
                            <a:lumMod val="5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Materiál je určen k seznámení žáků 4. tříd se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 žánrem pohádka a dělením pohádek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.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                   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Po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výkladu žáci plní  zadané úkoly. Materiál se dá využít při práci s interaktivní tabulí, </a:t>
                      </a:r>
                      <a:r>
                        <a:rPr lang="cs-CZ" sz="140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multimice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, v počítačové učebně nebo jako pracovní list.</a:t>
                      </a:r>
                    </a:p>
                    <a:p>
                      <a:pPr algn="l"/>
                      <a:endParaRPr lang="cs-CZ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1196835"/>
            <a:ext cx="1043608" cy="1440327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xmlns="" val="3950451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pohádka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586479"/>
          </a:xfrm>
        </p:spPr>
        <p:txBody>
          <a:bodyPr/>
          <a:lstStyle/>
          <a:p>
            <a:r>
              <a:rPr lang="cs-CZ" b="1" smtClean="0"/>
              <a:t>Lidová a autorská</a:t>
            </a:r>
            <a:endParaRPr lang="cs-CZ" b="1" dirty="0"/>
          </a:p>
        </p:txBody>
      </p:sp>
      <p:pic>
        <p:nvPicPr>
          <p:cNvPr id="1026" name="Picture 2" descr="C:\Users\dobra\AppData\Local\Microsoft\Windows\Temporary Internet Files\Content.IE5\6ERJGEG5\MC9004263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38847" y="4015479"/>
            <a:ext cx="4754827" cy="285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50410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124744"/>
            <a:ext cx="6400800" cy="936104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lonna MT" pitchFamily="82" charset="0"/>
              </a:rPr>
              <a:t>Pohádka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lonna MT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276872"/>
            <a:ext cx="7416824" cy="3456384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b="1" i="1" dirty="0"/>
              <a:t>Pohádka</a:t>
            </a:r>
            <a:r>
              <a:rPr lang="cs-CZ" i="1" dirty="0"/>
              <a:t> </a:t>
            </a:r>
            <a:r>
              <a:rPr lang="cs-CZ" i="1" dirty="0" smtClean="0"/>
              <a:t>( báchorka) je prozaický literární žánr, má </a:t>
            </a:r>
            <a:r>
              <a:rPr lang="cs-CZ" i="1" dirty="0"/>
              <a:t>poutavý děj a často v ní vystupují </a:t>
            </a:r>
            <a:r>
              <a:rPr lang="cs-CZ" b="1" i="1" dirty="0"/>
              <a:t>nadpřirozené </a:t>
            </a:r>
            <a:r>
              <a:rPr lang="cs-CZ" b="1" i="1" dirty="0" smtClean="0"/>
              <a:t>bytosti </a:t>
            </a:r>
            <a:r>
              <a:rPr lang="cs-CZ" i="1" dirty="0"/>
              <a:t>(trpaslíci, víly, draci, čarodějnice)</a:t>
            </a:r>
            <a:r>
              <a:rPr lang="cs-CZ" i="1" dirty="0" smtClean="0"/>
              <a:t>. </a:t>
            </a:r>
            <a:r>
              <a:rPr lang="cs-CZ" i="1" dirty="0"/>
              <a:t>Ty pomáhají pohádkovým </a:t>
            </a:r>
            <a:r>
              <a:rPr lang="cs-CZ" i="1" dirty="0" smtClean="0"/>
              <a:t>hrdinům, nebo s nimi musí hrdina bojovat, </a:t>
            </a:r>
            <a:r>
              <a:rPr lang="cs-CZ" i="1" dirty="0"/>
              <a:t>a přispívají k tomu, že nakonec </a:t>
            </a:r>
            <a:r>
              <a:rPr lang="cs-CZ" b="1" i="1" dirty="0"/>
              <a:t>dobro zvítězí nad zlem</a:t>
            </a:r>
            <a:r>
              <a:rPr lang="cs-CZ" i="1" dirty="0" smtClean="0"/>
              <a:t>.</a:t>
            </a:r>
          </a:p>
          <a:p>
            <a:pPr algn="just"/>
            <a:r>
              <a:rPr lang="cs-CZ" i="1" dirty="0" smtClean="0"/>
              <a:t>Vypravování </a:t>
            </a:r>
            <a:r>
              <a:rPr lang="cs-CZ" i="1" dirty="0"/>
              <a:t>mělo </a:t>
            </a:r>
            <a:r>
              <a:rPr lang="cs-CZ" b="1" i="1" dirty="0"/>
              <a:t>ustálené náměty</a:t>
            </a:r>
            <a:r>
              <a:rPr lang="cs-CZ" i="1" dirty="0"/>
              <a:t> (plnění rozličných úkolů, získání odměny, potrestání špatných) a </a:t>
            </a:r>
            <a:r>
              <a:rPr lang="cs-CZ" b="1" i="1" dirty="0"/>
              <a:t>slovní obraty </a:t>
            </a:r>
            <a:r>
              <a:rPr lang="cs-CZ" i="1" dirty="0"/>
              <a:t>(úvodní a závěrečné formule). Obsažena byla </a:t>
            </a:r>
            <a:r>
              <a:rPr lang="cs-CZ" i="1" dirty="0" smtClean="0"/>
              <a:t>                      i </a:t>
            </a:r>
            <a:r>
              <a:rPr lang="cs-CZ" b="1" i="1" dirty="0"/>
              <a:t>magika čísel </a:t>
            </a:r>
            <a:r>
              <a:rPr lang="cs-CZ" i="1" dirty="0"/>
              <a:t>(tři úkoly, sedmimílové boty, devatery hory</a:t>
            </a:r>
            <a:r>
              <a:rPr lang="cs-CZ" i="1" dirty="0" smtClean="0"/>
              <a:t>).</a:t>
            </a:r>
          </a:p>
          <a:p>
            <a:pPr algn="just"/>
            <a:r>
              <a:rPr lang="cs-CZ" b="1" i="1" dirty="0"/>
              <a:t>Pohádkami pronikají prvky </a:t>
            </a:r>
            <a:r>
              <a:rPr lang="cs-CZ" b="1" i="1" dirty="0" smtClean="0"/>
              <a:t>mýtů (bájí), legend. </a:t>
            </a:r>
            <a:endParaRPr lang="cs-CZ" b="1" i="1" dirty="0"/>
          </a:p>
          <a:p>
            <a:pPr algn="just"/>
            <a:endParaRPr lang="cs-CZ" i="1" dirty="0"/>
          </a:p>
          <a:p>
            <a:endParaRPr lang="cs-CZ" i="1" dirty="0"/>
          </a:p>
        </p:txBody>
      </p:sp>
      <p:sp>
        <p:nvSpPr>
          <p:cNvPr id="4" name="Slunce 3">
            <a:hlinkClick r:id="rId2" action="ppaction://hlinksldjump"/>
          </p:cNvPr>
          <p:cNvSpPr/>
          <p:nvPr/>
        </p:nvSpPr>
        <p:spPr>
          <a:xfrm>
            <a:off x="4427984" y="5661248"/>
            <a:ext cx="288032" cy="288032"/>
          </a:xfrm>
          <a:prstGeom prst="sun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2099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4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4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4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4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196752"/>
            <a:ext cx="6400800" cy="1296144"/>
          </a:xfrm>
        </p:spPr>
        <p:txBody>
          <a:bodyPr>
            <a:normAutofit/>
          </a:bodyPr>
          <a:lstStyle/>
          <a:p>
            <a:r>
              <a:rPr lang="cs-CZ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itchFamily="18" charset="0"/>
              </a:rPr>
              <a:t>Lidová pohádka</a:t>
            </a:r>
            <a:r>
              <a:rPr lang="cs-CZ" dirty="0">
                <a:latin typeface="Brush Script MT" pitchFamily="66" charset="0"/>
              </a:rPr>
              <a:t/>
            </a:r>
            <a:br>
              <a:rPr lang="cs-CZ" dirty="0">
                <a:latin typeface="Brush Script MT" pitchFamily="66" charset="0"/>
              </a:rPr>
            </a:br>
            <a:endParaRPr lang="cs-CZ" dirty="0">
              <a:latin typeface="Brush Scrip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416824" cy="4032448"/>
          </a:xfrm>
        </p:spPr>
        <p:txBody>
          <a:bodyPr>
            <a:noAutofit/>
          </a:bodyPr>
          <a:lstStyle/>
          <a:p>
            <a:pPr algn="just"/>
            <a:r>
              <a:rPr lang="cs-CZ" sz="1600" b="1" i="1" dirty="0"/>
              <a:t> Lidová pohádka </a:t>
            </a:r>
            <a:r>
              <a:rPr lang="cs-CZ" sz="1600" i="1" dirty="0"/>
              <a:t>se v dávné minulosti šířila pouze ústním podáním mezi lidmi. Tyto pohádky </a:t>
            </a:r>
            <a:r>
              <a:rPr lang="cs-CZ" sz="1600" i="1" dirty="0" smtClean="0"/>
              <a:t>                v </a:t>
            </a:r>
            <a:r>
              <a:rPr lang="cs-CZ" sz="1600" i="1" dirty="0"/>
              <a:t>pozdější době zaznamenali a převyprávěli spisovatelé (např. B. Němcová, K. J. Erben, J. Š. </a:t>
            </a:r>
            <a:r>
              <a:rPr lang="cs-CZ" sz="1600" i="1" dirty="0" err="1"/>
              <a:t>Baar</a:t>
            </a:r>
            <a:r>
              <a:rPr lang="cs-CZ" sz="1600" i="1" dirty="0"/>
              <a:t> </a:t>
            </a:r>
            <a:r>
              <a:rPr lang="cs-CZ" sz="1600" i="1" dirty="0" smtClean="0"/>
              <a:t>).</a:t>
            </a:r>
          </a:p>
          <a:p>
            <a:pPr algn="just"/>
            <a:r>
              <a:rPr lang="cs-CZ" sz="1600" i="1" dirty="0" smtClean="0"/>
              <a:t>Pro </a:t>
            </a:r>
            <a:r>
              <a:rPr lang="cs-CZ" sz="1600" i="1" dirty="0"/>
              <a:t>lidovou pohádku je typické, že </a:t>
            </a:r>
            <a:r>
              <a:rPr lang="cs-CZ" sz="1600" b="1" i="1" dirty="0"/>
              <a:t>čas, místo, děj a postavy jsou neurčité</a:t>
            </a:r>
            <a:r>
              <a:rPr lang="cs-CZ" sz="1600" i="1" dirty="0"/>
              <a:t>, blíže nespecifikované.</a:t>
            </a:r>
          </a:p>
          <a:p>
            <a:pPr algn="just"/>
            <a:r>
              <a:rPr lang="cs-CZ" sz="1600" i="1" dirty="0" smtClean="0"/>
              <a:t>Motivy  </a:t>
            </a:r>
            <a:r>
              <a:rPr lang="cs-CZ" sz="1600" i="1" dirty="0"/>
              <a:t>se stupňují (potok, řeka, moře). Používají se </a:t>
            </a:r>
            <a:r>
              <a:rPr lang="cs-CZ" sz="1600" b="1" i="1" dirty="0"/>
              <a:t>ustálené úvodní a závěrečné formule </a:t>
            </a:r>
            <a:r>
              <a:rPr lang="cs-CZ" sz="1600" i="1" dirty="0"/>
              <a:t>(Bylo, </a:t>
            </a:r>
            <a:r>
              <a:rPr lang="cs-CZ" sz="1600" i="1" dirty="0" smtClean="0"/>
              <a:t>nebylo; Za </a:t>
            </a:r>
            <a:r>
              <a:rPr lang="cs-CZ" sz="1600" i="1" dirty="0"/>
              <a:t>devatero;…a zazvonil zvonec a pohádky je konec;… tak tam žijí dodnes).</a:t>
            </a:r>
          </a:p>
          <a:p>
            <a:pPr algn="just"/>
            <a:r>
              <a:rPr lang="cs-CZ" sz="1600" b="1" i="1" dirty="0"/>
              <a:t>Postavy </a:t>
            </a:r>
            <a:r>
              <a:rPr lang="cs-CZ" sz="1600" b="1" i="1" dirty="0" smtClean="0"/>
              <a:t>jsou </a:t>
            </a:r>
            <a:r>
              <a:rPr lang="cs-CZ" sz="1600" b="1" i="1" dirty="0"/>
              <a:t>buď kladné </a:t>
            </a:r>
            <a:r>
              <a:rPr lang="cs-CZ" sz="1600" i="1" dirty="0"/>
              <a:t>(třetí princ, Honza, chytrá dívka z lidu, Kašpárek), které jsou odměněny, </a:t>
            </a:r>
            <a:r>
              <a:rPr lang="cs-CZ" sz="1600" b="1" i="1" dirty="0"/>
              <a:t>nebo záporné </a:t>
            </a:r>
            <a:r>
              <a:rPr lang="cs-CZ" sz="1600" i="1" dirty="0"/>
              <a:t>(drak, zlý král, ježibaba), na které čeká spravedlivý trest.</a:t>
            </a:r>
          </a:p>
          <a:p>
            <a:pPr algn="just"/>
            <a:r>
              <a:rPr lang="cs-CZ" sz="1600" i="1" dirty="0"/>
              <a:t>V lidových pohádkách se užívá i nářečí a lidového humoru </a:t>
            </a:r>
            <a:r>
              <a:rPr lang="cs-CZ" sz="1600" i="1" dirty="0" smtClean="0"/>
              <a:t>ve formě </a:t>
            </a:r>
            <a:r>
              <a:rPr lang="cs-CZ" sz="1600" i="1" dirty="0"/>
              <a:t>dialogů</a:t>
            </a:r>
            <a:r>
              <a:rPr lang="cs-CZ" sz="1600" i="1" dirty="0" smtClean="0"/>
              <a:t>.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xmlns="" val="1326692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4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4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4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4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4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4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4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4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4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196752"/>
            <a:ext cx="6400800" cy="1224136"/>
          </a:xfrm>
        </p:spPr>
        <p:txBody>
          <a:bodyPr>
            <a:normAutofit fontScale="90000"/>
          </a:bodyPr>
          <a:lstStyle/>
          <a:p>
            <a:r>
              <a:rPr lang="cs-CZ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stellar" pitchFamily="18" charset="0"/>
              </a:rPr>
              <a:t>Autorská pohádka</a:t>
            </a:r>
            <a:r>
              <a:rPr lang="cs-CZ" dirty="0">
                <a:latin typeface="Brush Script MT" pitchFamily="66" charset="0"/>
              </a:rPr>
              <a:t/>
            </a:r>
            <a:br>
              <a:rPr lang="cs-CZ" dirty="0">
                <a:latin typeface="Brush Script MT" pitchFamily="66" charset="0"/>
              </a:rPr>
            </a:br>
            <a:endParaRPr lang="cs-CZ" dirty="0">
              <a:latin typeface="Brush Scrip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488832" cy="3888432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b="1" i="1" dirty="0" smtClean="0"/>
              <a:t>Autorská(umělá, moderní) pohádka  </a:t>
            </a:r>
            <a:r>
              <a:rPr lang="cs-CZ" i="1" dirty="0"/>
              <a:t>nevychází z námětů původních lidových pohádek, </a:t>
            </a:r>
            <a:r>
              <a:rPr lang="cs-CZ" i="1" dirty="0" smtClean="0"/>
              <a:t>pouze se jimi někdy inspiruje, je </a:t>
            </a:r>
            <a:r>
              <a:rPr lang="cs-CZ" i="1" dirty="0"/>
              <a:t>celá vymyšlená autorem (např. R. Čechura, A. Mikulka, J. Nohavica, Z. Svěrák, M. Macourek, J. Werich, J. Karafiát, K. Čapek, V. Čtvrtek,  J. Lada, J. Drda…).</a:t>
            </a:r>
          </a:p>
          <a:p>
            <a:pPr algn="just"/>
            <a:r>
              <a:rPr lang="cs-CZ" i="1" dirty="0" smtClean="0"/>
              <a:t>Autorská pohádka </a:t>
            </a:r>
            <a:r>
              <a:rPr lang="cs-CZ" i="1" dirty="0"/>
              <a:t>je </a:t>
            </a:r>
            <a:r>
              <a:rPr lang="cs-CZ" b="1" i="1" dirty="0"/>
              <a:t> psána  přímo  pro děti</a:t>
            </a:r>
            <a:r>
              <a:rPr lang="cs-CZ" i="1" dirty="0"/>
              <a:t>, proto většinou bývá lyričtější a  poetičtější, než pohádka lidová.</a:t>
            </a:r>
          </a:p>
          <a:p>
            <a:pPr algn="just"/>
            <a:r>
              <a:rPr lang="cs-CZ" i="1" dirty="0" smtClean="0"/>
              <a:t>Nadpřirozené </a:t>
            </a:r>
            <a:r>
              <a:rPr lang="cs-CZ" i="1" dirty="0"/>
              <a:t>bytosti jsou polidštěny</a:t>
            </a:r>
            <a:r>
              <a:rPr lang="cs-CZ" i="1" dirty="0" smtClean="0"/>
              <a:t>. </a:t>
            </a:r>
            <a:r>
              <a:rPr lang="cs-CZ" i="1" dirty="0"/>
              <a:t>Velký význam hraje </a:t>
            </a:r>
            <a:r>
              <a:rPr lang="cs-CZ" b="1" i="1" dirty="0"/>
              <a:t>humor a vlastní fantazie</a:t>
            </a:r>
            <a:r>
              <a:rPr lang="cs-CZ" i="1" dirty="0"/>
              <a:t>.</a:t>
            </a:r>
          </a:p>
          <a:p>
            <a:pPr algn="just"/>
            <a:r>
              <a:rPr lang="cs-CZ" i="1" dirty="0"/>
              <a:t>Moderní pohádka vychází ze způsobu života člověka přítomnosti, </a:t>
            </a:r>
            <a:r>
              <a:rPr lang="cs-CZ" i="1" dirty="0" smtClean="0"/>
              <a:t>upouští </a:t>
            </a:r>
            <a:r>
              <a:rPr lang="cs-CZ" i="1" dirty="0"/>
              <a:t>se od mýtických prvků a do fantazijního světa pronikají prvky realistické </a:t>
            </a:r>
            <a:r>
              <a:rPr lang="cs-CZ" i="1" dirty="0" smtClean="0"/>
              <a:t>(např</a:t>
            </a:r>
            <a:r>
              <a:rPr lang="cs-CZ" i="1" dirty="0"/>
              <a:t>. auta, vlaky, </a:t>
            </a:r>
            <a:r>
              <a:rPr lang="cs-CZ" i="1" dirty="0" smtClean="0"/>
              <a:t>telefony).</a:t>
            </a:r>
            <a:endParaRPr lang="cs-CZ" i="1" dirty="0"/>
          </a:p>
          <a:p>
            <a:pPr algn="just"/>
            <a:r>
              <a:rPr lang="cs-CZ" b="1" i="1" dirty="0" smtClean="0"/>
              <a:t>Hrdiny </a:t>
            </a:r>
            <a:r>
              <a:rPr lang="cs-CZ" b="1" i="1" dirty="0"/>
              <a:t>mohou být děti, zvířata, i pohádkové bytosti chovající se  jako děti, a obyčejní lidé </a:t>
            </a:r>
            <a:r>
              <a:rPr lang="cs-CZ" i="1" dirty="0"/>
              <a:t>(listonoš, policajt</a:t>
            </a:r>
            <a:r>
              <a:rPr lang="cs-CZ" i="1" dirty="0" smtClean="0"/>
              <a:t>…).</a:t>
            </a:r>
            <a:endParaRPr lang="cs-CZ" i="1" dirty="0"/>
          </a:p>
          <a:p>
            <a:pPr indent="0" algn="just">
              <a:buNone/>
            </a:pPr>
            <a:endParaRPr lang="cs-CZ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20667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4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4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4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4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4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4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4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8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4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4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052736"/>
            <a:ext cx="6400800" cy="720080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Jaká je to pohádka, lidová nebo autorská? Znáš její název a autora?</a:t>
            </a:r>
            <a:endParaRPr lang="cs-CZ" sz="1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88840"/>
            <a:ext cx="7416824" cy="3672408"/>
          </a:xfrm>
        </p:spPr>
        <p:txBody>
          <a:bodyPr numCol="2">
            <a:noAutofit/>
          </a:bodyPr>
          <a:lstStyle/>
          <a:p>
            <a:r>
              <a:rPr lang="cs-CZ" sz="3600" b="1" dirty="0" smtClean="0"/>
              <a:t>?	   </a:t>
            </a:r>
            <a:r>
              <a:rPr lang="cs-CZ" sz="1400" dirty="0" smtClean="0"/>
              <a:t> </a:t>
            </a:r>
            <a:r>
              <a:rPr lang="cs-CZ" sz="14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Václav </a:t>
            </a:r>
            <a:r>
              <a:rPr lang="cs-CZ" sz="1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Říha: Růženka – lidová</a:t>
            </a:r>
          </a:p>
          <a:p>
            <a:pPr indent="0">
              <a:buNone/>
            </a:pPr>
            <a:endParaRPr lang="cs-CZ" sz="1400" dirty="0" smtClean="0"/>
          </a:p>
          <a:p>
            <a:r>
              <a:rPr lang="cs-CZ" sz="3600" b="1" dirty="0" smtClean="0"/>
              <a:t>?	   </a:t>
            </a:r>
            <a:r>
              <a:rPr lang="cs-CZ" sz="1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Jan Werich: Královna 	        Koloběžka První – autorská</a:t>
            </a:r>
          </a:p>
          <a:p>
            <a:r>
              <a:rPr lang="cs-CZ" sz="3600" b="1" dirty="0" smtClean="0"/>
              <a:t>?	   </a:t>
            </a:r>
            <a:r>
              <a:rPr lang="cs-CZ" sz="1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K. J. Erben: Pták Ohnivák a liška  	        Ryška - lidová</a:t>
            </a:r>
          </a:p>
          <a:p>
            <a:pPr algn="just"/>
            <a:r>
              <a:rPr lang="cs-CZ" sz="3600" b="1" dirty="0" smtClean="0"/>
              <a:t>?	</a:t>
            </a:r>
            <a:r>
              <a:rPr lang="cs-CZ" sz="1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        Josef Čapek: Jak pejsek a kočička   	         myli podlahu - autorská</a:t>
            </a:r>
          </a:p>
          <a:p>
            <a:pPr algn="just"/>
            <a:r>
              <a:rPr lang="cs-CZ" sz="3600" b="1" dirty="0" smtClean="0"/>
              <a:t>?</a:t>
            </a:r>
            <a:r>
              <a:rPr lang="cs-CZ" sz="3600" dirty="0" smtClean="0"/>
              <a:t>    </a:t>
            </a:r>
            <a:r>
              <a:rPr lang="cs-CZ" sz="1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Vladislav Vančura: </a:t>
            </a:r>
            <a:r>
              <a:rPr lang="cs-CZ" sz="1400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Kubula</a:t>
            </a:r>
            <a:r>
              <a:rPr lang="cs-CZ" sz="14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a Kuba </a:t>
            </a:r>
            <a:r>
              <a:rPr lang="cs-CZ" sz="1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	         </a:t>
            </a:r>
            <a:r>
              <a:rPr lang="cs-CZ" sz="1400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Kubikula</a:t>
            </a:r>
            <a:r>
              <a:rPr lang="cs-CZ" sz="1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- autorská</a:t>
            </a:r>
            <a:endParaRPr lang="cs-CZ" sz="1400" b="1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just"/>
            <a:r>
              <a:rPr lang="cs-CZ" sz="3600" b="1" dirty="0" smtClean="0"/>
              <a:t>?	   </a:t>
            </a:r>
            <a:r>
              <a:rPr lang="cs-CZ" sz="1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Božena Němcová: Čert a Káča -    </a:t>
            </a:r>
            <a:r>
              <a:rPr lang="cs-CZ" sz="1400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	</a:t>
            </a:r>
            <a:r>
              <a:rPr lang="cs-CZ" sz="1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      lidová</a:t>
            </a:r>
            <a:endParaRPr lang="cs-CZ" sz="14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Veselý obličej 3">
            <a:hlinkClick r:id="rId2" action="ppaction://hlinksldjump"/>
          </p:cNvPr>
          <p:cNvSpPr/>
          <p:nvPr/>
        </p:nvSpPr>
        <p:spPr>
          <a:xfrm>
            <a:off x="5340069" y="4833156"/>
            <a:ext cx="432048" cy="360040"/>
          </a:xfrm>
          <a:prstGeom prst="smileyFac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2" rtlCol="0" anchor="ctr"/>
          <a:lstStyle/>
          <a:p>
            <a:pPr algn="ctr"/>
            <a:endParaRPr lang="cs-CZ"/>
          </a:p>
        </p:txBody>
      </p:sp>
      <p:sp>
        <p:nvSpPr>
          <p:cNvPr id="5" name="Veselý obličej 4">
            <a:hlinkClick r:id="rId3" action="ppaction://hlinksldjump"/>
          </p:cNvPr>
          <p:cNvSpPr/>
          <p:nvPr/>
        </p:nvSpPr>
        <p:spPr>
          <a:xfrm>
            <a:off x="1712536" y="4833156"/>
            <a:ext cx="432288" cy="360040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>
            <a:hlinkClick r:id="rId4" action="ppaction://hlinksldjump"/>
          </p:cNvPr>
          <p:cNvSpPr/>
          <p:nvPr/>
        </p:nvSpPr>
        <p:spPr>
          <a:xfrm>
            <a:off x="5340489" y="3652604"/>
            <a:ext cx="432048" cy="356949"/>
          </a:xfrm>
          <a:prstGeom prst="smileyFac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>
            <a:hlinkClick r:id="rId5" action="ppaction://hlinksldjump"/>
          </p:cNvPr>
          <p:cNvSpPr/>
          <p:nvPr/>
        </p:nvSpPr>
        <p:spPr>
          <a:xfrm>
            <a:off x="1712536" y="3652605"/>
            <a:ext cx="432288" cy="356949"/>
          </a:xfrm>
          <a:prstGeom prst="smileyFac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>
            <a:hlinkClick r:id="rId6" action="ppaction://hlinksldjump"/>
          </p:cNvPr>
          <p:cNvSpPr/>
          <p:nvPr/>
        </p:nvSpPr>
        <p:spPr>
          <a:xfrm>
            <a:off x="1712535" y="2330016"/>
            <a:ext cx="432289" cy="397768"/>
          </a:xfrm>
          <a:prstGeom prst="smileyFac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>
            <a:hlinkClick r:id="rId7" action="ppaction://hlinksldjump"/>
          </p:cNvPr>
          <p:cNvSpPr/>
          <p:nvPr/>
        </p:nvSpPr>
        <p:spPr>
          <a:xfrm>
            <a:off x="5340069" y="2348880"/>
            <a:ext cx="432048" cy="378904"/>
          </a:xfrm>
          <a:prstGeom prst="smileyFac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>
            <a:hlinkClick r:id="rId8" action="ppaction://hlinksldjump"/>
          </p:cNvPr>
          <p:cNvSpPr/>
          <p:nvPr/>
        </p:nvSpPr>
        <p:spPr>
          <a:xfrm>
            <a:off x="7524328" y="836712"/>
            <a:ext cx="457200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6764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000"/>
                            </p:stCondLst>
                            <p:childTnLst>
                              <p:par>
                                <p:cTn id="5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3377" y="1196752"/>
            <a:ext cx="6984776" cy="4265870"/>
          </a:xfrm>
          <a:prstGeom prst="rect">
            <a:avLst/>
          </a:prstGeom>
        </p:spPr>
      </p:pic>
      <p:sp>
        <p:nvSpPr>
          <p:cNvPr id="3" name="Tlačítko akce: Domů 2">
            <a:hlinkClick r:id="rId3" action="ppaction://hlinksldjump" highlightClick="1"/>
          </p:cNvPr>
          <p:cNvSpPr/>
          <p:nvPr/>
        </p:nvSpPr>
        <p:spPr>
          <a:xfrm>
            <a:off x="4405745" y="5589240"/>
            <a:ext cx="360040" cy="360040"/>
          </a:xfrm>
          <a:prstGeom prst="actionButtonHom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21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4391980" y="5676794"/>
            <a:ext cx="360040" cy="360040"/>
          </a:xfrm>
          <a:prstGeom prst="actionButtonHom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1087729"/>
            <a:ext cx="3888432" cy="4589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75006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43263" y="1052736"/>
            <a:ext cx="5112568" cy="4700338"/>
          </a:xfrm>
          <a:prstGeom prst="rect">
            <a:avLst/>
          </a:prstGeom>
        </p:spPr>
      </p:pic>
      <p:sp>
        <p:nvSpPr>
          <p:cNvPr id="3" name="Tlačítko akce: Domů 2">
            <a:hlinkClick r:id="rId3" action="ppaction://hlinksldjump" highlightClick="1"/>
          </p:cNvPr>
          <p:cNvSpPr/>
          <p:nvPr/>
        </p:nvSpPr>
        <p:spPr>
          <a:xfrm>
            <a:off x="4319527" y="5753074"/>
            <a:ext cx="360040" cy="360040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3277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1052736"/>
            <a:ext cx="6196655" cy="4680520"/>
          </a:xfrm>
          <a:prstGeom prst="rect">
            <a:avLst/>
          </a:prstGeom>
        </p:spPr>
      </p:pic>
      <p:sp>
        <p:nvSpPr>
          <p:cNvPr id="3" name="Tlačítko akce: Domů 2">
            <a:hlinkClick r:id="rId3" action="ppaction://hlinksldjump" highlightClick="1"/>
          </p:cNvPr>
          <p:cNvSpPr/>
          <p:nvPr/>
        </p:nvSpPr>
        <p:spPr>
          <a:xfrm>
            <a:off x="4321955" y="5553236"/>
            <a:ext cx="360040" cy="360040"/>
          </a:xfrm>
          <a:prstGeom prst="actionButtonHom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4648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4322775" y="5733256"/>
            <a:ext cx="360040" cy="360040"/>
          </a:xfrm>
          <a:prstGeom prst="actionButtonHom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4" y="1095578"/>
            <a:ext cx="4470103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54308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rId2" action="ppaction://hlinksldjump" highlightClick="1"/>
          </p:cNvPr>
          <p:cNvSpPr/>
          <p:nvPr/>
        </p:nvSpPr>
        <p:spPr>
          <a:xfrm>
            <a:off x="4373724" y="5683864"/>
            <a:ext cx="360040" cy="360040"/>
          </a:xfrm>
          <a:prstGeom prst="actionButtonHom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1082080"/>
            <a:ext cx="6732240" cy="4601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1609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45565145"/>
              </p:ext>
            </p:extLst>
          </p:nvPr>
        </p:nvGraphicFramePr>
        <p:xfrm>
          <a:off x="1547664" y="1484784"/>
          <a:ext cx="6192688" cy="4276302"/>
        </p:xfrm>
        <a:graphic>
          <a:graphicData uri="http://schemas.openxmlformats.org/presentationml/2006/ole">
            <p:oleObj spid="_x0000_s2108" name="List" r:id="rId3" imgW="7048426" imgH="4867172" progId="Excel.Sheet.8">
              <p:embed/>
            </p:oleObj>
          </a:graphicData>
        </a:graphic>
      </p:graphicFrame>
      <p:sp>
        <p:nvSpPr>
          <p:cNvPr id="3" name="Obdélník 2"/>
          <p:cNvSpPr/>
          <p:nvPr/>
        </p:nvSpPr>
        <p:spPr>
          <a:xfrm>
            <a:off x="3154241" y="1052736"/>
            <a:ext cx="27855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/>
              <a:t>Doplníš správně křížovku?</a:t>
            </a:r>
          </a:p>
        </p:txBody>
      </p:sp>
      <p:sp>
        <p:nvSpPr>
          <p:cNvPr id="4" name="Veselý obličej 3">
            <a:hlinkClick r:id="rId4" action="ppaction://hlinksldjump"/>
          </p:cNvPr>
          <p:cNvSpPr/>
          <p:nvPr/>
        </p:nvSpPr>
        <p:spPr>
          <a:xfrm>
            <a:off x="6012160" y="1093386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>
            <a:hlinkClick r:id="rId5" action="ppaction://hlinksldjump"/>
          </p:cNvPr>
          <p:cNvSpPr/>
          <p:nvPr/>
        </p:nvSpPr>
        <p:spPr>
          <a:xfrm>
            <a:off x="7596336" y="780202"/>
            <a:ext cx="457200" cy="4572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3933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955482885"/>
              </p:ext>
            </p:extLst>
          </p:nvPr>
        </p:nvGraphicFramePr>
        <p:xfrm>
          <a:off x="1691680" y="1484784"/>
          <a:ext cx="6048672" cy="4176853"/>
        </p:xfrm>
        <a:graphic>
          <a:graphicData uri="http://schemas.openxmlformats.org/presentationml/2006/ole">
            <p:oleObj spid="_x0000_s1087" name="List" r:id="rId3" imgW="7048426" imgH="4867172" progId="Excel.Sheet.8">
              <p:embed/>
            </p:oleObj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822702" y="1050527"/>
            <a:ext cx="3627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Řešení   Doplníš správně křížovku?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26726" y="5463456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B. Němcová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32007" y="5177593"/>
            <a:ext cx="14239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Perníková chaloupka</a:t>
            </a:r>
            <a:endParaRPr lang="cs-CZ" sz="1200" dirty="0">
              <a:solidFill>
                <a:srgbClr val="FF0000"/>
              </a:solidFill>
            </a:endParaRPr>
          </a:p>
        </p:txBody>
      </p:sp>
      <p:sp>
        <p:nvSpPr>
          <p:cNvPr id="6" name="Tlačítko akce: Domů 5">
            <a:hlinkClick r:id="rId4" action="ppaction://hlinksldjump" highlightClick="1"/>
          </p:cNvPr>
          <p:cNvSpPr/>
          <p:nvPr/>
        </p:nvSpPr>
        <p:spPr>
          <a:xfrm>
            <a:off x="6444208" y="1091177"/>
            <a:ext cx="288032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9339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Mýty, báje, legendy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438400"/>
            <a:ext cx="7416824" cy="3222848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sz="2200" b="1" dirty="0" smtClean="0"/>
              <a:t>Mýty (báje) - </a:t>
            </a:r>
            <a:r>
              <a:rPr lang="cs-CZ" sz="2200" dirty="0" smtClean="0"/>
              <a:t>vymyšlené příběhy vyprávějící o stvoření světa, o bozích, ale i o lidech (E. Petiška – Staré řecké báje a pověsti).</a:t>
            </a:r>
          </a:p>
          <a:p>
            <a:pPr indent="0" algn="just">
              <a:buNone/>
            </a:pPr>
            <a:endParaRPr lang="cs-CZ" sz="2200" b="1" dirty="0" smtClean="0"/>
          </a:p>
          <a:p>
            <a:pPr algn="just"/>
            <a:r>
              <a:rPr lang="cs-CZ" sz="2200" b="1" dirty="0" smtClean="0"/>
              <a:t>Legendy – </a:t>
            </a:r>
            <a:r>
              <a:rPr lang="cs-CZ" sz="2200" dirty="0" smtClean="0"/>
              <a:t>příběhy vyprávějící </a:t>
            </a:r>
            <a:r>
              <a:rPr lang="cs-CZ" sz="2200" dirty="0"/>
              <a:t>o životě, smrti, umučení a zázracích určitého světce či </a:t>
            </a:r>
            <a:r>
              <a:rPr lang="cs-CZ" sz="2200" dirty="0" smtClean="0"/>
              <a:t>mučedníka, nebo </a:t>
            </a:r>
            <a:r>
              <a:rPr lang="cs-CZ" sz="2200" dirty="0"/>
              <a:t>svatého předmětu (legenda o </a:t>
            </a:r>
            <a:r>
              <a:rPr lang="cs-CZ" sz="2200" dirty="0" smtClean="0"/>
              <a:t>sv. Václavovi, sv</a:t>
            </a:r>
            <a:r>
              <a:rPr lang="cs-CZ" sz="2200" dirty="0"/>
              <a:t>. </a:t>
            </a:r>
            <a:r>
              <a:rPr lang="cs-CZ" sz="2200" dirty="0" smtClean="0"/>
              <a:t>Kříži ).</a:t>
            </a:r>
            <a:endParaRPr lang="cs-CZ" sz="2200" dirty="0"/>
          </a:p>
        </p:txBody>
      </p:sp>
      <p:sp>
        <p:nvSpPr>
          <p:cNvPr id="4" name="Tlačítko akce: Domů 3">
            <a:hlinkClick r:id="rId2" action="ppaction://hlinksldjump" highlightClick="1"/>
          </p:cNvPr>
          <p:cNvSpPr/>
          <p:nvPr/>
        </p:nvSpPr>
        <p:spPr>
          <a:xfrm>
            <a:off x="4427984" y="5589240"/>
            <a:ext cx="288032" cy="28803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0069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4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4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</a:t>
            </a:r>
            <a:r>
              <a:rPr lang="cs-CZ" dirty="0" smtClean="0"/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274320" y="2348880"/>
            <a:ext cx="8595360" cy="3887328"/>
          </a:xfrm>
          <a:prstGeom prst="rect">
            <a:avLst/>
          </a:prstGeom>
        </p:spPr>
        <p:txBody>
          <a:bodyPr/>
          <a:lstStyle/>
          <a:p>
            <a:pPr algn="ctr"/>
            <a:r>
              <a:rPr lang="cs-CZ" sz="1400" dirty="0"/>
              <a:t>JANÁČKOVÁ, Zita. </a:t>
            </a:r>
            <a:r>
              <a:rPr lang="cs-CZ" sz="1400" dirty="0" smtClean="0"/>
              <a:t>Čítanka pro </a:t>
            </a:r>
            <a:r>
              <a:rPr lang="cs-CZ" sz="1400" dirty="0"/>
              <a:t>4. ročník základní školy. Brno: Nová škola, 2010, ISBN 978-80-7289-145-0</a:t>
            </a:r>
            <a:r>
              <a:rPr lang="cs-CZ" sz="1400" dirty="0" smtClean="0"/>
              <a:t>.</a:t>
            </a:r>
          </a:p>
          <a:p>
            <a:pPr algn="ctr"/>
            <a:r>
              <a:rPr lang="cs-CZ" sz="1400" dirty="0" smtClean="0"/>
              <a:t>ŘÍHA, Václav. Zvířátka a Petrovští. Praha: SNDK, 1959</a:t>
            </a:r>
          </a:p>
          <a:p>
            <a:pPr algn="ctr"/>
            <a:r>
              <a:rPr lang="cs-CZ" sz="1400" dirty="0" smtClean="0"/>
              <a:t>WERICH, Jan. </a:t>
            </a:r>
            <a:r>
              <a:rPr lang="cs-CZ" sz="1400" dirty="0" err="1" smtClean="0"/>
              <a:t>Fimfárum</a:t>
            </a:r>
            <a:r>
              <a:rPr lang="cs-CZ" sz="1400" dirty="0" smtClean="0"/>
              <a:t>. Praha: Československý spisovatel, 1987, ISBN 22-001-87</a:t>
            </a:r>
          </a:p>
          <a:p>
            <a:pPr algn="ctr"/>
            <a:r>
              <a:rPr lang="cs-CZ" sz="1400" dirty="0" smtClean="0"/>
              <a:t>ČAPEK, Josef. Povídání o pejskovi a kočičce. Praha: Albatros, 1979, ISBN 13-707-79</a:t>
            </a:r>
          </a:p>
          <a:p>
            <a:pPr algn="ctr"/>
            <a:r>
              <a:rPr lang="cs-CZ" sz="1400" dirty="0" smtClean="0"/>
              <a:t>ERBEN, Karel Jaromír. České pohádky. Praha: SNDK, 1967, ISBN 13-154-67</a:t>
            </a:r>
          </a:p>
          <a:p>
            <a:pPr algn="ctr"/>
            <a:r>
              <a:rPr lang="cs-CZ" sz="1400" dirty="0"/>
              <a:t>Pohádky Boženy Němcové. Praha: SNDK, </a:t>
            </a:r>
            <a:r>
              <a:rPr lang="cs-CZ" sz="1400" dirty="0" smtClean="0"/>
              <a:t>1951</a:t>
            </a:r>
          </a:p>
          <a:p>
            <a:pPr algn="ctr"/>
            <a:r>
              <a:rPr lang="cs-CZ" sz="1400" dirty="0" smtClean="0"/>
              <a:t>VANČURA, Vladislav. </a:t>
            </a:r>
            <a:r>
              <a:rPr lang="cs-CZ" sz="1400" dirty="0" err="1" smtClean="0"/>
              <a:t>Kubula</a:t>
            </a:r>
            <a:r>
              <a:rPr lang="cs-CZ" sz="1400" dirty="0" smtClean="0"/>
              <a:t> a Kuba </a:t>
            </a:r>
            <a:r>
              <a:rPr lang="cs-CZ" sz="1400" dirty="0" err="1" smtClean="0"/>
              <a:t>Kubikula</a:t>
            </a:r>
            <a:r>
              <a:rPr lang="cs-CZ" sz="1400" dirty="0" smtClean="0"/>
              <a:t>. Praha: Albatros, 1997, ISBN 80-00-00481-X</a:t>
            </a:r>
          </a:p>
          <a:p>
            <a:pPr algn="ctr"/>
            <a:r>
              <a:rPr lang="cs-CZ" sz="1400" dirty="0" smtClean="0"/>
              <a:t>Kolekce </a:t>
            </a:r>
            <a:r>
              <a:rPr lang="cs-CZ" sz="1400" dirty="0" smtClean="0"/>
              <a:t>obrázků: www.office.</a:t>
            </a:r>
            <a:r>
              <a:rPr lang="cs-CZ" sz="1400" dirty="0" err="1" smtClean="0"/>
              <a:t>microsoft.com</a:t>
            </a:r>
            <a:endParaRPr lang="cs-CZ" sz="1400" dirty="0" smtClean="0"/>
          </a:p>
          <a:p>
            <a:pPr algn="ctr"/>
            <a:r>
              <a:rPr lang="cs-CZ" sz="1400" dirty="0" smtClean="0"/>
              <a:t>Vlastní diplomová práce</a:t>
            </a:r>
          </a:p>
          <a:p>
            <a:pPr indent="0" algn="ctr"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3193201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Vlastní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293</TotalTime>
  <Words>553</Words>
  <Application>Microsoft Office PowerPoint</Application>
  <PresentationFormat>Předvádění na obrazovce (4:3)</PresentationFormat>
  <Paragraphs>59</Paragraphs>
  <Slides>16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Svět módy</vt:lpstr>
      <vt:lpstr>List</vt:lpstr>
      <vt:lpstr>Snímek 1</vt:lpstr>
      <vt:lpstr>pohádka</vt:lpstr>
      <vt:lpstr>Pohádka</vt:lpstr>
      <vt:lpstr>Lidová pohádka </vt:lpstr>
      <vt:lpstr>Autorská pohádka </vt:lpstr>
      <vt:lpstr>Jaká je to pohádka, lidová nebo autorská? Znáš její název a autora?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Mýty, báje, legendy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Dobrá</dc:creator>
  <cp:lastModifiedBy>Dum</cp:lastModifiedBy>
  <cp:revision>83</cp:revision>
  <dcterms:created xsi:type="dcterms:W3CDTF">2012-10-29T22:20:38Z</dcterms:created>
  <dcterms:modified xsi:type="dcterms:W3CDTF">2012-11-14T16:30:30Z</dcterms:modified>
</cp:coreProperties>
</file>