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8" r:id="rId4"/>
    <p:sldId id="265" r:id="rId5"/>
    <p:sldId id="267" r:id="rId6"/>
    <p:sldId id="260" r:id="rId7"/>
    <p:sldId id="259" r:id="rId8"/>
    <p:sldId id="261" r:id="rId9"/>
    <p:sldId id="262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9999"/>
    <a:srgbClr val="CCFF99"/>
    <a:srgbClr val="339933"/>
    <a:srgbClr val="99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rt&#225;l:Houby" TargetMode="Externa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Lupenat&#233;_houby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2.jpeg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9.jpeg"/><Relationship Id="rId9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20046087"/>
              </p:ext>
            </p:extLst>
          </p:nvPr>
        </p:nvGraphicFramePr>
        <p:xfrm>
          <a:off x="727990" y="1151988"/>
          <a:ext cx="7632848" cy="3708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59286"/>
                <a:gridCol w="57735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Dobrá Jana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endParaRPr lang="cs-CZ" sz="1200" kern="12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1200" kern="1200" dirty="0" smtClean="0"/>
                    </a:p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VY_32_Inovace_1.3.3</a:t>
                      </a:r>
                      <a:endParaRPr lang="cs-CZ" sz="6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60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just"/>
                      <a:r>
                        <a:rPr lang="cs-CZ" baseline="0" dirty="0" smtClean="0"/>
                        <a:t>Houby</a:t>
                      </a:r>
                      <a:endParaRPr lang="cs-CZ" dirty="0"/>
                    </a:p>
                  </a:txBody>
                  <a:tcPr anchor="ctr"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</a:t>
                      </a:r>
                      <a:r>
                        <a:rPr lang="cs-CZ" sz="1200" kern="1200" baseline="0" dirty="0" smtClean="0"/>
                        <a:t> sady</a:t>
                      </a:r>
                      <a:r>
                        <a:rPr lang="cs-CZ" sz="1200" kern="1200" dirty="0" smtClean="0"/>
                        <a:t>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jeho svět 4.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Materiál je určen žákům 4. tříd  jako upevňování znalostí o houbách. </a:t>
                      </a:r>
                      <a:r>
                        <a:rPr lang="cs-CZ" sz="1400" dirty="0" smtClean="0"/>
                        <a:t>Po výkladu žáci plní  zadané úkoly. Materiál se dá využít při práci s interaktivní tabulí, </a:t>
                      </a:r>
                      <a:r>
                        <a:rPr lang="cs-CZ" sz="1400" dirty="0" err="1" smtClean="0"/>
                        <a:t>multimice</a:t>
                      </a:r>
                      <a:r>
                        <a:rPr lang="cs-CZ" sz="1400" dirty="0" smtClean="0"/>
                        <a:t>, v počítačové učebně nebo jako pracovní list.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1196835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xmlns="" val="128835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457132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chemeClr val="accent1"/>
                </a:solidFill>
                <a:latin typeface="Algerian" pitchFamily="82" charset="0"/>
              </a:rPr>
              <a:t>Houby</a:t>
            </a:r>
            <a:endParaRPr lang="cs-CZ" sz="4800" dirty="0">
              <a:solidFill>
                <a:schemeClr val="accent1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>
                <a:solidFill>
                  <a:schemeClr val="accent1"/>
                </a:solidFill>
                <a:latin typeface="Algerian" pitchFamily="82" charset="0"/>
              </a:rPr>
              <a:t>Živé organismy</a:t>
            </a:r>
            <a:endParaRPr lang="cs-CZ" sz="2000" dirty="0">
              <a:solidFill>
                <a:schemeClr val="accent1"/>
              </a:solidFill>
              <a:latin typeface="Algerian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4207621"/>
            <a:ext cx="3724349" cy="22146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21231" flipH="1">
            <a:off x="4031610" y="2078589"/>
            <a:ext cx="724907" cy="1163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94698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3"/>
            <a:ext cx="7992888" cy="936104"/>
          </a:xfrm>
          <a:solidFill>
            <a:schemeClr val="accent6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Co to jsou houby?</a:t>
            </a:r>
            <a:endParaRPr lang="cs-CZ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2"/>
            <a:ext cx="7920880" cy="3493846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Houby jsou nezelené organismy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, které 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se vyživují ze zbytků těl rostlin  a živočichů 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obsažených v půdě, tím 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pomáhají v přírodě rozkladu ústrojných zbytků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. Některé houby napadají i živé organismy.</a:t>
            </a:r>
          </a:p>
          <a:p>
            <a:pPr algn="just"/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Houby se rozmnožují výtrusy.</a:t>
            </a:r>
          </a:p>
          <a:p>
            <a:pPr algn="just"/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Tělo hub tvoří vláknité 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podhoubí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, kterým houba přijímá vodu a živiny.</a:t>
            </a:r>
          </a:p>
          <a:p>
            <a:pPr algn="just"/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Většině hub vyrůstají 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plodnice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, které nejčastěji tvoří 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klobouk a třeň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. Na spodní straně klobouku se tvoří drobné </a:t>
            </a: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výtrusy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90000"/>
                </a:schemeClr>
              </a:solidFill>
            </a:endParaRPr>
          </a:p>
          <a:p>
            <a:pPr algn="just"/>
            <a:endParaRPr lang="cs-CZ" dirty="0" smtClean="0">
              <a:solidFill>
                <a:schemeClr val="tx2">
                  <a:lumMod val="90000"/>
                </a:schemeClr>
              </a:solidFill>
            </a:endParaRPr>
          </a:p>
          <a:p>
            <a:pPr marL="0" indent="0" algn="just">
              <a:buNone/>
            </a:pPr>
            <a:endParaRPr lang="cs-CZ" dirty="0">
              <a:solidFill>
                <a:schemeClr val="tx2">
                  <a:lumMod val="9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1027" name="Picture 3" descr="C:\Users\dobra\AppData\Local\Microsoft\Windows\Temporary Internet Files\Content.IE5\O4PZIY3K\MC900424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80" y="4653136"/>
            <a:ext cx="1440160" cy="1844675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115616" y="4653136"/>
            <a:ext cx="3672408" cy="1282377"/>
          </a:xfrm>
          <a:prstGeom prst="cloudCallout">
            <a:avLst>
              <a:gd name="adj1" fmla="val 65560"/>
              <a:gd name="adj2" fmla="val -552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dirty="0" smtClean="0">
                <a:solidFill>
                  <a:schemeClr val="accent6">
                    <a:lumMod val="50000"/>
                  </a:schemeClr>
                </a:solidFill>
              </a:rPr>
              <a:t>My </a:t>
            </a:r>
            <a:r>
              <a:rPr lang="cs-CZ" sz="1600" b="1" i="1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houby</a:t>
            </a:r>
            <a:r>
              <a:rPr lang="cs-CZ" sz="1600" b="1" i="1" dirty="0" smtClean="0">
                <a:solidFill>
                  <a:schemeClr val="accent6">
                    <a:lumMod val="50000"/>
                  </a:schemeClr>
                </a:solidFill>
              </a:rPr>
              <a:t> nemáme zeleň listovou = </a:t>
            </a:r>
            <a:r>
              <a:rPr lang="cs-CZ" sz="1600" b="1" i="1" dirty="0" smtClean="0">
                <a:solidFill>
                  <a:srgbClr val="006600"/>
                </a:solidFill>
              </a:rPr>
              <a:t>chlorofyl</a:t>
            </a:r>
            <a:endParaRPr lang="cs-CZ" sz="1600" b="1" i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4155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1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6000"/>
                            </p:stCondLst>
                            <p:childTnLst>
                              <p:par>
                                <p:cTn id="1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3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95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0"/>
                            </p:stCondLst>
                            <p:childTnLst>
                              <p:par>
                                <p:cTn id="2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8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8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3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4500"/>
                            </p:stCondLst>
                            <p:childTnLst>
                              <p:par>
                                <p:cTn id="3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720080"/>
          </a:xfrm>
          <a:solidFill>
            <a:schemeClr val="accent2">
              <a:lumMod val="50000"/>
            </a:schemeClr>
          </a:solidFill>
        </p:spPr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Stavba těla hub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5326" y="1268413"/>
            <a:ext cx="6467034" cy="5040312"/>
          </a:xfr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537561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04665"/>
            <a:ext cx="7123080" cy="72008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Houby </a:t>
            </a:r>
            <a:r>
              <a:rPr lang="cs-CZ" dirty="0" err="1" smtClean="0"/>
              <a:t>rourkaté</a:t>
            </a:r>
            <a:r>
              <a:rPr lang="cs-CZ" dirty="0" smtClean="0"/>
              <a:t> a lupenaté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2" y="1412776"/>
            <a:ext cx="3471277" cy="5013175"/>
          </a:xfrm>
        </p:spPr>
        <p:txBody>
          <a:bodyPr/>
          <a:lstStyle/>
          <a:p>
            <a:pPr algn="just"/>
            <a:r>
              <a:rPr lang="cs-CZ" dirty="0" smtClean="0"/>
              <a:t>Houby, které mají na spodu klobouku </a:t>
            </a:r>
            <a:r>
              <a:rPr lang="cs-CZ" b="1" dirty="0" smtClean="0"/>
              <a:t>rourky</a:t>
            </a:r>
            <a:r>
              <a:rPr lang="cs-CZ" dirty="0" smtClean="0"/>
              <a:t>, se nazývají </a:t>
            </a:r>
            <a:r>
              <a:rPr lang="cs-CZ" b="1" dirty="0" err="1" smtClean="0"/>
              <a:t>rourkaté</a:t>
            </a:r>
            <a:r>
              <a:rPr lang="cs-CZ" dirty="0" smtClean="0"/>
              <a:t>. Uvnitř rourek je vrstva výtrusů (rouško).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3281" y="1412776"/>
            <a:ext cx="3469242" cy="5013176"/>
          </a:xfrm>
        </p:spPr>
        <p:txBody>
          <a:bodyPr/>
          <a:lstStyle/>
          <a:p>
            <a:pPr algn="just"/>
            <a:r>
              <a:rPr lang="cs-CZ" dirty="0" smtClean="0"/>
              <a:t>Houby, které mají na spodu klobouku </a:t>
            </a:r>
            <a:r>
              <a:rPr lang="cs-CZ" b="1" dirty="0">
                <a:hlinkClick r:id="rId2"/>
              </a:rPr>
              <a:t>lupeny</a:t>
            </a:r>
            <a:r>
              <a:rPr lang="cs-CZ" dirty="0" smtClean="0"/>
              <a:t>, se nazývají </a:t>
            </a:r>
            <a:r>
              <a:rPr lang="cs-CZ" b="1" dirty="0" smtClean="0"/>
              <a:t>lupenaté</a:t>
            </a:r>
            <a:r>
              <a:rPr lang="cs-CZ" dirty="0" smtClean="0"/>
              <a:t>. Na lupenech je vrstva výtrusů.</a:t>
            </a:r>
          </a:p>
          <a:p>
            <a:pPr algn="just"/>
            <a:endParaRPr lang="cs-CZ" b="1" dirty="0"/>
          </a:p>
          <a:p>
            <a:pPr algn="just"/>
            <a:endParaRPr lang="cs-CZ" b="1" dirty="0" smtClean="0"/>
          </a:p>
          <a:p>
            <a:pPr algn="just"/>
            <a:endParaRPr lang="cs-CZ" b="1" dirty="0"/>
          </a:p>
          <a:p>
            <a:pPr algn="just"/>
            <a:endParaRPr lang="cs-CZ" b="1" dirty="0" smtClean="0"/>
          </a:p>
          <a:p>
            <a:pPr algn="just"/>
            <a:endParaRPr lang="cs-CZ" b="1" dirty="0"/>
          </a:p>
          <a:p>
            <a:pPr algn="just"/>
            <a:endParaRPr lang="cs-CZ" b="1" dirty="0" smtClean="0"/>
          </a:p>
          <a:p>
            <a:pPr marL="0" indent="0" algn="just">
              <a:buNone/>
            </a:pP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81242" y="3334056"/>
            <a:ext cx="2693844" cy="309189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3334056"/>
            <a:ext cx="1944216" cy="309189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06631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051519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Dělení hub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07361"/>
            <a:ext cx="7200800" cy="405143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Houby se dělí </a:t>
            </a:r>
            <a:r>
              <a:rPr lang="cs-CZ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podle poživatelnosti pro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člověka na:</a:t>
            </a:r>
          </a:p>
          <a:p>
            <a:pPr marL="400050" indent="-400050">
              <a:buFont typeface="+mj-lt"/>
              <a:buAutoNum type="alphaLcParenR"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jedlé		</a:t>
            </a:r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(hřib smrkový, klouzek obecný, bedla vysoká)</a:t>
            </a:r>
            <a:r>
              <a:rPr lang="cs-CZ" sz="16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</a:t>
            </a:r>
          </a:p>
          <a:p>
            <a:pPr marL="400050" indent="-400050">
              <a:buFont typeface="+mj-lt"/>
              <a:buAutoNum type="alphaLcParenR"/>
            </a:pPr>
            <a:r>
              <a:rPr lang="cs-CZ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ejedlé		</a:t>
            </a:r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(hřib žlučník, ryzec kravský, podhřib žlučový)</a:t>
            </a:r>
            <a:endParaRPr lang="cs-CZ" sz="16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marL="400050" indent="-400050">
              <a:buFont typeface="+mj-lt"/>
              <a:buAutoNum type="alphaLcParenR"/>
            </a:pP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jedovaté	</a:t>
            </a:r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(muchomůrka červená, hřib satan)</a:t>
            </a:r>
          </a:p>
          <a:p>
            <a:pPr marL="400050" indent="-400050">
              <a:buFont typeface="+mj-lt"/>
              <a:buAutoNum type="alphaLcParenR"/>
            </a:pPr>
            <a:r>
              <a:rPr lang="cs-CZ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mrtelně </a:t>
            </a:r>
            <a:r>
              <a:rPr lang="cs-CZ" sz="16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1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( muchomůrka tygrovaná, muchomůrka zelená)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jedovaté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rgbClr val="FFFF00"/>
                </a:solidFill>
              </a:rPr>
              <a:t>Sbíráme jen plodnice těch jedlých hub, které dobře známe!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1829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4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4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4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4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500"/>
                            </p:stCondLst>
                            <p:childTnLst>
                              <p:par>
                                <p:cTn id="3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20688"/>
            <a:ext cx="7125113" cy="979511"/>
          </a:xfrm>
          <a:solidFill>
            <a:srgbClr val="339933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rgbClr val="CCFF99"/>
                </a:solidFill>
              </a:rPr>
              <a:t>Lišejníky</a:t>
            </a:r>
            <a:endParaRPr lang="cs-CZ" dirty="0">
              <a:solidFill>
                <a:srgbClr val="CCFF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2448271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CCFF99"/>
                </a:solidFill>
              </a:rPr>
              <a:t>Lišejníky zařazujeme mezi houby. Jsou to složené organismy. V jejich tělech žijí v trvalém soužití houbová vlákna a zelené řasy.</a:t>
            </a:r>
          </a:p>
          <a:p>
            <a:pPr algn="just"/>
            <a:r>
              <a:rPr lang="cs-CZ" dirty="0" smtClean="0">
                <a:solidFill>
                  <a:srgbClr val="CCFF99"/>
                </a:solidFill>
              </a:rPr>
              <a:t>Lišejníkům stačí k životu světlo, vzduch a voda, rostou proto např. na holých skalách nebo betonových sloupech.</a:t>
            </a:r>
            <a:endParaRPr lang="cs-CZ" dirty="0">
              <a:solidFill>
                <a:srgbClr val="CCFF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6198170"/>
            <a:ext cx="6984776" cy="276999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cs-CZ" sz="1200" dirty="0" err="1" smtClean="0">
                <a:solidFill>
                  <a:schemeClr val="accent6">
                    <a:lumMod val="50000"/>
                  </a:schemeClr>
                </a:solidFill>
              </a:rPr>
              <a:t>terčník</a:t>
            </a:r>
            <a:r>
              <a:rPr lang="cs-CZ" sz="1200" dirty="0" smtClean="0">
                <a:solidFill>
                  <a:schemeClr val="accent6">
                    <a:lumMod val="50000"/>
                  </a:schemeClr>
                </a:solidFill>
              </a:rPr>
              <a:t> zední     B pukléřka islandská     C dutohlávka sobí     D </a:t>
            </a:r>
            <a:r>
              <a:rPr lang="cs-CZ" sz="1200" dirty="0" err="1" smtClean="0">
                <a:solidFill>
                  <a:schemeClr val="accent6">
                    <a:lumMod val="50000"/>
                  </a:schemeClr>
                </a:solidFill>
              </a:rPr>
              <a:t>mapovník</a:t>
            </a:r>
            <a:r>
              <a:rPr lang="cs-CZ" sz="1200" dirty="0" smtClean="0">
                <a:solidFill>
                  <a:schemeClr val="accent6">
                    <a:lumMod val="50000"/>
                  </a:schemeClr>
                </a:solidFill>
              </a:rPr>
              <a:t> zeměpisný</a:t>
            </a:r>
            <a:endParaRPr lang="cs-CZ" sz="1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4097475"/>
            <a:ext cx="6984776" cy="2075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69537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3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1242" y="260649"/>
            <a:ext cx="7125113" cy="720079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Poznáš houby?</a:t>
            </a:r>
            <a:endParaRPr lang="cs-CZ" dirty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4675" y="1578517"/>
            <a:ext cx="1141820" cy="20076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2840" y="1565385"/>
            <a:ext cx="1627751" cy="20076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1578517"/>
            <a:ext cx="1145688" cy="20076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9341" y="4231124"/>
            <a:ext cx="1108255" cy="200763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3016" y="1560604"/>
            <a:ext cx="1422072" cy="20076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3574" y="4232001"/>
            <a:ext cx="1132926" cy="202481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8299" y="4231124"/>
            <a:ext cx="1896096" cy="20076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91905" y="4231123"/>
            <a:ext cx="1111918" cy="2007631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620206" y="2349216"/>
            <a:ext cx="1152128" cy="430887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>
                <a:solidFill>
                  <a:srgbClr val="C00000"/>
                </a:solidFill>
              </a:rPr>
              <a:t>Muchomůrka </a:t>
            </a:r>
          </a:p>
          <a:p>
            <a:pPr algn="ctr"/>
            <a:r>
              <a:rPr lang="cs-CZ" sz="1100" dirty="0" smtClean="0">
                <a:solidFill>
                  <a:srgbClr val="C00000"/>
                </a:solidFill>
              </a:rPr>
              <a:t>červená</a:t>
            </a:r>
            <a:endParaRPr lang="cs-CZ" sz="11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9091" y="2451528"/>
            <a:ext cx="1135247" cy="261610"/>
          </a:xfrm>
          <a:prstGeom prst="rect">
            <a:avLst/>
          </a:prstGeom>
          <a:solidFill>
            <a:srgbClr val="CCFF99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solidFill>
                  <a:srgbClr val="006600"/>
                </a:solidFill>
              </a:rPr>
              <a:t>Hřib</a:t>
            </a:r>
            <a:r>
              <a:rPr lang="cs-CZ" sz="1100" dirty="0" smtClean="0">
                <a:solidFill>
                  <a:srgbClr val="339933"/>
                </a:solidFill>
              </a:rPr>
              <a:t> </a:t>
            </a:r>
            <a:r>
              <a:rPr lang="cs-CZ" sz="1100" dirty="0" smtClean="0">
                <a:solidFill>
                  <a:srgbClr val="006600"/>
                </a:solidFill>
              </a:rPr>
              <a:t>smrkový</a:t>
            </a:r>
            <a:endParaRPr lang="cs-CZ" sz="1100" dirty="0">
              <a:solidFill>
                <a:srgbClr val="0066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31444" y="2451528"/>
            <a:ext cx="1178528" cy="261610"/>
          </a:xfrm>
          <a:prstGeom prst="rect">
            <a:avLst/>
          </a:prstGeom>
          <a:solidFill>
            <a:srgbClr val="CCFF99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solidFill>
                  <a:srgbClr val="006600"/>
                </a:solidFill>
              </a:rPr>
              <a:t>Žampion lesní</a:t>
            </a:r>
            <a:endParaRPr lang="cs-CZ" sz="1100" dirty="0">
              <a:solidFill>
                <a:srgbClr val="0066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90016" y="2348977"/>
            <a:ext cx="1148071" cy="430887"/>
          </a:xfrm>
          <a:prstGeom prst="rect">
            <a:avLst/>
          </a:prstGeom>
          <a:solidFill>
            <a:srgbClr val="FF9999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solidFill>
                  <a:srgbClr val="C00000"/>
                </a:solidFill>
              </a:rPr>
              <a:t>Muchomůrka </a:t>
            </a:r>
          </a:p>
          <a:p>
            <a:pPr algn="ctr"/>
            <a:r>
              <a:rPr lang="cs-CZ" sz="1100" dirty="0" smtClean="0">
                <a:solidFill>
                  <a:srgbClr val="C00000"/>
                </a:solidFill>
              </a:rPr>
              <a:t>tygrovaná</a:t>
            </a:r>
            <a:endParaRPr lang="cs-CZ" sz="11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76001" y="5015199"/>
            <a:ext cx="1148071" cy="430887"/>
          </a:xfrm>
          <a:prstGeom prst="rect">
            <a:avLst/>
          </a:prstGeom>
          <a:solidFill>
            <a:srgbClr val="FF9999"/>
          </a:solidFill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rgbClr val="C00000"/>
                </a:solidFill>
              </a:rPr>
              <a:t>Muchomůrka </a:t>
            </a:r>
          </a:p>
          <a:p>
            <a:pPr algn="ctr"/>
            <a:r>
              <a:rPr lang="cs-CZ" sz="1100" dirty="0" smtClean="0">
                <a:solidFill>
                  <a:srgbClr val="C00000"/>
                </a:solidFill>
              </a:rPr>
              <a:t>zelená</a:t>
            </a:r>
            <a:endParaRPr lang="cs-CZ" sz="11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63859" y="5112726"/>
            <a:ext cx="1119217" cy="261610"/>
          </a:xfrm>
          <a:prstGeom prst="rect">
            <a:avLst/>
          </a:prstGeom>
          <a:solidFill>
            <a:srgbClr val="CCFF99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solidFill>
                  <a:srgbClr val="006600"/>
                </a:solidFill>
              </a:rPr>
              <a:t>Bedla vysoká</a:t>
            </a:r>
            <a:endParaRPr lang="cs-CZ" sz="1100" dirty="0">
              <a:solidFill>
                <a:srgbClr val="0066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01778" y="5112726"/>
            <a:ext cx="1289135" cy="261610"/>
          </a:xfrm>
          <a:prstGeom prst="rect">
            <a:avLst/>
          </a:prstGeom>
          <a:solidFill>
            <a:srgbClr val="CCFF99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solidFill>
                  <a:srgbClr val="006600"/>
                </a:solidFill>
              </a:rPr>
              <a:t>Klouzek obecný</a:t>
            </a:r>
            <a:endParaRPr lang="cs-CZ" sz="1100" dirty="0">
              <a:solidFill>
                <a:srgbClr val="0066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78247" y="5099837"/>
            <a:ext cx="1106393" cy="261610"/>
          </a:xfrm>
          <a:prstGeom prst="rect">
            <a:avLst/>
          </a:prstGeom>
          <a:solidFill>
            <a:srgbClr val="CCFF99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solidFill>
                  <a:srgbClr val="006600"/>
                </a:solidFill>
              </a:rPr>
              <a:t>Smrž obecný</a:t>
            </a:r>
            <a:endParaRPr lang="cs-CZ" sz="1100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6115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3" grpId="0" animBg="1"/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Roztřiď houby do tabulky</a:t>
            </a:r>
            <a:endParaRPr lang="cs-CZ" dirty="0">
              <a:solidFill>
                <a:schemeClr val="tx2">
                  <a:lumMod val="9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90004503"/>
              </p:ext>
            </p:extLst>
          </p:nvPr>
        </p:nvGraphicFramePr>
        <p:xfrm>
          <a:off x="1009650" y="1806575"/>
          <a:ext cx="7124700" cy="1910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4900"/>
                <a:gridCol w="2374900"/>
                <a:gridCol w="2374900"/>
              </a:tblGrid>
              <a:tr h="47761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jedlé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nejedlé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jedovaté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77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7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76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64980" y="4900518"/>
            <a:ext cx="1732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Hřib smrkový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5269850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Hřib žlučník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88299" y="4302388"/>
            <a:ext cx="1378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Hřib satan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4581128"/>
            <a:ext cx="2665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83012" y="3933056"/>
            <a:ext cx="2498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165304"/>
            <a:ext cx="1830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Ryzec kravský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6093296"/>
            <a:ext cx="1715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Bedla vysoká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034" y="5454516"/>
            <a:ext cx="1994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Klouzek 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7766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94444E-6 -1.85185E-6 C 0.00833 0.00278 0.00538 0.00162 0.01528 0.00602 C 0.01823 0.00741 0.0243 0.01018 0.0243 0.01018 C 0.06441 0.00856 0.10416 0.00694 0.14392 -1.85185E-6 C 0.16285 -0.00833 0.18125 -0.01412 0.20156 -0.01621 C 0.22187 -0.02176 0.24253 -0.0257 0.26215 -0.03426 C 0.26927 -0.0375 0.27621 -0.04121 0.28333 -0.04445 C 0.28923 -0.04699 0.29357 -0.05255 0.3 -0.05463 C 0.30712 -0.0669 0.31423 -0.06806 0.3243 -0.07477 C 0.34583 -0.08912 0.32031 -0.07801 0.34392 -0.08681 C 0.35087 -0.09607 0.35712 -0.09815 0.36666 -0.10301 C 0.37708 -0.11412 0.38889 -0.12176 0.4 -0.13125 C 0.40746 -0.1375 0.41267 -0.14445 0.42135 -0.14746 C 0.42778 -0.15394 0.43316 -0.16019 0.44097 -0.16366 C 0.44705 -0.16968 0.45017 -0.17523 0.45764 -0.17778 C 0.46944 -0.19352 0.48003 -0.19815 0.48802 -0.22014 C 0.48975 -0.225 0.49236 -0.2294 0.49392 -0.23426 C 0.49531 -0.2382 0.49705 -0.24653 0.49705 -0.24653 C 0.49653 -0.25857 0.49548 -0.28287 0.49548 -0.28287 " pathEditMode="relative" ptsTypes="ffffffffffffffffffA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11111E-6 4.07407E-6 C 0.02066 0.00555 0.02205 0.0037 0.05156 0.00208 C 0.06372 0.00069 0.07604 0.00023 0.08785 -0.00394 C 0.10642 -0.01042 0.08733 -0.00255 0.1 -0.0081 C 0.10313 -0.00949 0.1092 -0.01204 0.1092 -0.01204 C 0.11667 -0.01875 0.12344 -0.02083 0.13195 -0.02408 C 0.1382 -0.03287 0.13108 -0.02408 0.13941 -0.03033 C 0.14254 -0.03264 0.14861 -0.03843 0.14861 -0.03843 C 0.1559 -0.05324 0.16042 -0.05208 0.16823 -0.0625 C 0.17083 -0.06597 0.17326 -0.06921 0.17587 -0.07269 C 0.17847 -0.07616 0.1849 -0.08079 0.1849 -0.08079 C 0.18594 -0.08287 0.18663 -0.08519 0.18785 -0.08681 C 0.18924 -0.08843 0.19132 -0.08889 0.19254 -0.09074 C 0.19358 -0.09236 0.19306 -0.09514 0.19392 -0.09699 C 0.19462 -0.09861 0.19601 -0.09954 0.19705 -0.10093 C 0.19913 -0.10857 0.20087 -0.11065 0.20608 -0.11505 C 0.20799 -0.12199 0.21111 -0.12477 0.21372 -0.13125 C 0.21736 -0.14074 0.21684 -0.15162 0.22274 -0.15949 " pathEditMode="relative" ptsTypes="fffffffffffffffffA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7.77778E-6 -7.03704E-6 C 0.02569 -0.00139 0.05416 0.00925 0.07725 -0.00602 C 0.08593 -0.01181 0.09357 -0.01922 0.10156 -0.02639 C 0.10451 -0.02917 0.11058 -0.0345 0.11058 -0.0345 C 0.1144 -0.04445 0.12031 -0.06343 0.12586 -0.07084 C 0.12881 -0.08102 0.12899 -0.08913 0.13489 -0.097 C 0.1368 -0.10695 0.13836 -0.12084 0.14253 -0.1294 C 0.14635 -0.13727 0.14496 -0.13311 0.14704 -0.14144 C 0.14756 -0.15163 0.14704 -0.16181 0.14843 -0.17176 C 0.14861 -0.17362 0.15104 -0.17408 0.15156 -0.17593 C 0.15225 -0.17848 0.15156 -0.18126 0.15156 -0.1838 " pathEditMode="relative" ptsTypes="ffffffffff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5.83333E-6 -5.55556E-6 C 0.00034 -0.00024 0.00867 -0.00348 0.00902 -0.00394 C 0.01058 -0.00603 0.01076 -0.0095 0.01197 -0.01205 C 0.01336 -0.01482 0.0151 -0.01737 0.01666 -0.02015 C 0.02187 -0.04283 0.01214 -0.00279 0.02256 -0.03427 C 0.0236 -0.03751 0.02343 -0.04121 0.02412 -0.04445 C 0.02499 -0.04862 0.02586 -0.05256 0.02725 -0.05649 C 0.03089 -0.06714 0.03541 -0.07825 0.03923 -0.0889 C 0.04478 -0.10394 0.04583 -0.12154 0.04999 -0.13728 C 0.05155 -0.15441 0.05416 -0.17107 0.05746 -0.18774 C 0.05659 -0.21644 0.05763 -0.26714 0.04392 -0.29492 C 0.04339 -0.29816 0.04339 -0.30186 0.04235 -0.30487 C 0.04079 -0.30927 0.03628 -0.31714 0.03628 -0.31714 C 0.03471 -0.32478 0.03454 -0.32964 0.0302 -0.33519 C 0.02916 -0.33936 0.02933 -0.34399 0.02725 -0.34746 C 0.02517 -0.3507 0.01822 -0.35603 0.0151 -0.35742 C 0.01405 -0.35881 0.01319 -0.36066 0.01197 -0.36158 C 0.01058 -0.36274 0.0085 -0.36205 0.00746 -0.36344 C 0.00624 -0.36506 0.00589 -0.36969 0.00589 -0.36969 " pathEditMode="relative" ptsTypes="ffffffffffffffffff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1.94444E-6 1.11111E-6 C 0.00226 -0.0088 0.00538 -0.01713 0.00764 -0.02616 C 0.00868 -0.03032 0.01059 -0.03842 0.01059 -0.03842 C 0.01007 -0.05532 0.01059 -0.07222 0.00903 -0.08889 C 0.00851 -0.09398 0.0059 -0.09815 0.00451 -0.10301 C -0.00052 -0.1213 -0.00312 -0.13866 -0.01059 -0.15555 C -0.01285 -0.17361 -0.01858 -0.18796 -0.02569 -0.20393 C -0.02674 -0.20648 -0.02917 -0.20764 -0.03038 -0.20995 C -0.03715 -0.22245 -0.03941 -0.23588 -0.04549 -0.24838 C -0.04861 -0.25486 -0.05399 -0.26227 -0.05764 -0.26852 C -0.06094 -0.2831 -0.05625 -0.26597 -0.06372 -0.28079 C -0.0658 -0.28495 -0.06615 -0.29051 -0.06823 -0.29491 C -0.07326 -0.30579 -0.0842 -0.3287 -0.09097 -0.33727 C -0.09288 -0.34838 -0.09861 -0.35532 -0.10451 -0.36366 C -0.10608 -0.36944 -0.10903 -0.37361 -0.10903 -0.37963 " pathEditMode="relative" ptsTypes="ffffffffffffff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5.27778E-6 1.11111E-6 C -0.00348 -0.0007 -0.00712 -0.00093 -0.0106 -0.00209 C -0.01528 -0.00371 -0.02414 -0.00811 -0.02414 -0.00811 C -0.02848 -0.01389 -0.03282 -0.01366 -0.03785 -0.01829 C -0.04063 -0.02061 -0.04271 -0.02408 -0.04549 -0.02639 C -0.0507 -0.03102 -0.05695 -0.03195 -0.06216 -0.03635 C -0.06771 -0.04098 -0.06962 -0.04584 -0.0757 -0.04861 C -0.08126 -0.05556 -0.08646 -0.06227 -0.09393 -0.06482 C -0.1007 -0.07385 -0.10903 -0.07917 -0.11667 -0.08704 C -0.12258 -0.09306 -0.12327 -0.10023 -0.13021 -0.10301 C -0.13473 -0.11111 -0.1382 -0.11806 -0.14549 -0.1213 C -0.15296 -0.13473 -0.14827 -0.12709 -0.1606 -0.14352 C -0.16511 -0.14954 -0.1757 -0.15973 -0.1757 -0.15973 C -0.18525 -0.1801 -0.18178 -0.17246 -0.19393 -0.18588 C -0.19896 -0.19144 -0.20053 -0.19746 -0.20608 -0.20209 C -0.2132 -0.21667 -0.20365 -0.19931 -0.21511 -0.21227 C -0.21841 -0.21598 -0.22014 -0.22176 -0.22275 -0.22639 C -0.22327 -0.22848 -0.2231 -0.23079 -0.22414 -0.23241 C -0.22674 -0.23681 -0.23334 -0.24445 -0.23334 -0.24445 C -0.24046 -0.26922 -0.25105 -0.29653 -0.26511 -0.31528 C -0.26719 -0.32338 -0.27153 -0.32547 -0.2757 -0.33148 C -0.27778 -0.33959 -0.28334 -0.34352 -0.28785 -0.34954 C -0.29393 -0.35764 -0.29983 -0.36598 -0.30608 -0.37385 C -0.3073 -0.37547 -0.30764 -0.37824 -0.30903 -0.37986 C -0.31025 -0.38125 -0.31198 -0.38125 -0.31355 -0.38195 C -0.32119 -0.39167 -0.31251 -0.3794 -0.31806 -0.3919 C -0.32084 -0.39792 -0.3257 -0.39653 -0.3257 -0.40417 " pathEditMode="relative" ptsTypes="ffffffffffffffffffffffffffA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6.66667E-6 3.46945E-18 C -0.02204 -0.01018 -0.0361 -0.05023 -0.05138 -0.0706 C -0.05763 -0.0875 -0.06683 -0.10185 -0.07256 -0.11921 C -0.0776 -0.13449 -0.08228 -0.15556 -0.08923 -0.16968 C -0.09166 -0.18542 -0.09444 -0.19977 -0.09999 -0.21412 C -0.10051 -0.21944 -0.10069 -0.225 -0.10138 -0.23032 C -0.10208 -0.23588 -0.10451 -0.24653 -0.10451 -0.24653 C -0.10659 -0.27616 -0.11076 -0.30486 -0.11666 -0.33333 C -0.11892 -0.34398 -0.11909 -0.35509 -0.12117 -0.36574 C -0.12239 -0.38495 -0.12412 -0.40301 -0.12412 -0.42222 " pathEditMode="relative" ptsTypes="fffffffffA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6.38889E-6 -2.59259E-6 C 0.01494 -0.00232 0.02292 -0.0081 0.03647 -0.01412 C 0.0566 -0.02315 0.07709 -0.03496 0.09254 -0.05463 C 0.09966 -0.07431 0.11355 -0.09097 0.12275 -0.10926 C 0.12883 -0.12153 0.13282 -0.13727 0.14098 -0.14746 C 0.14549 -0.1632 0.15348 -0.17523 0.15921 -0.19005 C 0.16285 -0.19931 0.16615 -0.2088 0.1698 -0.21829 C 0.17171 -0.23264 0.17726 -0.24537 0.18178 -0.25857 C 0.19098 -0.28519 0.20053 -0.31389 0.21372 -0.3375 C 0.22049 -0.36482 0.21181 -0.33588 0.22275 -0.35764 C 0.22588 -0.36389 0.22744 -0.3713 0.23039 -0.37778 C 0.23334 -0.39121 0.24029 -0.40232 0.24549 -0.41412 C 0.25122 -0.42732 0.25435 -0.4419 0.2606 -0.45463 C 0.25904 -0.47616 0.25921 -0.4669 0.25921 -0.48287 " pathEditMode="relative" ptsTypes="fffffffffffffA">
                                      <p:cBhvr>
                                        <p:cTn id="7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/>
                </a:solidFill>
                <a:latin typeface="Algerian" pitchFamily="82" charset="0"/>
              </a:rPr>
              <a:t>Použité zdroje</a:t>
            </a:r>
            <a:endParaRPr lang="cs-CZ" dirty="0">
              <a:solidFill>
                <a:schemeClr val="accent1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AutoNum type="arabicPeriod"/>
            </a:pPr>
            <a:r>
              <a:rPr lang="cs-CZ" dirty="0">
                <a:solidFill>
                  <a:schemeClr val="accent1"/>
                </a:solidFill>
              </a:rPr>
              <a:t>ŠTIKOVÁ, Věra. </a:t>
            </a:r>
            <a:r>
              <a:rPr lang="cs-CZ" i="1" dirty="0">
                <a:solidFill>
                  <a:schemeClr val="accent1"/>
                </a:solidFill>
              </a:rPr>
              <a:t>Člověk a jeho svět : přírodověda pro 4. ročník</a:t>
            </a:r>
            <a:r>
              <a:rPr lang="cs-CZ" dirty="0">
                <a:solidFill>
                  <a:schemeClr val="accent1"/>
                </a:solidFill>
              </a:rPr>
              <a:t>. Brno : Nová škola, 2011. ISBN 978-80-7289-297-6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</a:p>
          <a:p>
            <a:pPr algn="just">
              <a:buAutoNum type="arabicPeriod"/>
            </a:pPr>
            <a:r>
              <a:rPr lang="cs-CZ" sz="1600" dirty="0" smtClean="0">
                <a:solidFill>
                  <a:schemeClr val="accent1"/>
                </a:solidFill>
              </a:rPr>
              <a:t>LÆSSØE, Thomas, DEL CONTE, Anna, FLETCHER, Neil. Houby: Praktický průvodce. London: </a:t>
            </a:r>
            <a:r>
              <a:rPr lang="cs-CZ" sz="1600" dirty="0" err="1" smtClean="0">
                <a:solidFill>
                  <a:schemeClr val="accent1"/>
                </a:solidFill>
              </a:rPr>
              <a:t>Dorling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Kindersley</a:t>
            </a:r>
            <a:r>
              <a:rPr lang="cs-CZ" sz="1600" dirty="0" smtClean="0">
                <a:solidFill>
                  <a:schemeClr val="accent1"/>
                </a:solidFill>
              </a:rPr>
              <a:t>, 1996. ISBN 80-7321-114-9</a:t>
            </a:r>
          </a:p>
          <a:p>
            <a:pPr algn="just">
              <a:buAutoNum type="arabicPeriod"/>
            </a:pPr>
            <a:r>
              <a:rPr lang="cs-CZ" sz="1600" dirty="0" smtClean="0">
                <a:solidFill>
                  <a:schemeClr val="accent1"/>
                </a:solidFill>
              </a:rPr>
              <a:t>STŘIHAVKOVÁ, Hana, SÍBRT, František. Přírodopis pro 5. ročník ZŠ. Praha: SPN, 1990. ISBN 80-04-24769-5</a:t>
            </a:r>
          </a:p>
          <a:p>
            <a:pPr algn="just">
              <a:buAutoNum type="arabicPeriod"/>
            </a:pPr>
            <a:r>
              <a:rPr lang="cs-CZ" sz="1600" dirty="0" smtClean="0">
                <a:solidFill>
                  <a:schemeClr val="accent1"/>
                </a:solidFill>
              </a:rPr>
              <a:t>ČÍŽKOVÁ, Věra, BRADÁČOVÁ, Lenka, HÍSEK, Květoslav. Přehledy živé přírody pro 3. – 5. ročník. Turnov: ALTER, 1995. ISBN 80-85775-25-7</a:t>
            </a:r>
            <a:endParaRPr lang="cs-CZ" sz="1600" dirty="0">
              <a:solidFill>
                <a:schemeClr val="accent1"/>
              </a:solidFill>
            </a:endParaRPr>
          </a:p>
          <a:p>
            <a:pPr algn="just">
              <a:buFont typeface="Wingdings 2" pitchFamily="18" charset="2"/>
              <a:buAutoNum type="arabicPeriod"/>
            </a:pPr>
            <a:r>
              <a:rPr lang="cs-CZ" dirty="0">
                <a:solidFill>
                  <a:schemeClr val="accent1"/>
                </a:solidFill>
              </a:rPr>
              <a:t>Obrázky z galerie </a:t>
            </a:r>
            <a:r>
              <a:rPr lang="cs-CZ" dirty="0" smtClean="0">
                <a:solidFill>
                  <a:schemeClr val="accent1"/>
                </a:solidFill>
              </a:rPr>
              <a:t>klipart www.office.</a:t>
            </a:r>
            <a:r>
              <a:rPr lang="cs-CZ" smtClean="0">
                <a:solidFill>
                  <a:schemeClr val="accent1"/>
                </a:solidFill>
              </a:rPr>
              <a:t>microsoft.com</a:t>
            </a:r>
            <a:endParaRPr lang="cs-CZ" dirty="0" smtClean="0">
              <a:solidFill>
                <a:schemeClr val="accent1"/>
              </a:solidFill>
            </a:endParaRPr>
          </a:p>
          <a:p>
            <a:pPr algn="just">
              <a:buFont typeface="Wingdings 2" pitchFamily="18" charset="2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Vlastní fotografie</a:t>
            </a:r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8001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utum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322</TotalTime>
  <Words>433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Snímek 1</vt:lpstr>
      <vt:lpstr>Houby</vt:lpstr>
      <vt:lpstr>Co to jsou houby?</vt:lpstr>
      <vt:lpstr>Stavba těla hub</vt:lpstr>
      <vt:lpstr>Houby rourkaté a lupenaté</vt:lpstr>
      <vt:lpstr>Dělení hub</vt:lpstr>
      <vt:lpstr>Lišejníky</vt:lpstr>
      <vt:lpstr>Poznáš houby?</vt:lpstr>
      <vt:lpstr>Roztřiď houby do tabulky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adm</dc:creator>
  <cp:lastModifiedBy>expert</cp:lastModifiedBy>
  <cp:revision>50</cp:revision>
  <dcterms:created xsi:type="dcterms:W3CDTF">2012-10-09T21:25:02Z</dcterms:created>
  <dcterms:modified xsi:type="dcterms:W3CDTF">2012-11-14T16:24:41Z</dcterms:modified>
</cp:coreProperties>
</file>