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70" r:id="rId4"/>
    <p:sldId id="271" r:id="rId5"/>
    <p:sldId id="272" r:id="rId6"/>
    <p:sldId id="27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008000"/>
    <a:srgbClr val="FFFF00"/>
    <a:srgbClr val="FF0000"/>
    <a:srgbClr val="CCFFFF"/>
    <a:srgbClr val="66FFCC"/>
    <a:srgbClr val="FF9900"/>
    <a:srgbClr val="99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5" autoAdjust="0"/>
    <p:restoredTop sz="94652" autoAdjust="0"/>
  </p:normalViewPr>
  <p:slideViewPr>
    <p:cSldViewPr>
      <p:cViewPr varScale="1">
        <p:scale>
          <a:sx n="65" d="100"/>
          <a:sy n="65" d="100"/>
        </p:scale>
        <p:origin x="-144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E0CB7A-B6CC-4434-949F-293CCF79A2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555554-2037-4E40-8538-2FA320B291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6AEF65-41FE-4D3F-8A73-DCE6F67569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A58894-2AFA-40F1-9B67-1CAFF062F4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D2AB37-E35D-45C9-9D0A-1DD7D3F316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C524A4-A626-4063-89DA-70BB9E6019D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5B933-891A-48C9-91D1-C9CB5D92C2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DC761C-5EA9-4CAE-8DD6-2BC92725B7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B19CA0-D21E-4584-9865-140F2997A6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0C2DFB-FF03-4438-933F-562C2C4FD6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B01CF5-3328-4529-A23D-938A236D5C2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C165D83-00A8-4CDD-9F69-95728A9DA15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20" name="Group 168"/>
          <p:cNvGraphicFramePr>
            <a:graphicFrameLocks noGrp="1"/>
          </p:cNvGraphicFramePr>
          <p:nvPr/>
        </p:nvGraphicFramePr>
        <p:xfrm>
          <a:off x="1042988" y="1125538"/>
          <a:ext cx="5329237" cy="4575177"/>
        </p:xfrm>
        <a:graphic>
          <a:graphicData uri="http://schemas.openxmlformats.org/drawingml/2006/table">
            <a:tbl>
              <a:tblPr/>
              <a:tblGrid>
                <a:gridCol w="2147887"/>
                <a:gridCol w="318135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VY_ 52_INOVACE_13_Roční období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Libuše Stonawská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5.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V/2 Inovace a zkvalitnění výuky v oblasti přírodních věd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28.2.2012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 období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– Prezentace Power Point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Základní globální problémy, respektuje názory a zkušenosti druhých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Obrázky byly použité z klipartu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88913"/>
            <a:ext cx="4692650" cy="8651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3711" name="Rectangle 159"/>
          <p:cNvSpPr>
            <a:spLocks noChangeArrowheads="1"/>
          </p:cNvSpPr>
          <p:nvPr/>
        </p:nvSpPr>
        <p:spPr bwMode="auto">
          <a:xfrm>
            <a:off x="5651500" y="260350"/>
            <a:ext cx="3024188" cy="3603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200"/>
              <a:t>Základní škola a mateřská škola Bukovec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/>
              <a:t/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endParaRPr lang="cs-CZ" sz="4000" i="1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981075"/>
            <a:ext cx="6400800" cy="1752600"/>
          </a:xfrm>
        </p:spPr>
        <p:txBody>
          <a:bodyPr/>
          <a:lstStyle/>
          <a:p>
            <a:r>
              <a:rPr lang="cs-CZ"/>
              <a:t>ROČNÍ OBDOBÍ</a:t>
            </a:r>
          </a:p>
        </p:txBody>
      </p:sp>
      <p:pic>
        <p:nvPicPr>
          <p:cNvPr id="29710" name="Picture 14" descr="MP90044909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4581525"/>
            <a:ext cx="1765300" cy="1412875"/>
          </a:xfrm>
          <a:prstGeom prst="rect">
            <a:avLst/>
          </a:prstGeom>
          <a:noFill/>
        </p:spPr>
      </p:pic>
      <p:pic>
        <p:nvPicPr>
          <p:cNvPr id="29715" name="Picture 19" descr="MP900432829[2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1773238"/>
            <a:ext cx="1416050" cy="2120900"/>
          </a:xfrm>
          <a:prstGeom prst="rect">
            <a:avLst/>
          </a:prstGeom>
          <a:noFill/>
        </p:spPr>
      </p:pic>
      <p:pic>
        <p:nvPicPr>
          <p:cNvPr id="29721" name="Picture 25" descr="MP90044848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4868863"/>
            <a:ext cx="2027238" cy="1350962"/>
          </a:xfrm>
          <a:prstGeom prst="rect">
            <a:avLst/>
          </a:prstGeom>
          <a:noFill/>
        </p:spPr>
      </p:pic>
      <p:pic>
        <p:nvPicPr>
          <p:cNvPr id="29722" name="Picture 26" descr="MP90040347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4663" y="2133600"/>
            <a:ext cx="1824037" cy="22812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/>
          <a:lstStyle/>
          <a:p>
            <a:r>
              <a:rPr lang="cs-CZ" sz="5400"/>
              <a:t>JARO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981075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Dny jsou delší a teplejší. Na stromech se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objevují pupeny, rostliny začínají klíčit a růst.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Ptáci přilétávají z teplých krajin, stavějí si hnízda a kladou vajíčka.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Zvířata si </a:t>
            </a:r>
            <a:r>
              <a:rPr lang="cs-CZ" dirty="0" smtClean="0"/>
              <a:t>hledají </a:t>
            </a:r>
            <a:r>
              <a:rPr lang="cs-CZ" dirty="0"/>
              <a:t>partnery (</a:t>
            </a:r>
            <a:r>
              <a:rPr lang="cs-CZ" dirty="0" smtClean="0"/>
              <a:t>samečkové </a:t>
            </a:r>
            <a:r>
              <a:rPr lang="cs-CZ" dirty="0"/>
              <a:t>samičky a samičky </a:t>
            </a:r>
            <a:r>
              <a:rPr lang="cs-CZ" dirty="0" smtClean="0"/>
              <a:t>samečky) </a:t>
            </a:r>
            <a:r>
              <a:rPr lang="cs-CZ" dirty="0"/>
              <a:t>a přivádějí na svět mláďata.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dirty="0"/>
          </a:p>
        </p:txBody>
      </p:sp>
      <p:pic>
        <p:nvPicPr>
          <p:cNvPr id="38917" name="Picture 5" descr="MP90043883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53400" y="188913"/>
            <a:ext cx="854075" cy="1282700"/>
          </a:xfrm>
          <a:prstGeom prst="rect">
            <a:avLst/>
          </a:prstGeom>
          <a:noFill/>
        </p:spPr>
      </p:pic>
      <p:pic>
        <p:nvPicPr>
          <p:cNvPr id="38918" name="Picture 6" descr="MP90043858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3068638"/>
            <a:ext cx="1397000" cy="930275"/>
          </a:xfrm>
          <a:prstGeom prst="rect">
            <a:avLst/>
          </a:prstGeom>
          <a:noFill/>
        </p:spPr>
      </p:pic>
      <p:pic>
        <p:nvPicPr>
          <p:cNvPr id="38919" name="Picture 7" descr="MP90044659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6950" y="5229225"/>
            <a:ext cx="1116013" cy="1443038"/>
          </a:xfrm>
          <a:prstGeom prst="rect">
            <a:avLst/>
          </a:prstGeom>
          <a:noFill/>
        </p:spPr>
      </p:pic>
      <p:pic>
        <p:nvPicPr>
          <p:cNvPr id="38921" name="Picture 9" descr="MP90040722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725" y="5516563"/>
            <a:ext cx="1446213" cy="963612"/>
          </a:xfrm>
          <a:prstGeom prst="rect">
            <a:avLst/>
          </a:prstGeom>
          <a:noFill/>
        </p:spPr>
      </p:pic>
      <p:pic>
        <p:nvPicPr>
          <p:cNvPr id="38922" name="Picture 10" descr="MC90043804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288" y="-242888"/>
            <a:ext cx="1082675" cy="1082676"/>
          </a:xfrm>
          <a:prstGeom prst="rect">
            <a:avLst/>
          </a:prstGeom>
          <a:noFill/>
        </p:spPr>
      </p:pic>
      <p:pic>
        <p:nvPicPr>
          <p:cNvPr id="38923" name="Picture 11" descr="MC90043804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5300663"/>
            <a:ext cx="1082675" cy="1082675"/>
          </a:xfrm>
          <a:prstGeom prst="rect">
            <a:avLst/>
          </a:prstGeom>
          <a:noFill/>
        </p:spPr>
      </p:pic>
      <p:pic>
        <p:nvPicPr>
          <p:cNvPr id="38924" name="Picture 12" descr="MC90043804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913" y="0"/>
            <a:ext cx="1082675" cy="1082675"/>
          </a:xfrm>
          <a:prstGeom prst="rect">
            <a:avLst/>
          </a:prstGeom>
          <a:noFill/>
        </p:spPr>
      </p:pic>
      <p:pic>
        <p:nvPicPr>
          <p:cNvPr id="38925" name="Picture 13" descr="MC90043804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150" y="5516563"/>
            <a:ext cx="1082675" cy="1082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1" name="Picture 11" descr="MC9000881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0"/>
            <a:ext cx="949325" cy="1381125"/>
          </a:xfrm>
          <a:prstGeom prst="rect">
            <a:avLst/>
          </a:prstGeom>
          <a:noFill/>
        </p:spPr>
      </p:pic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0"/>
            <a:ext cx="8229600" cy="1143000"/>
          </a:xfrm>
        </p:spPr>
        <p:txBody>
          <a:bodyPr/>
          <a:lstStyle/>
          <a:p>
            <a:r>
              <a:rPr lang="cs-CZ"/>
              <a:t>LÉTO 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981075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Je nejteplejším obdobím roku. Dny jsou dlouhé a pozdě se stmívá. Všechno rychle roste.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Rostliny kvetou, dozrává ovoce na stromech a obilí na polích. Ptáci a zvířata mají dostatek potravy.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Lidé tráví hodně času venku na sluníčku. Mnoho lidí tráví dovolenou v přírodě, například u moře.</a:t>
            </a:r>
          </a:p>
        </p:txBody>
      </p:sp>
      <p:pic>
        <p:nvPicPr>
          <p:cNvPr id="40966" name="Picture 6" descr="MP90043738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4500" y="0"/>
            <a:ext cx="1079500" cy="1617663"/>
          </a:xfrm>
          <a:prstGeom prst="rect">
            <a:avLst/>
          </a:prstGeom>
          <a:noFill/>
        </p:spPr>
      </p:pic>
      <p:pic>
        <p:nvPicPr>
          <p:cNvPr id="40967" name="Picture 7" descr="MP90043837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088" y="5373688"/>
            <a:ext cx="887412" cy="1328737"/>
          </a:xfrm>
          <a:prstGeom prst="rect">
            <a:avLst/>
          </a:prstGeom>
          <a:noFill/>
        </p:spPr>
      </p:pic>
      <p:pic>
        <p:nvPicPr>
          <p:cNvPr id="40969" name="Picture 9" descr="MP90041166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3789363"/>
            <a:ext cx="931863" cy="931862"/>
          </a:xfrm>
          <a:prstGeom prst="rect">
            <a:avLst/>
          </a:prstGeom>
          <a:noFill/>
        </p:spPr>
      </p:pic>
      <p:pic>
        <p:nvPicPr>
          <p:cNvPr id="40972" name="Picture 12" descr="MC9000881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188913"/>
            <a:ext cx="801688" cy="1165225"/>
          </a:xfrm>
          <a:prstGeom prst="rect">
            <a:avLst/>
          </a:prstGeom>
          <a:noFill/>
        </p:spPr>
      </p:pic>
      <p:pic>
        <p:nvPicPr>
          <p:cNvPr id="40973" name="Picture 13" descr="MC9000881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33375"/>
            <a:ext cx="620712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PODZIM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Dny jsou kratší a chladnější. Rostliny odkvétají, ze stromů opadává listí.</a:t>
            </a:r>
          </a:p>
          <a:p>
            <a:pPr>
              <a:buFontTx/>
              <a:buNone/>
            </a:pPr>
            <a:r>
              <a:rPr lang="cs-CZ"/>
              <a:t>Na stromech a keřích je hodně ovoce. Obilí je sklízeno a pole jsou zoraná. </a:t>
            </a:r>
          </a:p>
          <a:p>
            <a:pPr>
              <a:buFontTx/>
              <a:buNone/>
            </a:pPr>
            <a:r>
              <a:rPr lang="cs-CZ"/>
              <a:t>Lidé, ale i zvířata si připravují zásoby potravin na zimu. Stěhovaví ptáci odlétají do teplých krajin.</a:t>
            </a:r>
          </a:p>
        </p:txBody>
      </p:sp>
      <p:pic>
        <p:nvPicPr>
          <p:cNvPr id="41988" name="Picture 4" descr="MC900019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0"/>
            <a:ext cx="1287462" cy="1111250"/>
          </a:xfrm>
          <a:prstGeom prst="rect">
            <a:avLst/>
          </a:prstGeom>
          <a:noFill/>
        </p:spPr>
      </p:pic>
      <p:pic>
        <p:nvPicPr>
          <p:cNvPr id="41989" name="Picture 5" descr="MP90040757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620713"/>
            <a:ext cx="1143000" cy="1714500"/>
          </a:xfrm>
          <a:prstGeom prst="rect">
            <a:avLst/>
          </a:prstGeom>
          <a:noFill/>
        </p:spPr>
      </p:pic>
      <p:pic>
        <p:nvPicPr>
          <p:cNvPr id="41993" name="Picture 9" descr="MP90044250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8350" y="2997200"/>
            <a:ext cx="631825" cy="947738"/>
          </a:xfrm>
          <a:prstGeom prst="rect">
            <a:avLst/>
          </a:prstGeom>
          <a:noFill/>
        </p:spPr>
      </p:pic>
      <p:pic>
        <p:nvPicPr>
          <p:cNvPr id="41994" name="Picture 10" descr="MC900109215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4868863"/>
            <a:ext cx="1800225" cy="1512887"/>
          </a:xfrm>
          <a:prstGeom prst="rect">
            <a:avLst/>
          </a:prstGeom>
          <a:noFill/>
        </p:spPr>
      </p:pic>
      <p:pic>
        <p:nvPicPr>
          <p:cNvPr id="41995" name="Picture 11" descr="MC90041163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4941888"/>
            <a:ext cx="1165225" cy="1619250"/>
          </a:xfrm>
          <a:prstGeom prst="rect">
            <a:avLst/>
          </a:prstGeom>
          <a:noFill/>
        </p:spPr>
      </p:pic>
      <p:pic>
        <p:nvPicPr>
          <p:cNvPr id="41997" name="Picture 13" descr="MC900019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76250"/>
            <a:ext cx="1287463" cy="1111250"/>
          </a:xfrm>
          <a:prstGeom prst="rect">
            <a:avLst/>
          </a:prstGeom>
          <a:noFill/>
        </p:spPr>
      </p:pic>
      <p:pic>
        <p:nvPicPr>
          <p:cNvPr id="41998" name="Picture 14" descr="MC900019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5516563"/>
            <a:ext cx="1287463" cy="1111250"/>
          </a:xfrm>
          <a:prstGeom prst="rect">
            <a:avLst/>
          </a:prstGeom>
          <a:noFill/>
        </p:spPr>
      </p:pic>
      <p:pic>
        <p:nvPicPr>
          <p:cNvPr id="41999" name="Picture 15" descr="MC900019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5445125"/>
            <a:ext cx="1287462" cy="1111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    ZIMA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268413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Je nejchladnější období. Dny jsou krátké a brzy se stmívá. V mnoha zemích je sníh a led.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Rostliny přestávají růst a stromy jsou bez listů. Některým zvířatům naroste huňatější srst, která je chrání před chladem.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Jiná zvířata celou zimu prospí. Lidé se teple oblékají a většinu času tráví ve vytápěných domech.</a:t>
            </a:r>
          </a:p>
        </p:txBody>
      </p:sp>
      <p:pic>
        <p:nvPicPr>
          <p:cNvPr id="43014" name="Picture 6" descr="MP9004484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0"/>
            <a:ext cx="1738313" cy="1158875"/>
          </a:xfrm>
          <a:prstGeom prst="rect">
            <a:avLst/>
          </a:prstGeom>
          <a:noFill/>
        </p:spPr>
      </p:pic>
      <p:pic>
        <p:nvPicPr>
          <p:cNvPr id="43018" name="Picture 10" descr="MP90040518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5157788"/>
            <a:ext cx="2552700" cy="1458912"/>
          </a:xfrm>
          <a:prstGeom prst="rect">
            <a:avLst/>
          </a:prstGeom>
          <a:noFill/>
        </p:spPr>
      </p:pic>
      <p:pic>
        <p:nvPicPr>
          <p:cNvPr id="43026" name="Picture 18" descr="MC90025087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-100013"/>
            <a:ext cx="2017713" cy="1298576"/>
          </a:xfrm>
          <a:prstGeom prst="rect">
            <a:avLst/>
          </a:prstGeom>
          <a:noFill/>
        </p:spPr>
      </p:pic>
      <p:pic>
        <p:nvPicPr>
          <p:cNvPr id="43027" name="Picture 19" descr="MC90025087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913" y="5373688"/>
            <a:ext cx="2017712" cy="1298575"/>
          </a:xfrm>
          <a:prstGeom prst="rect">
            <a:avLst/>
          </a:prstGeom>
          <a:noFill/>
        </p:spPr>
      </p:pic>
      <p:pic>
        <p:nvPicPr>
          <p:cNvPr id="43028" name="Picture 20" descr="MC90025087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413" y="239713"/>
            <a:ext cx="1227137" cy="790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306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Times New Roman</vt:lpstr>
      <vt:lpstr>Výchozí návrh</vt:lpstr>
      <vt:lpstr>Snímek 1</vt:lpstr>
      <vt:lpstr>    </vt:lpstr>
      <vt:lpstr>JARO</vt:lpstr>
      <vt:lpstr>LÉTO </vt:lpstr>
      <vt:lpstr>PODZIM</vt:lpstr>
      <vt:lpstr>    ZIMA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expert</cp:lastModifiedBy>
  <cp:revision>36</cp:revision>
  <dcterms:created xsi:type="dcterms:W3CDTF">2011-04-18T04:21:01Z</dcterms:created>
  <dcterms:modified xsi:type="dcterms:W3CDTF">2012-11-14T16:57:58Z</dcterms:modified>
</cp:coreProperties>
</file>