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75" r:id="rId5"/>
    <p:sldId id="269" r:id="rId6"/>
    <p:sldId id="260" r:id="rId7"/>
    <p:sldId id="273" r:id="rId8"/>
    <p:sldId id="263" r:id="rId9"/>
    <p:sldId id="27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5A22"/>
    <a:srgbClr val="007434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14.11.2012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3286124"/>
            <a:ext cx="6643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 Rýsování rovnoběžek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85728"/>
            <a:ext cx="8021301" cy="6215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714488"/>
            <a:ext cx="821537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Seznámit žáky 4. tříd s postupem rýsování rovnoběžek.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643314"/>
            <a:ext cx="1428759" cy="93315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428604"/>
            <a:ext cx="85514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Rovnoběžné přímky (opakování znalostí)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4348" y="2071678"/>
            <a:ext cx="74295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Je to vzájemná poloha 2 a více přímek, které se neprotínají v žádném bodě.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71472" y="1500174"/>
            <a:ext cx="46971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E65A22"/>
                </a:solidFill>
              </a:rPr>
              <a:t>Co jsou to rovnoběžné přímky?</a:t>
            </a:r>
            <a:endParaRPr lang="cs-CZ" sz="2800" dirty="0">
              <a:solidFill>
                <a:srgbClr val="E65A22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2071670" y="3643314"/>
            <a:ext cx="2857520" cy="2143140"/>
          </a:xfrm>
          <a:prstGeom prst="line">
            <a:avLst/>
          </a:prstGeom>
          <a:ln w="508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3000364" y="3857628"/>
            <a:ext cx="2786082" cy="2071702"/>
          </a:xfrm>
          <a:prstGeom prst="line">
            <a:avLst/>
          </a:prstGeom>
          <a:ln w="508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5286380" y="4000504"/>
            <a:ext cx="335758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Přímka je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nekonečně dlouhá!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flipV="1">
            <a:off x="1928794" y="1767820"/>
            <a:ext cx="6697002" cy="4938100"/>
          </a:xfrm>
          <a:prstGeom prst="line">
            <a:avLst/>
          </a:prstGeom>
          <a:ln w="25400">
            <a:solidFill>
              <a:schemeClr val="tx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928662" y="1339192"/>
            <a:ext cx="7072362" cy="5286412"/>
          </a:xfrm>
          <a:prstGeom prst="line">
            <a:avLst/>
          </a:prstGeom>
          <a:ln w="25400">
            <a:solidFill>
              <a:schemeClr val="tx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71546"/>
            <a:ext cx="2740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7030A0"/>
                </a:solidFill>
              </a:rPr>
              <a:t>Potřebujeme:</a:t>
            </a:r>
            <a:endParaRPr lang="cs-CZ" sz="3600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928802"/>
            <a:ext cx="3438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trojúhelník s ryskou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5357826"/>
            <a:ext cx="3417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E65A22"/>
                </a:solidFill>
              </a:rPr>
              <a:t>ořezanou tužku č. 3</a:t>
            </a:r>
            <a:endParaRPr lang="cs-CZ" sz="3200" dirty="0">
              <a:solidFill>
                <a:srgbClr val="E65A22"/>
              </a:solidFill>
            </a:endParaRPr>
          </a:p>
        </p:txBody>
      </p:sp>
      <p:pic>
        <p:nvPicPr>
          <p:cNvPr id="6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2037">
            <a:off x="4461830" y="1048418"/>
            <a:ext cx="3799467" cy="3271234"/>
          </a:xfrm>
          <a:prstGeom prst="rect">
            <a:avLst/>
          </a:prstGeom>
          <a:noFill/>
        </p:spPr>
      </p:pic>
      <p:pic>
        <p:nvPicPr>
          <p:cNvPr id="7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4786322"/>
            <a:ext cx="1571636" cy="157163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928662" y="3286124"/>
            <a:ext cx="27893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dlouhé pravítko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12295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4000504"/>
            <a:ext cx="7072362" cy="639261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428728" y="142852"/>
            <a:ext cx="622837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Rýsování rovnoběžek</a:t>
            </a:r>
            <a:endParaRPr lang="cs-CZ" sz="5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1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789395">
            <a:off x="2465351" y="2055909"/>
            <a:ext cx="2584597" cy="22252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000100" y="285728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POSTUP RÝSOVÁNÍ  ROVNOBĚŽEK</a:t>
            </a:r>
            <a:endParaRPr lang="cs-CZ" sz="4000" b="1" dirty="0">
              <a:solidFill>
                <a:srgbClr val="7030A0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214546" y="2714620"/>
            <a:ext cx="3714776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929454" y="3714752"/>
            <a:ext cx="316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b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3570" y="2643182"/>
            <a:ext cx="316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a</a:t>
            </a:r>
            <a:endParaRPr lang="cs-CZ" sz="2000" i="1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643174" y="3598924"/>
            <a:ext cx="442915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0" y="4714884"/>
            <a:ext cx="2941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Narýsujeme přímku </a:t>
            </a:r>
            <a:r>
              <a:rPr lang="cs-CZ" sz="2400" i="1" dirty="0" smtClean="0">
                <a:solidFill>
                  <a:schemeClr val="tx2"/>
                </a:solidFill>
              </a:rPr>
              <a:t>a.</a:t>
            </a: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28926" y="4786322"/>
            <a:ext cx="281365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K trojúhelníku </a:t>
            </a:r>
            <a:r>
              <a:rPr lang="cs-CZ" sz="2400" b="1" dirty="0" smtClean="0">
                <a:solidFill>
                  <a:srgbClr val="7030A0"/>
                </a:solidFill>
              </a:rPr>
              <a:t>z boku</a:t>
            </a:r>
          </a:p>
          <a:p>
            <a:pPr marL="457200" indent="-457200"/>
            <a:r>
              <a:rPr lang="cs-CZ" sz="2400" dirty="0" smtClean="0"/>
              <a:t>přiložíme </a:t>
            </a:r>
            <a:r>
              <a:rPr lang="cs-CZ" sz="2400" b="1" dirty="0" smtClean="0"/>
              <a:t>dlouhé </a:t>
            </a:r>
          </a:p>
          <a:p>
            <a:pPr marL="457200" indent="-457200"/>
            <a:r>
              <a:rPr lang="cs-CZ" sz="2400" b="1" dirty="0" smtClean="0"/>
              <a:t>pravítko </a:t>
            </a:r>
            <a:r>
              <a:rPr lang="cs-CZ" sz="2400" dirty="0" smtClean="0"/>
              <a:t>a pevně ho</a:t>
            </a:r>
          </a:p>
          <a:p>
            <a:pPr marL="457200" indent="-457200"/>
            <a:r>
              <a:rPr lang="cs-CZ" sz="2400" dirty="0" smtClean="0"/>
              <a:t>držíme (</a:t>
            </a:r>
            <a:r>
              <a:rPr lang="cs-CZ" sz="2400" b="1" dirty="0" smtClean="0">
                <a:solidFill>
                  <a:srgbClr val="FF0000"/>
                </a:solidFill>
              </a:rPr>
              <a:t>nesmí se </a:t>
            </a:r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pohnout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92020" y="4786322"/>
            <a:ext cx="33100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dirty="0" smtClean="0"/>
              <a:t>Trojúhelník </a:t>
            </a:r>
            <a:r>
              <a:rPr lang="cs-CZ" sz="2400" b="1" dirty="0" smtClean="0"/>
              <a:t>posuneme</a:t>
            </a:r>
          </a:p>
          <a:p>
            <a:pPr marL="457200" indent="-457200"/>
            <a:r>
              <a:rPr lang="cs-CZ" sz="2400" b="1" dirty="0" smtClean="0"/>
              <a:t>podél dlouhého pravítka</a:t>
            </a:r>
          </a:p>
          <a:p>
            <a:pPr marL="457200" indent="-457200"/>
            <a:r>
              <a:rPr lang="cs-CZ" sz="2400" dirty="0" smtClean="0"/>
              <a:t>a narýsujeme přímku</a:t>
            </a:r>
            <a:r>
              <a:rPr lang="cs-CZ" sz="2400" dirty="0" smtClean="0">
                <a:solidFill>
                  <a:schemeClr val="tx2"/>
                </a:solidFill>
              </a:rPr>
              <a:t> b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93406" y="1902168"/>
            <a:ext cx="928694" cy="928694"/>
          </a:xfrm>
          <a:prstGeom prst="rect">
            <a:avLst/>
          </a:prstGeom>
          <a:noFill/>
        </p:spPr>
      </p:pic>
      <p:pic>
        <p:nvPicPr>
          <p:cNvPr id="11271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674075">
            <a:off x="1071538" y="3304708"/>
            <a:ext cx="4000496" cy="361599"/>
          </a:xfrm>
          <a:prstGeom prst="rect">
            <a:avLst/>
          </a:prstGeom>
          <a:noFill/>
        </p:spPr>
      </p:pic>
      <p:pic>
        <p:nvPicPr>
          <p:cNvPr id="26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777594"/>
            <a:ext cx="928694" cy="928694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6072198" y="1142984"/>
            <a:ext cx="278608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ZÁPIS:  </a:t>
            </a:r>
            <a:r>
              <a:rPr lang="cs-CZ" sz="2800" b="1" i="1" dirty="0" smtClean="0">
                <a:solidFill>
                  <a:srgbClr val="E65A22"/>
                </a:solidFill>
              </a:rPr>
              <a:t>a </a:t>
            </a:r>
            <a:r>
              <a:rPr lang="en-US" sz="2800" b="1" dirty="0" smtClean="0">
                <a:solidFill>
                  <a:srgbClr val="E65A22"/>
                </a:solidFill>
              </a:rPr>
              <a:t>||</a:t>
            </a:r>
            <a:r>
              <a:rPr lang="cs-CZ" sz="2800" b="1" i="1" dirty="0" smtClean="0">
                <a:solidFill>
                  <a:srgbClr val="E65A22"/>
                </a:solidFill>
              </a:rPr>
              <a:t>b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9.2991E-7 L 0.09687 0.1297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  <p:bldP spid="17" grpId="0"/>
      <p:bldP spid="22" grpId="0"/>
      <p:bldP spid="23" grpId="0"/>
      <p:bldP spid="24" grpId="0"/>
      <p:bldP spid="29" grpId="0"/>
      <p:bldP spid="2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789395">
            <a:off x="2465351" y="2055909"/>
            <a:ext cx="2584597" cy="2225265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>
            <a:off x="2214546" y="2714620"/>
            <a:ext cx="3714776" cy="1588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929454" y="3714752"/>
            <a:ext cx="298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v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3570" y="2643182"/>
            <a:ext cx="316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u</a:t>
            </a:r>
            <a:endParaRPr lang="cs-CZ" sz="2000" i="1" dirty="0">
              <a:solidFill>
                <a:schemeClr val="tx2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2643174" y="3598924"/>
            <a:ext cx="4429156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93406" y="1902168"/>
            <a:ext cx="928694" cy="928694"/>
          </a:xfrm>
          <a:prstGeom prst="rect">
            <a:avLst/>
          </a:prstGeom>
          <a:noFill/>
        </p:spPr>
      </p:pic>
      <p:pic>
        <p:nvPicPr>
          <p:cNvPr id="11271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674075">
            <a:off x="1071538" y="3304708"/>
            <a:ext cx="4000496" cy="361599"/>
          </a:xfrm>
          <a:prstGeom prst="rect">
            <a:avLst/>
          </a:prstGeom>
          <a:noFill/>
        </p:spPr>
      </p:pic>
      <p:pic>
        <p:nvPicPr>
          <p:cNvPr id="26" name="Picture 5" descr="C:\Documents and Settings\Jery\Local Settings\Temporary Internet Files\Content.IE5\1NRJTLSE\MC90044173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777180"/>
            <a:ext cx="928694" cy="928694"/>
          </a:xfrm>
          <a:prstGeom prst="rect">
            <a:avLst/>
          </a:prstGeom>
          <a:noFill/>
        </p:spPr>
      </p:pic>
      <p:pic>
        <p:nvPicPr>
          <p:cNvPr id="14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928794" y="357166"/>
            <a:ext cx="70723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přímku </a:t>
            </a:r>
            <a:r>
              <a:rPr lang="cs-CZ" sz="2400" i="1" dirty="0" smtClean="0">
                <a:solidFill>
                  <a:srgbClr val="E65A22"/>
                </a:solidFill>
              </a:rPr>
              <a:t>u</a:t>
            </a:r>
            <a:r>
              <a:rPr lang="cs-CZ" sz="2400" dirty="0" smtClean="0"/>
              <a:t>. Sestroj přímku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E65A22"/>
                </a:solidFill>
              </a:rPr>
              <a:t>v</a:t>
            </a:r>
            <a:r>
              <a:rPr lang="cs-CZ" sz="2400" dirty="0" smtClean="0"/>
              <a:t>, která je rovnoběžná s přímkou </a:t>
            </a:r>
            <a:r>
              <a:rPr lang="cs-CZ" sz="2400" i="1" dirty="0" smtClean="0">
                <a:solidFill>
                  <a:srgbClr val="E65A22"/>
                </a:solidFill>
              </a:rPr>
              <a:t>u</a:t>
            </a:r>
            <a:r>
              <a:rPr lang="cs-CZ" sz="2400" dirty="0" smtClean="0"/>
              <a:t>. Zapiš: </a:t>
            </a:r>
            <a:r>
              <a:rPr lang="cs-CZ" sz="2400" i="1" dirty="0" smtClean="0">
                <a:solidFill>
                  <a:srgbClr val="E65A22"/>
                </a:solidFill>
              </a:rPr>
              <a:t>u</a:t>
            </a:r>
            <a:r>
              <a:rPr lang="cs-CZ" sz="2400" dirty="0" smtClean="0"/>
              <a:t>___</a:t>
            </a:r>
            <a:r>
              <a:rPr lang="cs-CZ" sz="2400" i="1" dirty="0" smtClean="0">
                <a:solidFill>
                  <a:srgbClr val="E65A22"/>
                </a:solidFill>
              </a:rPr>
              <a:t>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42844" y="1428736"/>
            <a:ext cx="16813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KONTROLA: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14282" y="5572140"/>
            <a:ext cx="18657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ZÁPIS:  </a:t>
            </a:r>
            <a:r>
              <a:rPr lang="cs-CZ" sz="2400" b="1" i="1" dirty="0" smtClean="0">
                <a:solidFill>
                  <a:srgbClr val="E65A22"/>
                </a:solidFill>
              </a:rPr>
              <a:t>u </a:t>
            </a:r>
            <a:r>
              <a:rPr lang="en-US" sz="2400" b="1" dirty="0" smtClean="0">
                <a:solidFill>
                  <a:srgbClr val="E65A22"/>
                </a:solidFill>
              </a:rPr>
              <a:t>||</a:t>
            </a:r>
            <a:r>
              <a:rPr lang="en-US" sz="2400" b="1" i="1" dirty="0" smtClean="0">
                <a:solidFill>
                  <a:srgbClr val="E65A22"/>
                </a:solidFill>
              </a:rPr>
              <a:t> </a:t>
            </a:r>
            <a:r>
              <a:rPr lang="cs-CZ" sz="2400" b="1" i="1" dirty="0" smtClean="0">
                <a:solidFill>
                  <a:srgbClr val="E65A22"/>
                </a:solidFill>
              </a:rPr>
              <a:t>v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9.2991E-7 L 0.09687 0.1297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5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9095739">
            <a:off x="666988" y="2226373"/>
            <a:ext cx="2584597" cy="2225265"/>
          </a:xfrm>
          <a:prstGeom prst="rect">
            <a:avLst/>
          </a:prstGeom>
          <a:noFill/>
        </p:spPr>
      </p:pic>
      <p:pic>
        <p:nvPicPr>
          <p:cNvPr id="2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928794" y="214290"/>
            <a:ext cx="70723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přímku </a:t>
            </a:r>
            <a:r>
              <a:rPr lang="cs-CZ" sz="2400" i="1" dirty="0" smtClean="0">
                <a:solidFill>
                  <a:srgbClr val="E65A22"/>
                </a:solidFill>
              </a:rPr>
              <a:t>p</a:t>
            </a:r>
            <a:r>
              <a:rPr lang="cs-CZ" sz="2400" dirty="0" smtClean="0"/>
              <a:t> a dále přímky </a:t>
            </a:r>
            <a:r>
              <a:rPr lang="cs-CZ" sz="2400" i="1" dirty="0" smtClean="0">
                <a:solidFill>
                  <a:srgbClr val="E65A22"/>
                </a:solidFill>
              </a:rPr>
              <a:t>m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n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o</a:t>
            </a:r>
            <a:r>
              <a:rPr lang="cs-CZ" sz="2400" dirty="0" smtClean="0"/>
              <a:t>, které jsou rovnoběžné s danou přímkou </a:t>
            </a:r>
            <a:r>
              <a:rPr lang="cs-CZ" sz="2400" i="1" dirty="0" smtClean="0">
                <a:solidFill>
                  <a:srgbClr val="E65A22"/>
                </a:solidFill>
              </a:rPr>
              <a:t>p</a:t>
            </a:r>
            <a:r>
              <a:rPr lang="cs-CZ" sz="2400" dirty="0" smtClean="0"/>
              <a:t>. Zapiš: </a:t>
            </a:r>
            <a:r>
              <a:rPr lang="cs-CZ" sz="2400" i="1" dirty="0" smtClean="0">
                <a:solidFill>
                  <a:srgbClr val="E65A22"/>
                </a:solidFill>
              </a:rPr>
              <a:t>m</a:t>
            </a:r>
            <a:r>
              <a:rPr lang="cs-CZ" sz="2400" dirty="0" smtClean="0"/>
              <a:t>__</a:t>
            </a:r>
            <a:r>
              <a:rPr lang="cs-CZ" sz="2400" i="1" dirty="0" smtClean="0">
                <a:solidFill>
                  <a:srgbClr val="E65A22"/>
                </a:solidFill>
              </a:rPr>
              <a:t>p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o</a:t>
            </a:r>
            <a:r>
              <a:rPr lang="cs-CZ" sz="2400" dirty="0" smtClean="0"/>
              <a:t>__</a:t>
            </a:r>
            <a:r>
              <a:rPr lang="cs-CZ" sz="2400" i="1" dirty="0" smtClean="0">
                <a:solidFill>
                  <a:srgbClr val="E65A22"/>
                </a:solidFill>
              </a:rPr>
              <a:t>p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n</a:t>
            </a:r>
            <a:r>
              <a:rPr lang="cs-CZ" sz="2400" dirty="0" smtClean="0"/>
              <a:t>__</a:t>
            </a:r>
            <a:r>
              <a:rPr lang="cs-CZ" sz="2400" i="1" dirty="0" smtClean="0">
                <a:solidFill>
                  <a:srgbClr val="E65A22"/>
                </a:solidFill>
              </a:rPr>
              <a:t>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500034" y="1857364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2714612" y="1714488"/>
            <a:ext cx="3161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p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43372" y="1500174"/>
            <a:ext cx="38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m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4282" y="1500174"/>
            <a:ext cx="16813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KONTROLA: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rot="5400000" flipH="1" flipV="1">
            <a:off x="2857488" y="1928802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786578" y="157161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o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143504" y="1643050"/>
            <a:ext cx="3161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n</a:t>
            </a:r>
            <a:endParaRPr lang="cs-CZ" sz="2000" i="1" dirty="0">
              <a:solidFill>
                <a:schemeClr val="tx2"/>
              </a:solidFill>
            </a:endParaRPr>
          </a:p>
        </p:txBody>
      </p:sp>
      <p:cxnSp>
        <p:nvCxnSpPr>
          <p:cNvPr id="45" name="Přímá spojovací čára 44"/>
          <p:cNvCxnSpPr/>
          <p:nvPr/>
        </p:nvCxnSpPr>
        <p:spPr>
          <a:xfrm rot="5400000" flipH="1" flipV="1">
            <a:off x="4857752" y="1785926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 flipH="1" flipV="1">
            <a:off x="1857356" y="1785926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1406" y="3857480"/>
            <a:ext cx="4000496" cy="361599"/>
          </a:xfrm>
          <a:prstGeom prst="rect">
            <a:avLst/>
          </a:prstGeom>
          <a:noFill/>
        </p:spPr>
      </p:pic>
      <p:pic>
        <p:nvPicPr>
          <p:cNvPr id="44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3857628"/>
            <a:ext cx="4143404" cy="374517"/>
          </a:xfrm>
          <a:prstGeom prst="rect">
            <a:avLst/>
          </a:prstGeom>
          <a:noFill/>
        </p:spPr>
      </p:pic>
      <p:sp>
        <p:nvSpPr>
          <p:cNvPr id="46" name="Obdélník 45"/>
          <p:cNvSpPr/>
          <p:nvPr/>
        </p:nvSpPr>
        <p:spPr>
          <a:xfrm>
            <a:off x="214282" y="5500702"/>
            <a:ext cx="37139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ZÁPIS:  </a:t>
            </a:r>
            <a:r>
              <a:rPr lang="cs-CZ" sz="2400" b="1" i="1" dirty="0" smtClean="0">
                <a:solidFill>
                  <a:srgbClr val="E65A22"/>
                </a:solidFill>
              </a:rPr>
              <a:t>m </a:t>
            </a:r>
            <a:r>
              <a:rPr lang="en-US" sz="2400" b="1" dirty="0" smtClean="0">
                <a:solidFill>
                  <a:srgbClr val="E65A22"/>
                </a:solidFill>
              </a:rPr>
              <a:t>||</a:t>
            </a:r>
            <a:r>
              <a:rPr lang="en-US" sz="2400" b="1" i="1" dirty="0" smtClean="0">
                <a:solidFill>
                  <a:srgbClr val="E65A22"/>
                </a:solidFill>
              </a:rPr>
              <a:t> </a:t>
            </a:r>
            <a:r>
              <a:rPr lang="cs-CZ" sz="2400" b="1" i="1" dirty="0" smtClean="0">
                <a:solidFill>
                  <a:srgbClr val="E65A22"/>
                </a:solidFill>
              </a:rPr>
              <a:t>p,  o</a:t>
            </a:r>
            <a:r>
              <a:rPr lang="en-US" sz="2400" b="1" i="1" dirty="0" smtClean="0">
                <a:solidFill>
                  <a:srgbClr val="E65A22"/>
                </a:solidFill>
              </a:rPr>
              <a:t> </a:t>
            </a:r>
            <a:r>
              <a:rPr lang="en-US" sz="2400" b="1" dirty="0" smtClean="0">
                <a:solidFill>
                  <a:srgbClr val="E65A22"/>
                </a:solidFill>
              </a:rPr>
              <a:t>||</a:t>
            </a:r>
            <a:r>
              <a:rPr lang="cs-CZ" sz="2400" b="1" dirty="0" smtClean="0">
                <a:solidFill>
                  <a:srgbClr val="E65A22"/>
                </a:solidFill>
              </a:rPr>
              <a:t>p,  n</a:t>
            </a:r>
            <a:r>
              <a:rPr lang="en-US" sz="2400" b="1" dirty="0" smtClean="0">
                <a:solidFill>
                  <a:srgbClr val="E65A22"/>
                </a:solidFill>
              </a:rPr>
              <a:t>||</a:t>
            </a:r>
            <a:r>
              <a:rPr lang="cs-CZ" sz="2400" b="1" dirty="0" smtClean="0">
                <a:solidFill>
                  <a:srgbClr val="E65A22"/>
                </a:solidFill>
              </a:rPr>
              <a:t>p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26926E-6 L 0.13611 0.00277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611 0.00277 L 0.2658 2.26926E-6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58 -3.58085E-6 L 0.4684 -3.58085E-6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33" grpId="0"/>
      <p:bldP spid="20" grpId="0"/>
      <p:bldP spid="42" grpId="0"/>
      <p:bldP spid="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146613">
            <a:off x="5355125" y="4198353"/>
            <a:ext cx="2584597" cy="2225265"/>
          </a:xfrm>
          <a:prstGeom prst="rect">
            <a:avLst/>
          </a:prstGeom>
          <a:noFill/>
        </p:spPr>
      </p:pic>
      <p:pic>
        <p:nvPicPr>
          <p:cNvPr id="14" name="Picture 2" descr="http://www.lumanator.cz/public/products/max/C112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9095739">
            <a:off x="666988" y="2226373"/>
            <a:ext cx="2584597" cy="2225265"/>
          </a:xfrm>
          <a:prstGeom prst="rect">
            <a:avLst/>
          </a:prstGeom>
          <a:noFill/>
        </p:spPr>
      </p:pic>
      <p:pic>
        <p:nvPicPr>
          <p:cNvPr id="2" name="Picture 2" descr="C:\Documents and Settings\Jery\Local Settings\Temporary Internet Files\Content.IE5\0JHFYQRD\MC9001993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5" y="214290"/>
            <a:ext cx="1750068" cy="114300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928794" y="214290"/>
            <a:ext cx="70723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Narýsuj si do sešitu přímky </a:t>
            </a:r>
            <a:r>
              <a:rPr lang="cs-CZ" sz="2400" i="1" dirty="0" smtClean="0">
                <a:solidFill>
                  <a:srgbClr val="E65A22"/>
                </a:solidFill>
              </a:rPr>
              <a:t>k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m</a:t>
            </a:r>
            <a:r>
              <a:rPr lang="cs-CZ" sz="2400" dirty="0" smtClean="0"/>
              <a:t> v různých polohách (přibližně podle obrázku) a narýsuj přímky </a:t>
            </a:r>
            <a:r>
              <a:rPr lang="cs-CZ" sz="2400" i="1" dirty="0" smtClean="0">
                <a:solidFill>
                  <a:srgbClr val="E65A22"/>
                </a:solidFill>
              </a:rPr>
              <a:t>r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E65A22"/>
                </a:solidFill>
              </a:rPr>
              <a:t>s</a:t>
            </a:r>
            <a:r>
              <a:rPr lang="cs-CZ" sz="2400" dirty="0" smtClean="0"/>
              <a:t> tak,</a:t>
            </a:r>
          </a:p>
          <a:p>
            <a:r>
              <a:rPr lang="cs-CZ" sz="2400" dirty="0" smtClean="0"/>
              <a:t>aby </a:t>
            </a:r>
            <a:r>
              <a:rPr lang="cs-CZ" sz="2400" dirty="0" smtClean="0">
                <a:solidFill>
                  <a:srgbClr val="E65A22"/>
                </a:solidFill>
              </a:rPr>
              <a:t>k</a:t>
            </a:r>
            <a:r>
              <a:rPr lang="en-US" sz="2400" dirty="0" smtClean="0">
                <a:solidFill>
                  <a:srgbClr val="E65A22"/>
                </a:solidFill>
              </a:rPr>
              <a:t>||</a:t>
            </a:r>
            <a:r>
              <a:rPr lang="cs-CZ" sz="2400" dirty="0" smtClean="0">
                <a:solidFill>
                  <a:srgbClr val="E65A22"/>
                </a:solidFill>
              </a:rPr>
              <a:t>r</a:t>
            </a:r>
            <a:r>
              <a:rPr lang="cs-CZ" sz="2400" dirty="0" smtClean="0"/>
              <a:t>,   </a:t>
            </a:r>
            <a:r>
              <a:rPr lang="cs-CZ" sz="2400" dirty="0" smtClean="0">
                <a:solidFill>
                  <a:srgbClr val="E65A22"/>
                </a:solidFill>
              </a:rPr>
              <a:t>m</a:t>
            </a:r>
            <a:r>
              <a:rPr lang="en-US" sz="2400" dirty="0" smtClean="0">
                <a:solidFill>
                  <a:srgbClr val="E65A22"/>
                </a:solidFill>
              </a:rPr>
              <a:t> ||</a:t>
            </a:r>
            <a:r>
              <a:rPr lang="cs-CZ" sz="2400" dirty="0" smtClean="0">
                <a:solidFill>
                  <a:srgbClr val="E65A22"/>
                </a:solidFill>
              </a:rPr>
              <a:t>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500034" y="1857364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5857884" y="4071942"/>
            <a:ext cx="2428892" cy="2000264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2714612" y="1714488"/>
            <a:ext cx="3016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k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72066" y="1428736"/>
            <a:ext cx="272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r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14876" y="4000504"/>
            <a:ext cx="2840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s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15008" y="3786190"/>
            <a:ext cx="38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tx2"/>
                </a:solidFill>
              </a:rPr>
              <a:t>m</a:t>
            </a:r>
            <a:endParaRPr lang="cs-CZ" sz="2000" i="1" dirty="0">
              <a:solidFill>
                <a:schemeClr val="tx2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4282" y="1500174"/>
            <a:ext cx="16813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KONTROLA: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3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9968" y="3857480"/>
            <a:ext cx="4000496" cy="361599"/>
          </a:xfrm>
          <a:prstGeom prst="rect">
            <a:avLst/>
          </a:prstGeom>
          <a:noFill/>
        </p:spPr>
      </p:pic>
      <p:cxnSp>
        <p:nvCxnSpPr>
          <p:cNvPr id="28" name="Přímá spojovací čára 27"/>
          <p:cNvCxnSpPr/>
          <p:nvPr/>
        </p:nvCxnSpPr>
        <p:spPr>
          <a:xfrm rot="5400000" flipH="1" flipV="1">
            <a:off x="2786050" y="1857364"/>
            <a:ext cx="2286016" cy="2286016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7" descr="C:\Documents and Settings\Jery\Local Settings\Temporary Internet Files\Content.IE5\B6CJR90P\MC9000150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1218379">
            <a:off x="4508280" y="6069904"/>
            <a:ext cx="4000496" cy="361599"/>
          </a:xfrm>
          <a:prstGeom prst="rect">
            <a:avLst/>
          </a:prstGeom>
          <a:noFill/>
        </p:spPr>
      </p:pic>
      <p:cxnSp>
        <p:nvCxnSpPr>
          <p:cNvPr id="40" name="Přímá spojovací čára 39"/>
          <p:cNvCxnSpPr/>
          <p:nvPr/>
        </p:nvCxnSpPr>
        <p:spPr>
          <a:xfrm rot="10800000">
            <a:off x="4714876" y="4286256"/>
            <a:ext cx="2428892" cy="2000264"/>
          </a:xfrm>
          <a:prstGeom prst="line">
            <a:avLst/>
          </a:prstGeom>
          <a:ln w="2222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0502E-6 L -0.13402 0.0210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" grpId="0"/>
      <p:bldP spid="33" grpId="0"/>
      <p:bldP spid="36" grpId="0"/>
      <p:bldP spid="37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857628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57224" y="4500570"/>
            <a:ext cx="7572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 </a:t>
            </a:r>
            <a:r>
              <a:rPr lang="pt-BR" i="1" dirty="0" smtClean="0"/>
              <a:t>www.lumanator.cz</a:t>
            </a:r>
            <a:r>
              <a:rPr lang="pt-BR" dirty="0" smtClean="0"/>
              <a:t> [online]. [cit. 11.11.2012]. Dostupný na WWW: http://www.lumanator.cz/produkt/pravitko-trojuhelnik-s-ryskou/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305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61</cp:revision>
  <dcterms:created xsi:type="dcterms:W3CDTF">2012-11-11T17:12:08Z</dcterms:created>
  <dcterms:modified xsi:type="dcterms:W3CDTF">2012-11-14T20:05:17Z</dcterms:modified>
</cp:coreProperties>
</file>