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40" d="100"/>
          <a:sy n="140" d="100"/>
        </p:scale>
        <p:origin x="588" y="20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BBD19-1B05-4391-A3F3-460631AFE326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59F1A-4C03-45E5-B040-EC438FDCF2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27519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BBD19-1B05-4391-A3F3-460631AFE326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59F1A-4C03-45E5-B040-EC438FDCF2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49832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BBD19-1B05-4391-A3F3-460631AFE326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59F1A-4C03-45E5-B040-EC438FDCF2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1861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BBD19-1B05-4391-A3F3-460631AFE326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59F1A-4C03-45E5-B040-EC438FDCF2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0716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BBD19-1B05-4391-A3F3-460631AFE326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59F1A-4C03-45E5-B040-EC438FDCF2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445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BBD19-1B05-4391-A3F3-460631AFE326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59F1A-4C03-45E5-B040-EC438FDCF2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2145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BBD19-1B05-4391-A3F3-460631AFE326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59F1A-4C03-45E5-B040-EC438FDCF2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9661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BBD19-1B05-4391-A3F3-460631AFE326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59F1A-4C03-45E5-B040-EC438FDCF2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7779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BBD19-1B05-4391-A3F3-460631AFE326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59F1A-4C03-45E5-B040-EC438FDCF2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15474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BBD19-1B05-4391-A3F3-460631AFE326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59F1A-4C03-45E5-B040-EC438FDCF2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240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BBBD19-1B05-4391-A3F3-460631AFE326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D59F1A-4C03-45E5-B040-EC438FDCF2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6820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BBBD19-1B05-4391-A3F3-460631AFE326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D59F1A-4C03-45E5-B040-EC438FDCF2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271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Dokument_aplikace_Microsoft_Word_97_20031.doc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3532136"/>
              </p:ext>
            </p:extLst>
          </p:nvPr>
        </p:nvGraphicFramePr>
        <p:xfrm>
          <a:off x="2411760" y="692696"/>
          <a:ext cx="4248472" cy="56166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cument" r:id="rId3" imgW="6067705" imgH="9771162" progId="Word.Document.8">
                  <p:embed/>
                </p:oleObj>
              </mc:Choice>
              <mc:Fallback>
                <p:oleObj name="Document" r:id="rId3" imgW="6067705" imgH="9771162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692696"/>
                        <a:ext cx="4248472" cy="5616624"/>
                      </a:xfrm>
                      <a:prstGeom prst="rect">
                        <a:avLst/>
                      </a:prstGeom>
                      <a:solidFill>
                        <a:schemeClr val="bg2"/>
                      </a:solidFill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94199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84785"/>
            <a:ext cx="7772400" cy="211566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sz="7300" b="1" dirty="0" smtClean="0">
                <a:latin typeface="Algerian" pitchFamily="82" charset="0"/>
              </a:rPr>
              <a:t>VYJMENOVANÁ  SLOVA</a:t>
            </a:r>
            <a:r>
              <a:rPr lang="cs-CZ" sz="7300" b="1" dirty="0">
                <a:latin typeface="Algerian" pitchFamily="82" charset="0"/>
              </a:rPr>
              <a:t/>
            </a:r>
            <a:br>
              <a:rPr lang="cs-CZ" sz="7300" b="1" dirty="0">
                <a:latin typeface="Algerian" pitchFamily="82" charset="0"/>
              </a:rPr>
            </a:br>
            <a:endParaRPr lang="cs-CZ" sz="7300" b="1" dirty="0"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9600" dirty="0">
                <a:solidFill>
                  <a:srgbClr val="00B0F0"/>
                </a:solidFill>
                <a:latin typeface="Aharoni" pitchFamily="2" charset="-79"/>
                <a:cs typeface="Aharoni" pitchFamily="2" charset="-79"/>
              </a:rPr>
              <a:t>p</a:t>
            </a:r>
            <a:r>
              <a:rPr lang="cs-CZ" sz="9600" dirty="0" smtClean="0">
                <a:solidFill>
                  <a:srgbClr val="00B0F0"/>
                </a:solidFill>
                <a:latin typeface="Aharoni" pitchFamily="2" charset="-79"/>
                <a:cs typeface="Aharoni" pitchFamily="2" charset="-79"/>
              </a:rPr>
              <a:t>o  M</a:t>
            </a:r>
            <a:endParaRPr lang="cs-CZ" sz="9600" dirty="0">
              <a:solidFill>
                <a:srgbClr val="00B0F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2741" y="1147540"/>
            <a:ext cx="6799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  <a:latin typeface="Arial Black" pitchFamily="34" charset="0"/>
                <a:cs typeface="Aharoni" pitchFamily="2" charset="-79"/>
              </a:rPr>
              <a:t>my</a:t>
            </a:r>
            <a:endParaRPr lang="cs-CZ" sz="2400" b="1" i="1" dirty="0">
              <a:solidFill>
                <a:srgbClr val="FF0000"/>
              </a:solidFill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380312" y="3573016"/>
            <a:ext cx="8162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FF00"/>
                </a:solidFill>
                <a:latin typeface="Arial Black" pitchFamily="34" charset="0"/>
              </a:rPr>
              <a:t>mýt</a:t>
            </a:r>
            <a:endParaRPr lang="cs-CZ" sz="2400" i="1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94991" y="6237312"/>
            <a:ext cx="13115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FF00"/>
                </a:solidFill>
                <a:latin typeface="Arial Black" pitchFamily="34" charset="0"/>
              </a:rPr>
              <a:t>myslet</a:t>
            </a:r>
            <a:endParaRPr lang="cs-CZ" sz="2400" b="1" i="1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82060" y="548680"/>
            <a:ext cx="15167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>
                <a:solidFill>
                  <a:srgbClr val="FF0000"/>
                </a:solidFill>
                <a:latin typeface="Arial Black" pitchFamily="34" charset="0"/>
              </a:rPr>
              <a:t>m</a:t>
            </a:r>
            <a:r>
              <a:rPr lang="cs-CZ" sz="2400" b="1" i="1" dirty="0" smtClean="0">
                <a:solidFill>
                  <a:srgbClr val="FF0000"/>
                </a:solidFill>
                <a:latin typeface="Arial Black" pitchFamily="34" charset="0"/>
              </a:rPr>
              <a:t>ýlit se</a:t>
            </a:r>
            <a:endParaRPr lang="cs-CZ" sz="2400" b="1" i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71637" y="3429000"/>
            <a:ext cx="10567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FF00"/>
                </a:solidFill>
                <a:latin typeface="Arial Black" pitchFamily="34" charset="0"/>
              </a:rPr>
              <a:t>hmyz</a:t>
            </a:r>
            <a:endParaRPr lang="cs-CZ" sz="2400" b="1" i="1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788436" y="5949280"/>
            <a:ext cx="8675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FF00"/>
                </a:solidFill>
                <a:latin typeface="Arial Black" pitchFamily="34" charset="0"/>
              </a:rPr>
              <a:t>myš</a:t>
            </a:r>
            <a:endParaRPr lang="cs-CZ" sz="2400" b="1" i="1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67944" y="692696"/>
            <a:ext cx="16241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  <a:latin typeface="Arial Black" pitchFamily="34" charset="0"/>
              </a:rPr>
              <a:t>hlemýžď</a:t>
            </a:r>
            <a:endParaRPr lang="cs-CZ" sz="2400" i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15616" y="5085184"/>
            <a:ext cx="10214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FF00"/>
                </a:solidFill>
                <a:latin typeface="Arial Black" pitchFamily="34" charset="0"/>
              </a:rPr>
              <a:t>mýto</a:t>
            </a:r>
            <a:endParaRPr lang="cs-CZ" sz="2400" i="1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68144" y="179348"/>
            <a:ext cx="10550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  <a:latin typeface="Arial Black" pitchFamily="34" charset="0"/>
              </a:rPr>
              <a:t>mýtit</a:t>
            </a:r>
            <a:endParaRPr lang="cs-CZ" sz="2400" b="1" i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70078" y="5305027"/>
            <a:ext cx="15980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FF00"/>
                </a:solidFill>
                <a:latin typeface="Arial Black" pitchFamily="34" charset="0"/>
              </a:rPr>
              <a:t>zamykat</a:t>
            </a:r>
            <a:endParaRPr lang="cs-CZ" sz="2400" i="1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9552" y="2636912"/>
            <a:ext cx="14089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FF00"/>
                </a:solidFill>
                <a:latin typeface="Arial Black" pitchFamily="34" charset="0"/>
              </a:rPr>
              <a:t>smýkat</a:t>
            </a:r>
            <a:endParaRPr lang="cs-CZ" sz="2400" i="1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588224" y="2636912"/>
            <a:ext cx="16264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  <a:latin typeface="Arial Black" pitchFamily="34" charset="0"/>
              </a:rPr>
              <a:t>dmýchat</a:t>
            </a:r>
            <a:endParaRPr lang="cs-CZ" sz="2400" i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44008" y="3521333"/>
            <a:ext cx="13239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rgbClr val="FFFF00"/>
                </a:solidFill>
                <a:latin typeface="Arial Black" pitchFamily="34" charset="0"/>
              </a:rPr>
              <a:t>chmýří</a:t>
            </a:r>
            <a:endParaRPr lang="cs-CZ" sz="2400" i="1" dirty="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29612" y="212586"/>
            <a:ext cx="30840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>
                <a:solidFill>
                  <a:srgbClr val="FF0000"/>
                </a:solidFill>
                <a:latin typeface="Arial Black" pitchFamily="34" charset="0"/>
              </a:rPr>
              <a:t>n</a:t>
            </a:r>
            <a:r>
              <a:rPr lang="cs-CZ" sz="2400" i="1" dirty="0" smtClean="0">
                <a:solidFill>
                  <a:srgbClr val="FF0000"/>
                </a:solidFill>
                <a:latin typeface="Arial Black" pitchFamily="34" charset="0"/>
              </a:rPr>
              <a:t>achomýtnout se</a:t>
            </a:r>
            <a:endParaRPr lang="cs-CZ" sz="2400" i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880025" y="6180112"/>
            <a:ext cx="16193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FF00"/>
                </a:solidFill>
                <a:latin typeface="Arial Black" pitchFamily="34" charset="0"/>
              </a:rPr>
              <a:t>Litomyšl</a:t>
            </a:r>
            <a:endParaRPr lang="cs-CZ" sz="2400" b="1" i="1" dirty="0">
              <a:solidFill>
                <a:srgbClr val="FFFF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6612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4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9" grpId="0"/>
      <p:bldP spid="10" grpId="0"/>
      <p:bldP spid="11" grpId="0"/>
      <p:bldP spid="12" grpId="0"/>
      <p:bldP spid="14" grpId="0"/>
      <p:bldP spid="15" grpId="0"/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77281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  <a:latin typeface="Arial Rounded MT Bold" pitchFamily="34" charset="0"/>
              </a:rPr>
              <a:t>Doplň  i, í  nebo y,  ý.</a:t>
            </a:r>
            <a:br>
              <a:rPr lang="cs-CZ" sz="2800" b="1" dirty="0" smtClean="0">
                <a:solidFill>
                  <a:srgbClr val="7030A0"/>
                </a:solidFill>
                <a:latin typeface="Arial Rounded MT Bold" pitchFamily="34" charset="0"/>
              </a:rPr>
            </a:br>
            <a:r>
              <a:rPr lang="cs-CZ" sz="2800" b="1" dirty="0" smtClean="0">
                <a:solidFill>
                  <a:srgbClr val="7030A0"/>
                </a:solidFill>
                <a:latin typeface="Arial Rounded MT Bold" pitchFamily="34" charset="0"/>
              </a:rPr>
              <a:t>Do  vět  vyber  vhodná  slova (nebo jejich tvary) z nabídky.</a:t>
            </a:r>
            <a:endParaRPr lang="cs-CZ" sz="2800" b="1" dirty="0">
              <a:solidFill>
                <a:srgbClr val="7030A0"/>
              </a:solidFill>
              <a:latin typeface="Arial Rounded MT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6677"/>
            <a:ext cx="8229600" cy="56146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</a:t>
            </a:r>
          </a:p>
          <a:p>
            <a:r>
              <a:rPr lang="cs-CZ" sz="2000" b="1" dirty="0" smtClean="0"/>
              <a:t>Petr  hraje  ve  ______________  orchestru.</a:t>
            </a:r>
          </a:p>
          <a:p>
            <a:r>
              <a:rPr lang="cs-CZ" sz="2000" b="1" dirty="0" smtClean="0"/>
              <a:t>______________  ruce  si  musíš  opláchnout vodou.</a:t>
            </a:r>
          </a:p>
          <a:p>
            <a:r>
              <a:rPr lang="cs-CZ" sz="2000" b="1" dirty="0" smtClean="0"/>
              <a:t>Cestou  na dovolenou  jsme  projížděli  _______________ .</a:t>
            </a:r>
          </a:p>
          <a:p>
            <a:r>
              <a:rPr lang="cs-CZ" sz="2000" b="1" dirty="0" smtClean="0"/>
              <a:t>Na  úřadech  naši  žádost  ______________ .</a:t>
            </a:r>
          </a:p>
          <a:p>
            <a:r>
              <a:rPr lang="cs-CZ" sz="2000" b="1" dirty="0" smtClean="0"/>
              <a:t>Krtek  patří  mezi  ________________ .</a:t>
            </a:r>
          </a:p>
          <a:p>
            <a:r>
              <a:rPr lang="cs-CZ" sz="2000" b="1" dirty="0" smtClean="0"/>
              <a:t>V  restauraci  jsem  si  objednala  ______________  vodu.</a:t>
            </a:r>
          </a:p>
          <a:p>
            <a:r>
              <a:rPr lang="cs-CZ" sz="2000" b="1" dirty="0" smtClean="0"/>
              <a:t>V  ZOO  jsme viděli  medvídka  ____________ .</a:t>
            </a:r>
          </a:p>
          <a:p>
            <a:r>
              <a:rPr lang="cs-CZ" sz="2000" b="1" dirty="0" smtClean="0"/>
              <a:t>Nad  městem  se tyčí  ________________  komíny.</a:t>
            </a:r>
          </a:p>
          <a:p>
            <a:r>
              <a:rPr lang="cs-CZ" sz="2000" b="1" dirty="0" smtClean="0"/>
              <a:t>Projíždíme  horským  _____________ .</a:t>
            </a:r>
          </a:p>
          <a:p>
            <a:pPr marL="0" indent="0">
              <a:buNone/>
            </a:pPr>
            <a:endParaRPr lang="cs-CZ" sz="2000" b="1" dirty="0" smtClean="0"/>
          </a:p>
          <a:p>
            <a:pPr marL="0" indent="0">
              <a:buNone/>
            </a:pPr>
            <a:endParaRPr lang="cs-CZ" sz="2400" b="1" dirty="0" smtClean="0"/>
          </a:p>
          <a:p>
            <a:pPr marL="0" indent="0" algn="ctr">
              <a:buNone/>
            </a:pPr>
            <a:r>
              <a:rPr lang="cs-CZ" sz="2400" b="1" dirty="0" smtClean="0">
                <a:solidFill>
                  <a:srgbClr val="FFFF00"/>
                </a:solidFill>
              </a:rPr>
              <a:t>hm – </a:t>
            </a:r>
            <a:r>
              <a:rPr lang="cs-CZ" sz="2400" b="1" dirty="0" err="1" smtClean="0">
                <a:solidFill>
                  <a:srgbClr val="FFFF00"/>
                </a:solidFill>
              </a:rPr>
              <a:t>zožravec</a:t>
            </a:r>
            <a:r>
              <a:rPr lang="cs-CZ" sz="2400" b="1" dirty="0" smtClean="0">
                <a:solidFill>
                  <a:srgbClr val="FFFF00"/>
                </a:solidFill>
              </a:rPr>
              <a:t>, </a:t>
            </a:r>
            <a:r>
              <a:rPr lang="cs-CZ" sz="2400" b="1" dirty="0" err="1" smtClean="0">
                <a:solidFill>
                  <a:srgbClr val="FFFF00"/>
                </a:solidFill>
              </a:rPr>
              <a:t>průsm</a:t>
            </a:r>
            <a:r>
              <a:rPr lang="cs-CZ" sz="2400" b="1" dirty="0" smtClean="0">
                <a:solidFill>
                  <a:srgbClr val="FFFF00"/>
                </a:solidFill>
              </a:rPr>
              <a:t> – k,  </a:t>
            </a:r>
            <a:r>
              <a:rPr lang="cs-CZ" sz="2400" b="1" dirty="0" err="1" smtClean="0">
                <a:solidFill>
                  <a:srgbClr val="FFFF00"/>
                </a:solidFill>
              </a:rPr>
              <a:t>zam</a:t>
            </a: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– tnout,  </a:t>
            </a:r>
            <a:r>
              <a:rPr lang="cs-CZ" sz="2400" b="1" dirty="0" err="1" smtClean="0">
                <a:solidFill>
                  <a:srgbClr val="FFFF00"/>
                </a:solidFill>
              </a:rPr>
              <a:t>sm</a:t>
            </a:r>
            <a:r>
              <a:rPr lang="cs-CZ" sz="2400" b="1" dirty="0" smtClean="0">
                <a:solidFill>
                  <a:srgbClr val="FFFF00"/>
                </a:solidFill>
              </a:rPr>
              <a:t> – </a:t>
            </a:r>
            <a:r>
              <a:rPr lang="cs-CZ" sz="2400" b="1" dirty="0" err="1" smtClean="0">
                <a:solidFill>
                  <a:srgbClr val="FFFF00"/>
                </a:solidFill>
              </a:rPr>
              <a:t>čcový</a:t>
            </a:r>
            <a:r>
              <a:rPr lang="cs-CZ" sz="2400" b="1" dirty="0" smtClean="0">
                <a:solidFill>
                  <a:srgbClr val="FFFF00"/>
                </a:solidFill>
              </a:rPr>
              <a:t> ,</a:t>
            </a:r>
          </a:p>
          <a:p>
            <a:pPr marL="0" indent="0" algn="ctr">
              <a:buNone/>
            </a:pPr>
            <a:r>
              <a:rPr lang="cs-CZ" sz="2400" b="1" dirty="0" err="1">
                <a:solidFill>
                  <a:srgbClr val="FFFF00"/>
                </a:solidFill>
              </a:rPr>
              <a:t>n</a:t>
            </a:r>
            <a:r>
              <a:rPr lang="cs-CZ" sz="2400" b="1" dirty="0" err="1" smtClean="0">
                <a:solidFill>
                  <a:srgbClr val="FFFF00"/>
                </a:solidFill>
              </a:rPr>
              <a:t>am</a:t>
            </a:r>
            <a:r>
              <a:rPr lang="cs-CZ" sz="2400" b="1" dirty="0" smtClean="0">
                <a:solidFill>
                  <a:srgbClr val="FFFF00"/>
                </a:solidFill>
              </a:rPr>
              <a:t> – </a:t>
            </a:r>
            <a:r>
              <a:rPr lang="cs-CZ" sz="2400" b="1" dirty="0" err="1" smtClean="0">
                <a:solidFill>
                  <a:srgbClr val="FFFF00"/>
                </a:solidFill>
              </a:rPr>
              <a:t>dlený</a:t>
            </a:r>
            <a:r>
              <a:rPr lang="cs-CZ" sz="2400" b="1" dirty="0" smtClean="0">
                <a:solidFill>
                  <a:srgbClr val="FFFF00"/>
                </a:solidFill>
              </a:rPr>
              <a:t>,  </a:t>
            </a:r>
            <a:r>
              <a:rPr lang="cs-CZ" sz="2400" b="1" dirty="0" err="1" smtClean="0">
                <a:solidFill>
                  <a:srgbClr val="FFFF00"/>
                </a:solidFill>
              </a:rPr>
              <a:t>Litom</a:t>
            </a:r>
            <a:r>
              <a:rPr lang="cs-CZ" sz="2400" b="1" dirty="0" smtClean="0">
                <a:solidFill>
                  <a:srgbClr val="FFFF00"/>
                </a:solidFill>
              </a:rPr>
              <a:t> – </a:t>
            </a:r>
            <a:r>
              <a:rPr lang="cs-CZ" sz="2400" b="1" dirty="0" err="1" smtClean="0">
                <a:solidFill>
                  <a:srgbClr val="FFFF00"/>
                </a:solidFill>
              </a:rPr>
              <a:t>šl</a:t>
            </a:r>
            <a:r>
              <a:rPr lang="cs-CZ" sz="2400" b="1" dirty="0" smtClean="0">
                <a:solidFill>
                  <a:srgbClr val="FFFF00"/>
                </a:solidFill>
              </a:rPr>
              <a:t>, m – </a:t>
            </a:r>
            <a:r>
              <a:rPr lang="cs-CZ" sz="2400" b="1" dirty="0" err="1" smtClean="0">
                <a:solidFill>
                  <a:srgbClr val="FFFF00"/>
                </a:solidFill>
              </a:rPr>
              <a:t>nerální</a:t>
            </a:r>
            <a:r>
              <a:rPr lang="cs-CZ" sz="2400" b="1" dirty="0" smtClean="0">
                <a:solidFill>
                  <a:srgbClr val="FFFF00"/>
                </a:solidFill>
              </a:rPr>
              <a:t>,  m – val,  </a:t>
            </a:r>
            <a:r>
              <a:rPr lang="cs-CZ" sz="2400" b="1" dirty="0" err="1" smtClean="0">
                <a:solidFill>
                  <a:srgbClr val="FFFF00"/>
                </a:solidFill>
              </a:rPr>
              <a:t>prům</a:t>
            </a:r>
            <a:r>
              <a:rPr lang="cs-CZ" sz="2400" b="1" dirty="0" smtClean="0">
                <a:solidFill>
                  <a:srgbClr val="FFFF00"/>
                </a:solidFill>
              </a:rPr>
              <a:t> – </a:t>
            </a:r>
            <a:r>
              <a:rPr lang="cs-CZ" sz="2400" b="1" dirty="0" err="1" smtClean="0">
                <a:solidFill>
                  <a:srgbClr val="FFFF00"/>
                </a:solidFill>
              </a:rPr>
              <a:t>slový</a:t>
            </a:r>
            <a:r>
              <a:rPr lang="cs-CZ" sz="2400" b="1" dirty="0" smtClean="0">
                <a:solidFill>
                  <a:srgbClr val="FFFF00"/>
                </a:solidFill>
              </a:rPr>
              <a:t>    </a:t>
            </a:r>
          </a:p>
          <a:p>
            <a:pPr algn="ctr"/>
            <a:endParaRPr lang="cs-CZ" sz="2400" b="1" dirty="0">
              <a:solidFill>
                <a:srgbClr val="FFFF00"/>
              </a:solidFill>
            </a:endParaRPr>
          </a:p>
          <a:p>
            <a:endParaRPr lang="cs-CZ" sz="2400" b="1" dirty="0" smtClean="0"/>
          </a:p>
        </p:txBody>
      </p:sp>
      <p:sp>
        <p:nvSpPr>
          <p:cNvPr id="4" name="Zaoblený obdélník 3"/>
          <p:cNvSpPr/>
          <p:nvPr/>
        </p:nvSpPr>
        <p:spPr>
          <a:xfrm>
            <a:off x="3568476" y="5157192"/>
            <a:ext cx="2592288" cy="457200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i="1" dirty="0" smtClean="0">
                <a:solidFill>
                  <a:srgbClr val="FFFF00"/>
                </a:solidFill>
              </a:rPr>
              <a:t>Nabídka  slov</a:t>
            </a:r>
            <a:endParaRPr lang="cs-CZ" sz="2400" b="1" i="1" dirty="0">
              <a:solidFill>
                <a:srgbClr val="FFFF00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0567" y="1124744"/>
            <a:ext cx="2084803" cy="136815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9636" y="3933056"/>
            <a:ext cx="2466667" cy="18476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4598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"/>
            <a:ext cx="8229600" cy="1412777"/>
          </a:xfrm>
          <a:solidFill>
            <a:srgbClr val="FFC000"/>
          </a:solidFill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  <a:latin typeface="Arial Rounded MT Bold" pitchFamily="34" charset="0"/>
              </a:rPr>
              <a:t>Z  částí  slov  slož  podle  čísel  úplná  slova.</a:t>
            </a:r>
            <a:br>
              <a:rPr lang="cs-CZ" sz="2400" b="1" dirty="0" smtClean="0">
                <a:solidFill>
                  <a:srgbClr val="7030A0"/>
                </a:solidFill>
                <a:latin typeface="Arial Rounded MT Bold" pitchFamily="34" charset="0"/>
              </a:rPr>
            </a:br>
            <a:r>
              <a:rPr lang="cs-CZ" sz="2400" b="1" dirty="0" smtClean="0">
                <a:solidFill>
                  <a:srgbClr val="7030A0"/>
                </a:solidFill>
                <a:latin typeface="Arial Rounded MT Bold" pitchFamily="34" charset="0"/>
              </a:rPr>
              <a:t>Napiš  je  do  řádků  a  zakroužkuj  podle  číslic před  řádkem  dané  písmeno. </a:t>
            </a:r>
            <a:br>
              <a:rPr lang="cs-CZ" sz="2400" b="1" dirty="0" smtClean="0">
                <a:solidFill>
                  <a:srgbClr val="7030A0"/>
                </a:solidFill>
                <a:latin typeface="Arial Rounded MT Bold" pitchFamily="34" charset="0"/>
              </a:rPr>
            </a:br>
            <a:r>
              <a:rPr lang="cs-CZ" sz="2400" b="1" dirty="0" smtClean="0">
                <a:solidFill>
                  <a:srgbClr val="7030A0"/>
                </a:solidFill>
                <a:latin typeface="Arial Rounded MT Bold" pitchFamily="34" charset="0"/>
              </a:rPr>
              <a:t>VYLUŠTI  TAJENKU.</a:t>
            </a:r>
            <a:endParaRPr lang="cs-CZ" sz="2400" b="1" dirty="0">
              <a:solidFill>
                <a:srgbClr val="7030A0"/>
              </a:solidFill>
              <a:latin typeface="Arial Rounded MT Bold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5835567"/>
              </p:ext>
            </p:extLst>
          </p:nvPr>
        </p:nvGraphicFramePr>
        <p:xfrm>
          <a:off x="425125" y="1424502"/>
          <a:ext cx="8229595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  <a:gridCol w="748145"/>
              </a:tblGrid>
              <a:tr h="739884">
                <a:tc>
                  <a:txBody>
                    <a:bodyPr/>
                    <a:lstStyle/>
                    <a:p>
                      <a:r>
                        <a:rPr lang="cs-CZ" dirty="0" smtClean="0"/>
                        <a:t>    7 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39884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sp>
        <p:nvSpPr>
          <p:cNvPr id="5" name="Vývojový diagram: spojnice 4"/>
          <p:cNvSpPr/>
          <p:nvPr/>
        </p:nvSpPr>
        <p:spPr>
          <a:xfrm>
            <a:off x="611469" y="1480704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77</a:t>
            </a:r>
            <a:endParaRPr lang="cs-CZ" dirty="0"/>
          </a:p>
        </p:txBody>
      </p:sp>
      <p:sp>
        <p:nvSpPr>
          <p:cNvPr id="6" name="Vývojový diagram: spojnice 5"/>
          <p:cNvSpPr/>
          <p:nvPr/>
        </p:nvSpPr>
        <p:spPr>
          <a:xfrm>
            <a:off x="1390362" y="146651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7" name="Vývojový diagram: spojnice 6"/>
          <p:cNvSpPr/>
          <p:nvPr/>
        </p:nvSpPr>
        <p:spPr>
          <a:xfrm>
            <a:off x="2123728" y="1465181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8" name="Vývojový diagram: spojnice 7"/>
          <p:cNvSpPr/>
          <p:nvPr/>
        </p:nvSpPr>
        <p:spPr>
          <a:xfrm>
            <a:off x="2827852" y="1451778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nice 8"/>
          <p:cNvSpPr/>
          <p:nvPr/>
        </p:nvSpPr>
        <p:spPr>
          <a:xfrm>
            <a:off x="3551853" y="1452159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nice 9"/>
          <p:cNvSpPr/>
          <p:nvPr/>
        </p:nvSpPr>
        <p:spPr>
          <a:xfrm>
            <a:off x="4291844" y="1465181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nice 10"/>
          <p:cNvSpPr/>
          <p:nvPr/>
        </p:nvSpPr>
        <p:spPr>
          <a:xfrm>
            <a:off x="5048511" y="1465181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nice 11"/>
          <p:cNvSpPr/>
          <p:nvPr/>
        </p:nvSpPr>
        <p:spPr>
          <a:xfrm>
            <a:off x="5840261" y="1452159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/>
          <p:cNvSpPr/>
          <p:nvPr/>
        </p:nvSpPr>
        <p:spPr>
          <a:xfrm>
            <a:off x="6516879" y="1465181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nice 13"/>
          <p:cNvSpPr/>
          <p:nvPr/>
        </p:nvSpPr>
        <p:spPr>
          <a:xfrm>
            <a:off x="7308966" y="1450890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8053916" y="1452159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288183" y="1937904"/>
            <a:ext cx="5549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M-L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2072" y="1937904"/>
            <a:ext cx="457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M-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66079" y="1938243"/>
            <a:ext cx="4892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DLI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38853" y="1945138"/>
            <a:ext cx="683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CHAL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21035" y="1945138"/>
            <a:ext cx="6928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SM-K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51599" y="1945138"/>
            <a:ext cx="388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SL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799424" y="1945138"/>
            <a:ext cx="450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KA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491451" y="1923710"/>
            <a:ext cx="4539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Dů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236041" y="1945138"/>
            <a:ext cx="603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DM-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054662" y="1957316"/>
            <a:ext cx="457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M-</a:t>
            </a:r>
            <a:endParaRPr lang="cs-CZ" b="1" dirty="0"/>
          </a:p>
        </p:txBody>
      </p:sp>
      <p:sp>
        <p:nvSpPr>
          <p:cNvPr id="27" name="Vývojový diagram: spojnice 26"/>
          <p:cNvSpPr/>
          <p:nvPr/>
        </p:nvSpPr>
        <p:spPr>
          <a:xfrm>
            <a:off x="617202" y="2399971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Vývojový diagram: spojnice 27"/>
          <p:cNvSpPr/>
          <p:nvPr/>
        </p:nvSpPr>
        <p:spPr>
          <a:xfrm>
            <a:off x="1330638" y="2400563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28"/>
          <p:cNvSpPr/>
          <p:nvPr/>
        </p:nvSpPr>
        <p:spPr>
          <a:xfrm>
            <a:off x="2109342" y="2414203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29"/>
          <p:cNvSpPr/>
          <p:nvPr/>
        </p:nvSpPr>
        <p:spPr>
          <a:xfrm>
            <a:off x="2843457" y="2400563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0"/>
          <p:cNvSpPr/>
          <p:nvPr/>
        </p:nvSpPr>
        <p:spPr>
          <a:xfrm>
            <a:off x="3573098" y="2402546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4322176" y="2414203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5079383" y="2386249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5841533" y="2414203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34"/>
          <p:cNvSpPr/>
          <p:nvPr/>
        </p:nvSpPr>
        <p:spPr>
          <a:xfrm>
            <a:off x="6561181" y="2422617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6" name="Vývojový diagram: spojnice 35"/>
          <p:cNvSpPr/>
          <p:nvPr/>
        </p:nvSpPr>
        <p:spPr>
          <a:xfrm>
            <a:off x="7308966" y="2416391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6"/>
          <p:cNvSpPr/>
          <p:nvPr/>
        </p:nvSpPr>
        <p:spPr>
          <a:xfrm>
            <a:off x="8047570" y="2406971"/>
            <a:ext cx="457200" cy="45720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602072" y="2869542"/>
            <a:ext cx="457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M-</a:t>
            </a:r>
            <a:endParaRPr lang="cs-CZ" b="1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272918" y="2869542"/>
            <a:ext cx="574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ROZ</a:t>
            </a:r>
            <a:endParaRPr lang="cs-CZ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983459" y="2857171"/>
            <a:ext cx="654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LOST</a:t>
            </a:r>
            <a:endParaRPr lang="cs-CZ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762293" y="2871403"/>
            <a:ext cx="5613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PRů</a:t>
            </a:r>
            <a:endParaRPr lang="cs-CZ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562996" y="2871403"/>
            <a:ext cx="450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K</a:t>
            </a:r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4322200" y="2876419"/>
            <a:ext cx="457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NY</a:t>
            </a:r>
            <a:endParaRPr lang="cs-CZ" b="1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5084215" y="2871403"/>
            <a:ext cx="4319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PA</a:t>
            </a:r>
            <a:endParaRPr lang="cs-CZ" b="1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876368" y="2876419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E</a:t>
            </a:r>
            <a:endParaRPr lang="cs-CZ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6590848" y="2873591"/>
            <a:ext cx="3978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NÍ</a:t>
            </a:r>
            <a:endParaRPr lang="cs-CZ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292936" y="2873591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NÁ</a:t>
            </a:r>
            <a:endParaRPr lang="cs-CZ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991014" y="2873591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M-L</a:t>
            </a:r>
            <a:endParaRPr lang="cs-CZ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69789" y="1488208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7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367434" y="1509249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14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195073" y="1495055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4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564701" y="1508868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12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4338868" y="1493726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2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5125337" y="1480323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8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5854381" y="1493726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22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572031" y="1473457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6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7308966" y="1466510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11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8031419" y="1473457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16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82814" y="2414203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3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1327629" y="2422617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10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2088521" y="2414203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17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2916031" y="2431091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1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3556777" y="2442748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15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4393521" y="2414203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5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5061359" y="2414203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18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5811127" y="2431091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13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6561181" y="2414825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19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7380311" y="2414203"/>
            <a:ext cx="314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9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8066764" y="2414203"/>
            <a:ext cx="4443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/>
                </a:solidFill>
              </a:rPr>
              <a:t>21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 rot="1866742">
            <a:off x="7197088" y="4477500"/>
            <a:ext cx="1175322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HLEM - ŽĎ</a:t>
            </a:r>
            <a:endParaRPr lang="cs-CZ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1124937" y="3918147"/>
            <a:ext cx="1968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 </a:t>
            </a:r>
            <a:endParaRPr lang="cs-CZ" dirty="0"/>
          </a:p>
        </p:txBody>
      </p:sp>
      <p:sp>
        <p:nvSpPr>
          <p:cNvPr id="88" name="7cípá hvězda 87"/>
          <p:cNvSpPr/>
          <p:nvPr/>
        </p:nvSpPr>
        <p:spPr>
          <a:xfrm>
            <a:off x="453622" y="3351294"/>
            <a:ext cx="584681" cy="578449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7cípá hvězda 88"/>
          <p:cNvSpPr/>
          <p:nvPr/>
        </p:nvSpPr>
        <p:spPr>
          <a:xfrm>
            <a:off x="3073286" y="3353414"/>
            <a:ext cx="584681" cy="578449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7cípá hvězda 89"/>
          <p:cNvSpPr/>
          <p:nvPr/>
        </p:nvSpPr>
        <p:spPr>
          <a:xfrm>
            <a:off x="446181" y="3931863"/>
            <a:ext cx="584681" cy="578449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7cípá hvězda 90"/>
          <p:cNvSpPr/>
          <p:nvPr/>
        </p:nvSpPr>
        <p:spPr>
          <a:xfrm>
            <a:off x="3073286" y="3923113"/>
            <a:ext cx="584681" cy="578449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7cípá hvězda 91"/>
          <p:cNvSpPr/>
          <p:nvPr/>
        </p:nvSpPr>
        <p:spPr>
          <a:xfrm>
            <a:off x="444841" y="4502063"/>
            <a:ext cx="584681" cy="578449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7cípá hvězda 92"/>
          <p:cNvSpPr/>
          <p:nvPr/>
        </p:nvSpPr>
        <p:spPr>
          <a:xfrm>
            <a:off x="3056452" y="4501562"/>
            <a:ext cx="584681" cy="578449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7cípá hvězda 93"/>
          <p:cNvSpPr/>
          <p:nvPr/>
        </p:nvSpPr>
        <p:spPr>
          <a:xfrm>
            <a:off x="444841" y="5080512"/>
            <a:ext cx="584681" cy="578449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7cípá hvězda 94"/>
          <p:cNvSpPr/>
          <p:nvPr/>
        </p:nvSpPr>
        <p:spPr>
          <a:xfrm>
            <a:off x="3108537" y="5082315"/>
            <a:ext cx="584681" cy="578449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7cípá hvězda 95"/>
          <p:cNvSpPr/>
          <p:nvPr/>
        </p:nvSpPr>
        <p:spPr>
          <a:xfrm>
            <a:off x="453622" y="5646466"/>
            <a:ext cx="584681" cy="578449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7cípá hvězda 96"/>
          <p:cNvSpPr/>
          <p:nvPr/>
        </p:nvSpPr>
        <p:spPr>
          <a:xfrm>
            <a:off x="3113073" y="5614322"/>
            <a:ext cx="584681" cy="578449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7cípá hvězda 98"/>
          <p:cNvSpPr/>
          <p:nvPr/>
        </p:nvSpPr>
        <p:spPr>
          <a:xfrm>
            <a:off x="458933" y="6192771"/>
            <a:ext cx="584681" cy="578449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7cípá hvězda 99"/>
          <p:cNvSpPr/>
          <p:nvPr/>
        </p:nvSpPr>
        <p:spPr>
          <a:xfrm>
            <a:off x="3123440" y="6192770"/>
            <a:ext cx="584681" cy="578449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TextovéPole 100"/>
          <p:cNvSpPr txBox="1"/>
          <p:nvPr/>
        </p:nvSpPr>
        <p:spPr>
          <a:xfrm>
            <a:off x="1108124" y="3353414"/>
            <a:ext cx="191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</a:t>
            </a:r>
            <a:endParaRPr lang="cs-CZ" dirty="0"/>
          </a:p>
        </p:txBody>
      </p:sp>
      <p:sp>
        <p:nvSpPr>
          <p:cNvPr id="102" name="TextovéPole 101"/>
          <p:cNvSpPr txBox="1"/>
          <p:nvPr/>
        </p:nvSpPr>
        <p:spPr>
          <a:xfrm>
            <a:off x="1154631" y="4501562"/>
            <a:ext cx="1968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 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1154630" y="5077451"/>
            <a:ext cx="1968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 </a:t>
            </a:r>
            <a:endParaRPr lang="cs-CZ" dirty="0"/>
          </a:p>
        </p:txBody>
      </p:sp>
      <p:sp>
        <p:nvSpPr>
          <p:cNvPr id="104" name="TextovéPole 103"/>
          <p:cNvSpPr txBox="1"/>
          <p:nvPr/>
        </p:nvSpPr>
        <p:spPr>
          <a:xfrm>
            <a:off x="1173855" y="5646466"/>
            <a:ext cx="1968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 </a:t>
            </a:r>
            <a:endParaRPr lang="cs-CZ" dirty="0"/>
          </a:p>
        </p:txBody>
      </p:sp>
      <p:sp>
        <p:nvSpPr>
          <p:cNvPr id="105" name="TextovéPole 104"/>
          <p:cNvSpPr txBox="1"/>
          <p:nvPr/>
        </p:nvSpPr>
        <p:spPr>
          <a:xfrm>
            <a:off x="1154629" y="6224915"/>
            <a:ext cx="1968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 </a:t>
            </a:r>
            <a:endParaRPr lang="cs-CZ" dirty="0"/>
          </a:p>
        </p:txBody>
      </p:sp>
      <p:sp>
        <p:nvSpPr>
          <p:cNvPr id="106" name="TextovéPole 105"/>
          <p:cNvSpPr txBox="1"/>
          <p:nvPr/>
        </p:nvSpPr>
        <p:spPr>
          <a:xfrm>
            <a:off x="571576" y="345585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5.</a:t>
            </a:r>
            <a:endParaRPr lang="cs-CZ" b="1" dirty="0"/>
          </a:p>
        </p:txBody>
      </p:sp>
      <p:sp>
        <p:nvSpPr>
          <p:cNvPr id="107" name="TextovéPole 106"/>
          <p:cNvSpPr txBox="1"/>
          <p:nvPr/>
        </p:nvSpPr>
        <p:spPr>
          <a:xfrm>
            <a:off x="557484" y="4036473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2.</a:t>
            </a:r>
            <a:endParaRPr lang="cs-CZ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558824" y="4606621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5.</a:t>
            </a:r>
            <a:endParaRPr lang="cs-CZ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557484" y="5186873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9.</a:t>
            </a:r>
            <a:endParaRPr lang="cs-CZ" b="1" dirty="0"/>
          </a:p>
        </p:txBody>
      </p:sp>
      <p:sp>
        <p:nvSpPr>
          <p:cNvPr id="110" name="TextovéPole 109"/>
          <p:cNvSpPr txBox="1"/>
          <p:nvPr/>
        </p:nvSpPr>
        <p:spPr>
          <a:xfrm>
            <a:off x="571576" y="575102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</a:t>
            </a:r>
            <a:endParaRPr lang="cs-CZ" b="1" dirty="0"/>
          </a:p>
        </p:txBody>
      </p:sp>
      <p:sp>
        <p:nvSpPr>
          <p:cNvPr id="111" name="TextovéPole 110"/>
          <p:cNvSpPr txBox="1"/>
          <p:nvPr/>
        </p:nvSpPr>
        <p:spPr>
          <a:xfrm>
            <a:off x="577884" y="6347255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6.</a:t>
            </a:r>
            <a:endParaRPr lang="cs-CZ" b="1" dirty="0"/>
          </a:p>
        </p:txBody>
      </p:sp>
      <p:sp>
        <p:nvSpPr>
          <p:cNvPr id="112" name="Veselý obličej 111"/>
          <p:cNvSpPr/>
          <p:nvPr/>
        </p:nvSpPr>
        <p:spPr>
          <a:xfrm>
            <a:off x="2637934" y="1431118"/>
            <a:ext cx="777845" cy="861924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Veselý obličej 112"/>
          <p:cNvSpPr/>
          <p:nvPr/>
        </p:nvSpPr>
        <p:spPr>
          <a:xfrm>
            <a:off x="7900017" y="2386249"/>
            <a:ext cx="777845" cy="84025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4" name="Veselý obličej 113"/>
          <p:cNvSpPr/>
          <p:nvPr/>
        </p:nvSpPr>
        <p:spPr>
          <a:xfrm>
            <a:off x="5671346" y="1450890"/>
            <a:ext cx="777845" cy="84025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5" name="7cípá hvězda 114"/>
          <p:cNvSpPr/>
          <p:nvPr/>
        </p:nvSpPr>
        <p:spPr>
          <a:xfrm>
            <a:off x="4381590" y="3455852"/>
            <a:ext cx="584681" cy="578449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7cípá hvězda 115"/>
          <p:cNvSpPr/>
          <p:nvPr/>
        </p:nvSpPr>
        <p:spPr>
          <a:xfrm>
            <a:off x="4966271" y="3458024"/>
            <a:ext cx="584681" cy="578449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7" name="7cípá hvězda 116"/>
          <p:cNvSpPr/>
          <p:nvPr/>
        </p:nvSpPr>
        <p:spPr>
          <a:xfrm>
            <a:off x="5547920" y="3458024"/>
            <a:ext cx="584681" cy="578449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8" name="7cípá hvězda 117"/>
          <p:cNvSpPr/>
          <p:nvPr/>
        </p:nvSpPr>
        <p:spPr>
          <a:xfrm>
            <a:off x="6118454" y="3463779"/>
            <a:ext cx="584681" cy="578449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9" name="7cípá hvězda 118"/>
          <p:cNvSpPr/>
          <p:nvPr/>
        </p:nvSpPr>
        <p:spPr>
          <a:xfrm>
            <a:off x="6723252" y="3470868"/>
            <a:ext cx="584681" cy="578449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0" name="7cípá hvězda 119"/>
          <p:cNvSpPr/>
          <p:nvPr/>
        </p:nvSpPr>
        <p:spPr>
          <a:xfrm>
            <a:off x="7274493" y="3470868"/>
            <a:ext cx="584681" cy="578449"/>
          </a:xfrm>
          <a:prstGeom prst="star7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3303" y="4212337"/>
            <a:ext cx="2507862" cy="2269657"/>
          </a:xfrm>
          <a:prstGeom prst="rect">
            <a:avLst/>
          </a:prstGeom>
        </p:spPr>
      </p:pic>
      <p:sp>
        <p:nvSpPr>
          <p:cNvPr id="52" name="TextovéPole 51"/>
          <p:cNvSpPr txBox="1"/>
          <p:nvPr/>
        </p:nvSpPr>
        <p:spPr>
          <a:xfrm rot="1876653">
            <a:off x="7355377" y="4598450"/>
            <a:ext cx="1175322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HLEM - ŽĎ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249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4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8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0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2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3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5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8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0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4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6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8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1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2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6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7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9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0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2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4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7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8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0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2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3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5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6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8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0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1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3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4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6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8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9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0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1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2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4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6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9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0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2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4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5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72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8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04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1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20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6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4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4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2" fill="hold">
                      <p:stCondLst>
                        <p:cond delay="indefinite"/>
                      </p:stCondLst>
                      <p:childTnLst>
                        <p:par>
                          <p:cTn id="1053" fill="hold">
                            <p:stCondLst>
                              <p:cond delay="0"/>
                            </p:stCondLst>
                            <p:childTnLst>
                              <p:par>
                                <p:cTn id="105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0" fill="hold">
                      <p:stCondLst>
                        <p:cond delay="indefinite"/>
                      </p:stCondLst>
                      <p:childTnLst>
                        <p:par>
                          <p:cTn id="1071" fill="hold">
                            <p:stCondLst>
                              <p:cond delay="0"/>
                            </p:stCondLst>
                            <p:childTnLst>
                              <p:par>
                                <p:cTn id="10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4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/>
      <p:bldP spid="18" grpId="0"/>
      <p:bldP spid="3" grpId="0"/>
      <p:bldP spid="19" grpId="0"/>
      <p:bldP spid="20" grpId="0"/>
      <p:bldP spid="21" grpId="0"/>
      <p:bldP spid="22" grpId="0"/>
      <p:bldP spid="23" grpId="0"/>
      <p:bldP spid="25" grpId="0"/>
      <p:bldP spid="26" grpId="0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3" grpId="0"/>
      <p:bldP spid="54" grpId="0"/>
      <p:bldP spid="55" grpId="0"/>
      <p:bldP spid="56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5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7030A0"/>
                </a:solidFill>
                <a:latin typeface="Arial Rounded MT Bold" pitchFamily="34" charset="0"/>
              </a:rPr>
              <a:t>Doplň i, í  nebo y, ý.</a:t>
            </a:r>
            <a:br>
              <a:rPr lang="cs-CZ" sz="2800" dirty="0" smtClean="0">
                <a:solidFill>
                  <a:srgbClr val="7030A0"/>
                </a:solidFill>
                <a:latin typeface="Arial Rounded MT Bold" pitchFamily="34" charset="0"/>
              </a:rPr>
            </a:br>
            <a:r>
              <a:rPr lang="cs-CZ" sz="2800" dirty="0" smtClean="0">
                <a:solidFill>
                  <a:srgbClr val="7030A0"/>
                </a:solidFill>
                <a:latin typeface="Arial Rounded MT Bold" pitchFamily="34" charset="0"/>
              </a:rPr>
              <a:t>Zdůvodni  pravopis.</a:t>
            </a:r>
            <a:endParaRPr lang="cs-CZ" sz="2800" dirty="0">
              <a:solidFill>
                <a:srgbClr val="7030A0"/>
              </a:solidFill>
              <a:latin typeface="Arial Rounded MT Bold" pitchFamily="34" charset="0"/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340768"/>
            <a:ext cx="8424935" cy="5256584"/>
          </a:xfrm>
        </p:spPr>
      </p:pic>
      <p:sp>
        <p:nvSpPr>
          <p:cNvPr id="8" name="TextovéPole 7"/>
          <p:cNvSpPr txBox="1"/>
          <p:nvPr/>
        </p:nvSpPr>
        <p:spPr>
          <a:xfrm rot="2874277">
            <a:off x="4098977" y="3012898"/>
            <a:ext cx="19538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n</a:t>
            </a:r>
            <a:r>
              <a:rPr lang="cs-CZ" b="1" dirty="0" err="1" smtClean="0"/>
              <a:t>eom</a:t>
            </a:r>
            <a:r>
              <a:rPr lang="cs-CZ" b="1" dirty="0" smtClean="0"/>
              <a:t> – </a:t>
            </a:r>
            <a:r>
              <a:rPr lang="cs-CZ" b="1" dirty="0" err="1" smtClean="0"/>
              <a:t>lný</a:t>
            </a:r>
            <a:r>
              <a:rPr lang="cs-CZ" b="1" dirty="0" smtClean="0"/>
              <a:t>  člověk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91680" y="1586757"/>
            <a:ext cx="878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v</a:t>
            </a:r>
            <a:r>
              <a:rPr lang="cs-CZ" b="1" dirty="0" err="1" smtClean="0"/>
              <a:t>ým</a:t>
            </a:r>
            <a:r>
              <a:rPr lang="cs-CZ" b="1" dirty="0" smtClean="0"/>
              <a:t> - k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85865" y="1663437"/>
            <a:ext cx="8515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 - </a:t>
            </a:r>
            <a:r>
              <a:rPr lang="cs-CZ" b="1" dirty="0" err="1" smtClean="0"/>
              <a:t>dlo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 rot="2861501">
            <a:off x="4491558" y="2853107"/>
            <a:ext cx="17277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z</a:t>
            </a:r>
            <a:r>
              <a:rPr lang="cs-CZ" b="1" dirty="0" smtClean="0"/>
              <a:t>námý  m - </a:t>
            </a:r>
            <a:r>
              <a:rPr lang="cs-CZ" b="1" dirty="0" err="1" smtClean="0"/>
              <a:t>slitel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 rot="1120608">
            <a:off x="1550886" y="3505554"/>
            <a:ext cx="23855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n</a:t>
            </a:r>
            <a:r>
              <a:rPr lang="cs-CZ" b="1" dirty="0" err="1" smtClean="0"/>
              <a:t>esm</a:t>
            </a:r>
            <a:r>
              <a:rPr lang="cs-CZ" b="1" dirty="0" smtClean="0"/>
              <a:t> – </a:t>
            </a:r>
            <a:r>
              <a:rPr lang="cs-CZ" b="1" dirty="0" err="1" smtClean="0"/>
              <a:t>slné</a:t>
            </a:r>
            <a:r>
              <a:rPr lang="cs-CZ" b="1" dirty="0" smtClean="0"/>
              <a:t>  m - </a:t>
            </a:r>
            <a:r>
              <a:rPr lang="cs-CZ" b="1" dirty="0" err="1" smtClean="0"/>
              <a:t>šlenky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948264" y="1566634"/>
            <a:ext cx="1660070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b="1" dirty="0"/>
              <a:t>m</a:t>
            </a:r>
            <a:r>
              <a:rPr lang="cs-CZ" b="1" dirty="0" smtClean="0"/>
              <a:t> – </a:t>
            </a:r>
            <a:r>
              <a:rPr lang="cs-CZ" b="1" dirty="0" err="1" smtClean="0"/>
              <a:t>nulý</a:t>
            </a:r>
            <a:r>
              <a:rPr lang="cs-CZ" b="1" dirty="0" smtClean="0"/>
              <a:t>  týden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 rot="1605299">
            <a:off x="5048500" y="1848104"/>
            <a:ext cx="2064476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b="1" dirty="0" err="1"/>
              <a:t>s</a:t>
            </a:r>
            <a:r>
              <a:rPr lang="cs-CZ" b="1" dirty="0" err="1" smtClean="0"/>
              <a:t>m</a:t>
            </a:r>
            <a:r>
              <a:rPr lang="cs-CZ" b="1" dirty="0" smtClean="0"/>
              <a:t> – chat  v  m - </a:t>
            </a:r>
            <a:r>
              <a:rPr lang="cs-CZ" b="1" dirty="0" err="1" smtClean="0"/>
              <a:t>sce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 rot="19320658">
            <a:off x="301862" y="2757023"/>
            <a:ext cx="1959319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b="1" dirty="0"/>
              <a:t>m</a:t>
            </a:r>
            <a:r>
              <a:rPr lang="cs-CZ" b="1" dirty="0" smtClean="0"/>
              <a:t> – </a:t>
            </a:r>
            <a:r>
              <a:rPr lang="cs-CZ" b="1" dirty="0" err="1" smtClean="0"/>
              <a:t>lná</a:t>
            </a:r>
            <a:r>
              <a:rPr lang="cs-CZ" b="1" dirty="0" smtClean="0"/>
              <a:t>  informace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 rot="18516777">
            <a:off x="5460388" y="3335005"/>
            <a:ext cx="18726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k</a:t>
            </a:r>
            <a:r>
              <a:rPr lang="cs-CZ" b="1" dirty="0" smtClean="0"/>
              <a:t>rm – </a:t>
            </a:r>
            <a:r>
              <a:rPr lang="cs-CZ" b="1" dirty="0" err="1" smtClean="0"/>
              <a:t>vo</a:t>
            </a:r>
            <a:r>
              <a:rPr lang="cs-CZ" b="1" dirty="0" smtClean="0"/>
              <a:t>  pro  psy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 rot="1145186">
            <a:off x="1576693" y="3768685"/>
            <a:ext cx="13917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m</a:t>
            </a:r>
            <a:r>
              <a:rPr lang="cs-CZ" b="1" dirty="0" smtClean="0"/>
              <a:t>alá  </a:t>
            </a:r>
            <a:r>
              <a:rPr lang="cs-CZ" b="1" dirty="0" err="1" smtClean="0"/>
              <a:t>zm</a:t>
            </a:r>
            <a:r>
              <a:rPr lang="cs-CZ" b="1" dirty="0" smtClean="0"/>
              <a:t> - je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6522" y="4331132"/>
            <a:ext cx="1455207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neber  m -  to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 rot="3856907">
            <a:off x="6889004" y="3558129"/>
            <a:ext cx="2186624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b="1" dirty="0" err="1"/>
              <a:t>o</a:t>
            </a:r>
            <a:r>
              <a:rPr lang="cs-CZ" b="1" dirty="0" err="1" smtClean="0"/>
              <a:t>chm</a:t>
            </a:r>
            <a:r>
              <a:rPr lang="cs-CZ" b="1" dirty="0" smtClean="0"/>
              <a:t> – </a:t>
            </a:r>
            <a:r>
              <a:rPr lang="cs-CZ" b="1" dirty="0" err="1" smtClean="0"/>
              <a:t>řená</a:t>
            </a:r>
            <a:r>
              <a:rPr lang="cs-CZ" b="1" dirty="0" smtClean="0"/>
              <a:t>  ptáčata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 rot="19501357">
            <a:off x="245559" y="5170177"/>
            <a:ext cx="2111860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b="1" dirty="0" err="1"/>
              <a:t>s</a:t>
            </a:r>
            <a:r>
              <a:rPr lang="cs-CZ" b="1" dirty="0" err="1" smtClean="0"/>
              <a:t>m</a:t>
            </a:r>
            <a:r>
              <a:rPr lang="cs-CZ" b="1" dirty="0" smtClean="0"/>
              <a:t> – </a:t>
            </a:r>
            <a:r>
              <a:rPr lang="cs-CZ" b="1" dirty="0" err="1" smtClean="0"/>
              <a:t>čcový</a:t>
            </a:r>
            <a:r>
              <a:rPr lang="cs-CZ" b="1" dirty="0" smtClean="0"/>
              <a:t>  orchestr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 rot="20385706">
            <a:off x="5977462" y="4295020"/>
            <a:ext cx="1772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p</a:t>
            </a:r>
            <a:r>
              <a:rPr lang="cs-CZ" b="1" dirty="0" err="1" smtClean="0"/>
              <a:t>rům-slové</a:t>
            </a:r>
            <a:r>
              <a:rPr lang="cs-CZ" b="1" dirty="0" smtClean="0"/>
              <a:t>  haly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 rot="1191833">
            <a:off x="5495484" y="5271617"/>
            <a:ext cx="1457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s</a:t>
            </a:r>
            <a:r>
              <a:rPr lang="cs-CZ" b="1" dirty="0" smtClean="0"/>
              <a:t>áček  m - </a:t>
            </a:r>
            <a:r>
              <a:rPr lang="cs-CZ" b="1" dirty="0" err="1" smtClean="0"/>
              <a:t>ncí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 rot="1320206">
            <a:off x="5888601" y="5093596"/>
            <a:ext cx="13258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m</a:t>
            </a:r>
            <a:r>
              <a:rPr lang="cs-CZ" b="1" dirty="0" smtClean="0"/>
              <a:t> – </a:t>
            </a:r>
            <a:r>
              <a:rPr lang="cs-CZ" b="1" dirty="0" err="1" smtClean="0"/>
              <a:t>stenka</a:t>
            </a:r>
            <a:r>
              <a:rPr lang="cs-CZ" b="1" dirty="0" smtClean="0"/>
              <a:t>  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385354" y="4850327"/>
            <a:ext cx="12103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u</a:t>
            </a:r>
            <a:r>
              <a:rPr lang="cs-CZ" b="1" dirty="0" smtClean="0"/>
              <a:t>m - várna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 rot="3796029">
            <a:off x="7192598" y="2631263"/>
            <a:ext cx="1764714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b="1" dirty="0" err="1"/>
              <a:t>n</a:t>
            </a:r>
            <a:r>
              <a:rPr lang="cs-CZ" b="1" dirty="0" err="1" smtClean="0"/>
              <a:t>eposm</a:t>
            </a:r>
            <a:r>
              <a:rPr lang="cs-CZ" b="1" dirty="0" smtClean="0"/>
              <a:t> – </a:t>
            </a:r>
            <a:r>
              <a:rPr lang="cs-CZ" b="1" dirty="0" err="1" smtClean="0"/>
              <a:t>vej</a:t>
            </a:r>
            <a:r>
              <a:rPr lang="cs-CZ" b="1" dirty="0" smtClean="0"/>
              <a:t>  se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21681" y="1979547"/>
            <a:ext cx="1199752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b="1" dirty="0"/>
              <a:t>m</a:t>
            </a:r>
            <a:r>
              <a:rPr lang="cs-CZ" b="1" dirty="0" smtClean="0"/>
              <a:t> - </a:t>
            </a:r>
            <a:r>
              <a:rPr lang="cs-CZ" b="1" dirty="0" err="1" smtClean="0"/>
              <a:t>chačka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 rot="20452626">
            <a:off x="325848" y="476843"/>
            <a:ext cx="1821717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b="1" dirty="0"/>
              <a:t>h</a:t>
            </a:r>
            <a:r>
              <a:rPr lang="cs-CZ" b="1" dirty="0" smtClean="0"/>
              <a:t>orský  </a:t>
            </a:r>
            <a:r>
              <a:rPr lang="cs-CZ" b="1" dirty="0" err="1" smtClean="0"/>
              <a:t>průsm</a:t>
            </a:r>
            <a:r>
              <a:rPr lang="cs-CZ" b="1" dirty="0" smtClean="0"/>
              <a:t> - k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 rot="1518653">
            <a:off x="6447932" y="604548"/>
            <a:ext cx="1354858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b="1" dirty="0"/>
              <a:t>m</a:t>
            </a:r>
            <a:r>
              <a:rPr lang="cs-CZ" b="1" dirty="0" smtClean="0"/>
              <a:t> – t  snahu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25640" y="5874004"/>
            <a:ext cx="1098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m</a:t>
            </a:r>
            <a:r>
              <a:rPr lang="cs-CZ" b="1" dirty="0" smtClean="0"/>
              <a:t> - </a:t>
            </a:r>
            <a:r>
              <a:rPr lang="cs-CZ" b="1" dirty="0" err="1" smtClean="0"/>
              <a:t>slivna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618862" y="5328511"/>
            <a:ext cx="9140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zm</a:t>
            </a:r>
            <a:r>
              <a:rPr lang="cs-CZ" b="1" dirty="0" smtClean="0"/>
              <a:t> - zet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 rot="1488259">
            <a:off x="3614922" y="3135056"/>
            <a:ext cx="12638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 - </a:t>
            </a:r>
            <a:r>
              <a:rPr lang="cs-CZ" b="1" dirty="0" err="1" smtClean="0"/>
              <a:t>cí</a:t>
            </a:r>
            <a:r>
              <a:rPr lang="cs-CZ" b="1" dirty="0" smtClean="0"/>
              <a:t>  linka</a:t>
            </a:r>
            <a:endParaRPr lang="cs-CZ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174985" y="5275297"/>
            <a:ext cx="1451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m</a:t>
            </a:r>
            <a:r>
              <a:rPr lang="cs-CZ" b="1" dirty="0" smtClean="0"/>
              <a:t> – nul  m - č</a:t>
            </a:r>
            <a:endParaRPr lang="cs-CZ" b="1" dirty="0"/>
          </a:p>
        </p:txBody>
      </p:sp>
      <p:sp>
        <p:nvSpPr>
          <p:cNvPr id="33" name="TextovéPole 32"/>
          <p:cNvSpPr txBox="1"/>
          <p:nvPr/>
        </p:nvSpPr>
        <p:spPr>
          <a:xfrm rot="20024108">
            <a:off x="7347492" y="5199133"/>
            <a:ext cx="1467068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m – </a:t>
            </a:r>
            <a:r>
              <a:rPr lang="cs-CZ" b="1" dirty="0" err="1" smtClean="0"/>
              <a:t>rná</a:t>
            </a:r>
            <a:r>
              <a:rPr lang="cs-CZ" b="1" dirty="0" smtClean="0"/>
              <a:t>  zima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84488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6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  <p:bldP spid="11" grpId="0"/>
      <p:bldP spid="12" grpId="0"/>
      <p:bldP spid="13" grpId="0" animBg="1"/>
      <p:bldP spid="14" grpId="0" animBg="1"/>
      <p:bldP spid="15" grpId="0" animBg="1"/>
      <p:bldP spid="16" grpId="0"/>
      <p:bldP spid="17" grpId="0"/>
      <p:bldP spid="18" grpId="0" animBg="1"/>
      <p:bldP spid="19" grpId="0" animBg="1"/>
      <p:bldP spid="20" grpId="0" animBg="1"/>
      <p:bldP spid="21" grpId="0"/>
      <p:bldP spid="22" grpId="0"/>
      <p:bldP spid="23" grpId="0"/>
      <p:bldP spid="24" grpId="0"/>
      <p:bldP spid="25" grpId="0" animBg="1"/>
      <p:bldP spid="26" grpId="0" animBg="1"/>
      <p:bldP spid="27" grpId="0" animBg="1"/>
      <p:bldP spid="28" grpId="0" animBg="1"/>
      <p:bldP spid="29" grpId="0"/>
      <p:bldP spid="30" grpId="0"/>
      <p:bldP spid="31" grpId="0"/>
      <p:bldP spid="32" grpId="0"/>
      <p:bldP spid="3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u="sng" dirty="0" smtClean="0"/>
              <a:t>Použité zdroje</a:t>
            </a:r>
            <a:endParaRPr lang="cs-CZ" sz="2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64704"/>
            <a:ext cx="8229600" cy="4525963"/>
          </a:xfrm>
        </p:spPr>
        <p:txBody>
          <a:bodyPr>
            <a:normAutofit/>
          </a:bodyPr>
          <a:lstStyle/>
          <a:p>
            <a:r>
              <a:rPr lang="cs-CZ" sz="1600" dirty="0"/>
              <a:t>http://www.google.cz/imgres?q=obr%C3%A1zky+krtek&amp;hl=cs&amp;sa=X&amp;biw=1366&amp;bih=523&amp;tbm=isch&amp;prmd=imvns&amp;tbnid=2SsUSIlBki3XDM:&amp;imgrefurl=http://www.receptar.net/dum-a-zahrada/dum-navody/1346-jak-znicit-krtka.html&amp;docid=N8pYI2B7fb1zLM&amp;imgurl=http://www.receptar.net/images/phocagallery/receptar/clanky/dum/thumbs/phoca_thumb_l_krtek.jpg&amp;w=700&amp;h=465&amp;ei=MQfVTozrCZKP4gTJwNm4AQ&amp;zoom=1&amp;iact=rc&amp;dur=203&amp;sig=114264502479598340262&amp;page=8&amp;tbnh=113&amp;tbnw=147&amp;start=57&amp;ndsp=13&amp;ved=1t:429,r:1,s:57&amp;tx=117&amp;ty=84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2" y="2492896"/>
            <a:ext cx="784887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imgres?q=obr%C3%A1zky+m%C3%BDval&amp;hl=cs&amp;biw=1366&amp;bih=523&amp;tbm=isch&amp;tbnid=YDsJtzQtx9WbdM:&amp;imgrefurl=http://www.faunasveta.czweb.org/USA.html&amp;docid=_Uj_zMzgRQqKbM&amp;imgurl=http://www.faunasveta.czweb.org/myval.jpg&amp;w=1024&amp;h=768&amp;ei=uAfVTum0K4jc4QTH84HSAQ&amp;zoom=1&amp;iact=rc&amp;dur=327&amp;sig=114264502479598340262&amp;page=1&amp;tbnh=150&amp;tbnw=198&amp;start=0&amp;ndsp=11&amp;ved=1t:429,r:5,s:0&amp;tx=147&amp;ty=120</a:t>
            </a:r>
          </a:p>
        </p:txBody>
      </p:sp>
      <p:sp>
        <p:nvSpPr>
          <p:cNvPr id="5" name="Obdélník 4"/>
          <p:cNvSpPr/>
          <p:nvPr/>
        </p:nvSpPr>
        <p:spPr>
          <a:xfrm>
            <a:off x="556844" y="4247222"/>
            <a:ext cx="783158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imgres?q=obr%C3%A1zky+%C5%A1nek&amp;hl=cs&amp;biw=1366&amp;bih=523&amp;tbm=isch&amp;tbnid=p1zHel5wx2H4NM:&amp;imgrefurl=http://xn--omalovnky-51a.eu/omalov%25C3%25A1nky/%25C5%25A1nek_49&amp;docid=fM1aIGkBjnHAnM&amp;imgurl=http://xn--omalovnky-51a.eu/files/49_small.jpg&amp;w=389&amp;h=500&amp;ei=_AfVTtGYMeqJ4gTpoKDYAQ&amp;zoom=1&amp;iact=rc&amp;dur=187&amp;sig=114264502479598340262&amp;page=3&amp;tbnh=163&amp;tbnw=127&amp;start=27&amp;ndsp=17&amp;ved=1t:429,r:10,s:27&amp;tx=81&amp;ty=107</a:t>
            </a:r>
          </a:p>
        </p:txBody>
      </p:sp>
    </p:spTree>
    <p:extLst>
      <p:ext uri="{BB962C8B-B14F-4D97-AF65-F5344CB8AC3E}">
        <p14:creationId xmlns:p14="http://schemas.microsoft.com/office/powerpoint/2010/main" val="2748141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361162"/>
            <a:ext cx="8712968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google.cz/imgres?q=d%C4%9Btsk%C3%A9+obr%C3%A1zky&amp;hl=cs&amp;biw=1366&amp;bih=523&amp;tbm=isch&amp;tbnid=k1bftsqZGVyeJM:&amp;imgrefurl=http://www.davona.cz/863-detske-obrazky/&amp;docid=cQSEQ03r0tNrfM&amp;imgurl=http://www.davona.cz/userdata/shopimg/davona/image/detske/hlemyzd.JPG&amp;w=500&amp;h=400&amp;ei=zgjVTqXwDKSF4gTLypWSAQ&amp;zoom=1&amp;iact=rc&amp;dur=359&amp;sig=114264502479598340262&amp;page=1&amp;tbnh=140&amp;tbnw=175&amp;start=0&amp;ndsp=14&amp;ved=1t:429,r:0,s:0&amp;tx=122&amp;ty=123</a:t>
            </a:r>
          </a:p>
        </p:txBody>
      </p:sp>
    </p:spTree>
    <p:extLst>
      <p:ext uri="{BB962C8B-B14F-4D97-AF65-F5344CB8AC3E}">
        <p14:creationId xmlns:p14="http://schemas.microsoft.com/office/powerpoint/2010/main" val="1712366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244</TotalTime>
  <Words>368</Words>
  <Application>Microsoft Office PowerPoint</Application>
  <PresentationFormat>Předvádění na obrazovce (4:3)</PresentationFormat>
  <Paragraphs>129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Dokument aplikace Microsoft Word 97–2003</vt:lpstr>
      <vt:lpstr>Prezentace aplikace PowerPoint</vt:lpstr>
      <vt:lpstr> VYJMENOVANÁ  SLOVA </vt:lpstr>
      <vt:lpstr>Doplň  i, í  nebo y,  ý. Do  vět  vyber  vhodná  slova (nebo jejich tvary) z nabídky.</vt:lpstr>
      <vt:lpstr>Z  částí  slov  slož  podle  čísel  úplná  slova. Napiš  je  do  řádků  a  zakroužkuj  podle  číslic před  řádkem  dané  písmeno.  VYLUŠTI  TAJENKU.</vt:lpstr>
      <vt:lpstr>Doplň i, í  nebo y, ý. Zdůvodni  pravopis.</vt:lpstr>
      <vt:lpstr>Použité zdroje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 SLOVA</dc:title>
  <dc:creator>07Z2</dc:creator>
  <cp:lastModifiedBy>07Z2</cp:lastModifiedBy>
  <cp:revision>29</cp:revision>
  <dcterms:created xsi:type="dcterms:W3CDTF">2011-11-19T14:41:51Z</dcterms:created>
  <dcterms:modified xsi:type="dcterms:W3CDTF">2011-11-30T11:27:28Z</dcterms:modified>
</cp:coreProperties>
</file>