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1"/>
  </p:notesMasterIdLst>
  <p:sldIdLst>
    <p:sldId id="267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VY_32_INOVACE_02_01- Slovní druhy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923044-96D0-4182-9B40-C16C9CC370C3}" type="presOf" srcId="{B651F6E3-6281-48DB-9319-2AEAFDAE7572}" destId="{619D679B-A015-4ECF-8348-D1034C574F40}" srcOrd="0" destOrd="0" presId="urn:microsoft.com/office/officeart/2005/8/layout/target3"/>
    <dgm:cxn modelId="{353F66DA-8274-45D3-A869-B4D80786047C}" type="presOf" srcId="{D1D4F407-5343-4D3F-B5B9-D407B03CAEB4}" destId="{D005CE8C-CC26-4C3E-AC11-E15060ECD759}" srcOrd="0" destOrd="0" presId="urn:microsoft.com/office/officeart/2005/8/layout/target3"/>
    <dgm:cxn modelId="{1B8A4722-1852-42E0-8076-B11899A925D2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A32AE9-AEB6-47C8-A4D5-53076EE2B52E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7DD1E7D-EE7B-4A71-B117-71BB51698349}" type="presOf" srcId="{D8197B8C-B260-4A16-BDF4-0947B075E274}" destId="{25B08C86-7E15-44DC-BE7F-FFB55DD49D12}" srcOrd="0" destOrd="0" presId="urn:microsoft.com/office/officeart/2005/8/layout/target3"/>
    <dgm:cxn modelId="{AC49E1FC-01A9-4BEE-B5BB-1F8081F37D12}" type="presOf" srcId="{757F3AB3-0718-4624-B441-E567A8F0AB56}" destId="{333A1088-737F-45CB-B68E-254E46348037}" srcOrd="0" destOrd="0" presId="urn:microsoft.com/office/officeart/2005/8/layout/target3"/>
    <dgm:cxn modelId="{B878D534-27F6-4971-9045-2C0CDD5B6AA4}" type="presOf" srcId="{4C35D32F-0EAB-4CD7-82EE-45574DC2A586}" destId="{890E4F0B-2866-4A3F-A3C7-2A14B1797930}" srcOrd="1" destOrd="0" presId="urn:microsoft.com/office/officeart/2005/8/layout/target3"/>
    <dgm:cxn modelId="{AA0E9E6F-7B16-483A-955B-288BF4072579}" type="presOf" srcId="{B651F6E3-6281-48DB-9319-2AEAFDAE7572}" destId="{6BB5E863-4638-4E1D-BFDE-399D028AC4ED}" srcOrd="1" destOrd="0" presId="urn:microsoft.com/office/officeart/2005/8/layout/target3"/>
    <dgm:cxn modelId="{62E446CA-DA51-47D6-ACBE-CA2B00218DA7}" type="presOf" srcId="{D1D4F407-5343-4D3F-B5B9-D407B03CAEB4}" destId="{AED2198E-93D5-4001-81B4-73124B309672}" srcOrd="1" destOrd="0" presId="urn:microsoft.com/office/officeart/2005/8/layout/target3"/>
    <dgm:cxn modelId="{0FA0085D-15C3-4205-B2F6-7BCABC84FAE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6AA508-66E7-4114-8B31-0EF41326D07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B30A507-9C2C-49DC-844D-E5F109134B39}" type="presParOf" srcId="{333A1088-737F-45CB-B68E-254E46348037}" destId="{F5ABB229-8D3B-4694-996A-96F23CF14429}" srcOrd="0" destOrd="0" presId="urn:microsoft.com/office/officeart/2005/8/layout/target3"/>
    <dgm:cxn modelId="{A70A5BCC-AEAC-4BA7-9705-FD51ADA91FCC}" type="presParOf" srcId="{333A1088-737F-45CB-B68E-254E46348037}" destId="{F41139FD-01EE-4571-8B17-4FB00FC51163}" srcOrd="1" destOrd="0" presId="urn:microsoft.com/office/officeart/2005/8/layout/target3"/>
    <dgm:cxn modelId="{5A4C7152-A926-4876-A7C0-83BF0F1033B9}" type="presParOf" srcId="{333A1088-737F-45CB-B68E-254E46348037}" destId="{D005CE8C-CC26-4C3E-AC11-E15060ECD759}" srcOrd="2" destOrd="0" presId="urn:microsoft.com/office/officeart/2005/8/layout/target3"/>
    <dgm:cxn modelId="{89600C44-2AFF-4DAB-A0D3-61C6AE67D04F}" type="presParOf" srcId="{333A1088-737F-45CB-B68E-254E46348037}" destId="{2C702D82-9B77-49B7-9568-BB8EB47C3372}" srcOrd="3" destOrd="0" presId="urn:microsoft.com/office/officeart/2005/8/layout/target3"/>
    <dgm:cxn modelId="{10514CFC-012F-4D4F-9DFE-E002D5DE616C}" type="presParOf" srcId="{333A1088-737F-45CB-B68E-254E46348037}" destId="{A52A0455-90FF-4808-ABD0-F02540D31D5A}" srcOrd="4" destOrd="0" presId="urn:microsoft.com/office/officeart/2005/8/layout/target3"/>
    <dgm:cxn modelId="{ADD7070A-5A15-43D7-9200-BD0E86757900}" type="presParOf" srcId="{333A1088-737F-45CB-B68E-254E46348037}" destId="{6140AFEC-043D-4C43-A2F9-D0F5331DF3A3}" srcOrd="5" destOrd="0" presId="urn:microsoft.com/office/officeart/2005/8/layout/target3"/>
    <dgm:cxn modelId="{30A61465-A265-4211-BAE5-5F61F38FA2AD}" type="presParOf" srcId="{333A1088-737F-45CB-B68E-254E46348037}" destId="{9358AC05-5D7D-4327-9F80-1AD486AEA664}" srcOrd="6" destOrd="0" presId="urn:microsoft.com/office/officeart/2005/8/layout/target3"/>
    <dgm:cxn modelId="{7FA4EB08-9416-4BF8-9F2B-3BCBA75821D1}" type="presParOf" srcId="{333A1088-737F-45CB-B68E-254E46348037}" destId="{313FC574-E1CD-4FB4-B054-0B805CE0447D}" srcOrd="7" destOrd="0" presId="urn:microsoft.com/office/officeart/2005/8/layout/target3"/>
    <dgm:cxn modelId="{471B80EF-AF20-4B4B-8CF7-00FAE8EC31CF}" type="presParOf" srcId="{333A1088-737F-45CB-B68E-254E46348037}" destId="{619D679B-A015-4ECF-8348-D1034C574F40}" srcOrd="8" destOrd="0" presId="urn:microsoft.com/office/officeart/2005/8/layout/target3"/>
    <dgm:cxn modelId="{AC4D1108-FD13-4E15-8918-0AC76D5C671B}" type="presParOf" srcId="{333A1088-737F-45CB-B68E-254E46348037}" destId="{322283A8-4A27-4CDA-BAE3-F381106A9174}" srcOrd="9" destOrd="0" presId="urn:microsoft.com/office/officeart/2005/8/layout/target3"/>
    <dgm:cxn modelId="{1DC7D3E5-3295-4DDA-9CAF-E49B5C68F311}" type="presParOf" srcId="{333A1088-737F-45CB-B68E-254E46348037}" destId="{FFC9F71D-1B4F-4AD9-A4A6-86ADEFC8AF5C}" srcOrd="10" destOrd="0" presId="urn:microsoft.com/office/officeart/2005/8/layout/target3"/>
    <dgm:cxn modelId="{15D41B4F-5707-4399-BFF5-0797EB0D8B4F}" type="presParOf" srcId="{333A1088-737F-45CB-B68E-254E46348037}" destId="{25B08C86-7E15-44DC-BE7F-FFB55DD49D12}" srcOrd="11" destOrd="0" presId="urn:microsoft.com/office/officeart/2005/8/layout/target3"/>
    <dgm:cxn modelId="{EF6DA539-0AA3-4BF2-98C4-89A57BA94B2F}" type="presParOf" srcId="{333A1088-737F-45CB-B68E-254E46348037}" destId="{76644BE8-9D7C-4C09-B250-3D10AF48CBB7}" srcOrd="12" destOrd="0" presId="urn:microsoft.com/office/officeart/2005/8/layout/target3"/>
    <dgm:cxn modelId="{FBE6B814-8537-4BD4-B1BA-DC66E1E847D5}" type="presParOf" srcId="{333A1088-737F-45CB-B68E-254E46348037}" destId="{EE85B701-7295-41C0-BA7A-34D3756A2AE6}" srcOrd="13" destOrd="0" presId="urn:microsoft.com/office/officeart/2005/8/layout/target3"/>
    <dgm:cxn modelId="{A6986E07-1303-49A1-8E0D-DB63C36E5D7D}" type="presParOf" srcId="{333A1088-737F-45CB-B68E-254E46348037}" destId="{8BEBB6EC-1DAA-4CAC-8A25-BC0FCBD5DBD5}" srcOrd="14" destOrd="0" presId="urn:microsoft.com/office/officeart/2005/8/layout/target3"/>
    <dgm:cxn modelId="{CE3DB8E1-EDE7-426B-9D2A-E323E87A533D}" type="presParOf" srcId="{333A1088-737F-45CB-B68E-254E46348037}" destId="{AED2198E-93D5-4001-81B4-73124B309672}" srcOrd="15" destOrd="0" presId="urn:microsoft.com/office/officeart/2005/8/layout/target3"/>
    <dgm:cxn modelId="{C4F2920D-139B-4400-A5A0-3D885414F9E2}" type="presParOf" srcId="{333A1088-737F-45CB-B68E-254E46348037}" destId="{2BE915AB-18AA-4053-B92C-3BFC9ED204BB}" srcOrd="16" destOrd="0" presId="urn:microsoft.com/office/officeart/2005/8/layout/target3"/>
    <dgm:cxn modelId="{9EAB5CC3-BE66-468C-9366-CF0B173475CC}" type="presParOf" srcId="{333A1088-737F-45CB-B68E-254E46348037}" destId="{6BB5E863-4638-4E1D-BFDE-399D028AC4ED}" srcOrd="17" destOrd="0" presId="urn:microsoft.com/office/officeart/2005/8/layout/target3"/>
    <dgm:cxn modelId="{04EDC959-03E1-4991-B0E2-9C4B10AEAE63}" type="presParOf" srcId="{333A1088-737F-45CB-B68E-254E46348037}" destId="{5A5FFA88-C948-4069-8E93-59FA12366E83}" srcOrd="18" destOrd="0" presId="urn:microsoft.com/office/officeart/2005/8/layout/target3"/>
    <dgm:cxn modelId="{F388FCBB-833F-4E64-B44B-9B5F5E23D16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VY_32_INOVACE_02_01- Slovní druhy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0A97C-0B27-4DD6-836D-D251CFC9D283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136F66-2A14-4B3C-8F6F-37675E83C9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247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45305388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428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4. a 5. ročníku. Žákům jsou vyvozeny slovní druhy. Na pracovních listech si prakticky procvičí určování slovních druhů. Učební materiál je určen pro práci na </a:t>
            </a:r>
            <a:r>
              <a:rPr lang="cs-CZ" smtClean="0"/>
              <a:t>interaktivní tabuli.</a:t>
            </a:r>
            <a:endParaRPr lang="cs-CZ" dirty="0" smtClean="0"/>
          </a:p>
          <a:p>
            <a:r>
              <a:rPr lang="cs-CZ" dirty="0" smtClean="0"/>
              <a:t>Autor: Mgr.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rozlišuje slovní druhy v základním tvaru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slovní druhy, slova ohebná a neohebná</a:t>
            </a:r>
          </a:p>
          <a:p>
            <a:r>
              <a:rPr lang="cs-CZ" dirty="0" smtClean="0"/>
              <a:t>Druh učebního materiálu: prezentace a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vzdělávání: základní vzdělávání, 1. stupeň, 2. období</a:t>
            </a:r>
          </a:p>
          <a:p>
            <a:r>
              <a:rPr lang="cs-CZ" dirty="0" smtClean="0"/>
              <a:t>Věková skupina: 9 – 10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41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i="1" u="sng" dirty="0" smtClean="0">
                <a:solidFill>
                  <a:srgbClr val="FF0000"/>
                </a:solidFill>
              </a:rPr>
              <a:t>SLOVNÍ DRUHY</a:t>
            </a:r>
            <a:endParaRPr lang="cs-CZ" sz="8000" i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764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Slova ohebná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6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</a:t>
            </a:r>
            <a:r>
              <a:rPr lang="cs-CZ" sz="6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kloňují  se </a:t>
            </a:r>
            <a:r>
              <a:rPr lang="cs-CZ" sz="28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endParaRPr lang="cs-CZ" sz="28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                                            </a:t>
            </a:r>
            <a:r>
              <a:rPr lang="cs-CZ" sz="2800" dirty="0" smtClean="0"/>
              <a:t>*podstatná jména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*přídavná jména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*zájmena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*číslovky</a:t>
            </a:r>
          </a:p>
          <a:p>
            <a:pPr marL="0" indent="0">
              <a:buNone/>
            </a:pPr>
            <a:r>
              <a:rPr lang="cs-CZ" sz="66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č</a:t>
            </a:r>
            <a:r>
              <a:rPr lang="cs-CZ" sz="6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asují se </a:t>
            </a:r>
            <a:endParaRPr lang="cs-CZ" sz="28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*slovesa</a:t>
            </a:r>
            <a:endParaRPr lang="cs-CZ" sz="66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3653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Slova ohebná: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1. podstatná jména </a:t>
            </a:r>
            <a:r>
              <a:rPr lang="cs-CZ" dirty="0" smtClean="0"/>
              <a:t>( názvy osob, zvířat, věcí, dějů a vlastností , můžeme si na ně ukázat: ten, ta, to, ti ty, ta)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2. přídavná jména </a:t>
            </a:r>
            <a:r>
              <a:rPr lang="cs-CZ" dirty="0" smtClean="0"/>
              <a:t>( vyjadřují vlastnosti podstatných jmen , odpovídají na otázky: jaký, který, čí)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3. zájmena </a:t>
            </a:r>
            <a:r>
              <a:rPr lang="cs-CZ" dirty="0" smtClean="0"/>
              <a:t>(zastupují podstatná jména nebo na ně ukazují)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4. číslovky </a:t>
            </a:r>
            <a:r>
              <a:rPr lang="cs-CZ" dirty="0" smtClean="0"/>
              <a:t>(jsou slova číselného významu, která označují počet, pořadí, násobenost apod.)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5. slovesa </a:t>
            </a:r>
            <a:r>
              <a:rPr lang="cs-CZ" dirty="0" smtClean="0"/>
              <a:t>( vyjadřují děj)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631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rgbClr val="FF0000"/>
                </a:solidFill>
              </a:rPr>
              <a:t>Slova neohebná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72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6000" dirty="0" smtClean="0"/>
              <a:t>                      </a:t>
            </a:r>
          </a:p>
          <a:p>
            <a:pPr marL="0" indent="0">
              <a:buNone/>
            </a:pPr>
            <a:r>
              <a:rPr lang="cs-CZ" sz="5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neskloňují se ani  nečasují    </a:t>
            </a:r>
            <a:r>
              <a:rPr lang="cs-CZ" sz="4800" dirty="0" smtClean="0"/>
              <a:t>*příslovce                 *předložky                                   *spojky                          *částice                   *citoslovce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03273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Slova neohebná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6. příslovce </a:t>
            </a:r>
            <a:r>
              <a:rPr lang="cs-CZ" dirty="0" smtClean="0"/>
              <a:t>(odpovídají na otázky: </a:t>
            </a:r>
            <a:r>
              <a:rPr lang="cs-CZ" dirty="0"/>
              <a:t>K</a:t>
            </a:r>
            <a:r>
              <a:rPr lang="cs-CZ" dirty="0" smtClean="0"/>
              <a:t>de? Kam? Kdy? Jak?)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7. předložky </a:t>
            </a:r>
            <a:r>
              <a:rPr lang="cs-CZ" dirty="0" smtClean="0"/>
              <a:t>(pojí se s podstatnými jmény, zájmeny nebo číslovkami)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8. spojky </a:t>
            </a:r>
            <a:r>
              <a:rPr lang="cs-CZ" dirty="0" smtClean="0"/>
              <a:t>(spojují slova nebo věty)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9. částice </a:t>
            </a:r>
            <a:r>
              <a:rPr lang="cs-CZ" dirty="0" smtClean="0"/>
              <a:t>(uvozují věty, vyjadřují zvolání, přání apod. např. ať, asi, kéž, snad, prý..)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10. citoslovce </a:t>
            </a:r>
            <a:r>
              <a:rPr lang="cs-CZ" dirty="0" smtClean="0"/>
              <a:t>(vyjadřují zvuky, hlasy, city, nálady, výzvy))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06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 číslicí slovní druh a příklad vypočítej:</a:t>
            </a:r>
          </a:p>
          <a:p>
            <a:r>
              <a:rPr lang="cs-CZ" dirty="0"/>
              <a:t>j</a:t>
            </a:r>
            <a:r>
              <a:rPr lang="cs-CZ" dirty="0" smtClean="0"/>
              <a:t>á + skáče – a = _____</a:t>
            </a:r>
          </a:p>
          <a:p>
            <a:r>
              <a:rPr lang="cs-CZ" dirty="0"/>
              <a:t>p</a:t>
            </a:r>
            <a:r>
              <a:rPr lang="cs-CZ" dirty="0" smtClean="0"/>
              <a:t>es + čtyři = _____</a:t>
            </a:r>
          </a:p>
          <a:p>
            <a:r>
              <a:rPr lang="cs-CZ" dirty="0"/>
              <a:t>t</a:t>
            </a:r>
            <a:r>
              <a:rPr lang="cs-CZ" dirty="0" smtClean="0"/>
              <a:t>vůj . ať + ale = ____</a:t>
            </a:r>
          </a:p>
          <a:p>
            <a:r>
              <a:rPr lang="cs-CZ" dirty="0"/>
              <a:t>a</a:t>
            </a:r>
            <a:r>
              <a:rPr lang="cs-CZ" dirty="0" smtClean="0"/>
              <a:t>u – my = ___</a:t>
            </a:r>
          </a:p>
          <a:p>
            <a:r>
              <a:rPr lang="cs-CZ" dirty="0"/>
              <a:t>d</a:t>
            </a:r>
            <a:r>
              <a:rPr lang="cs-CZ" dirty="0" smtClean="0"/>
              <a:t>esátý + kéž – protože = _____</a:t>
            </a:r>
          </a:p>
          <a:p>
            <a:r>
              <a:rPr lang="cs-CZ" dirty="0"/>
              <a:t>v</a:t>
            </a:r>
            <a:r>
              <a:rPr lang="cs-CZ" dirty="0" smtClean="0"/>
              <a:t>ečer + kuchař + do = 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8695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Která slova patří mezi ohebné slovní druhy ?</a:t>
            </a:r>
          </a:p>
          <a:p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ano, prý, vzadu, zpívá, od, vysoká, se, čtyřikrát, haf, skromnost, ale, vy, radostně, 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03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87</TotalTime>
  <Words>449</Words>
  <Application>Microsoft Office PowerPoint</Application>
  <PresentationFormat>Předvádění na obrazovce (4:3)</PresentationFormat>
  <Paragraphs>53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Prezentace aplikace PowerPoint</vt:lpstr>
      <vt:lpstr>Anotace</vt:lpstr>
      <vt:lpstr>SLOVNÍ DRUHY</vt:lpstr>
      <vt:lpstr>Slova ohebná</vt:lpstr>
      <vt:lpstr>Slova ohebná:</vt:lpstr>
      <vt:lpstr> Slova neohebná</vt:lpstr>
      <vt:lpstr>Slova neohebná</vt:lpstr>
      <vt:lpstr>PRACOVNÍ LIST 1</vt:lpstr>
      <vt:lpstr>PRACOVNÍ LIST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cp:lastModifiedBy>Uživatel</cp:lastModifiedBy>
  <cp:revision>30</cp:revision>
  <dcterms:modified xsi:type="dcterms:W3CDTF">2012-06-28T08:01:58Z</dcterms:modified>
</cp:coreProperties>
</file>