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7" r:id="rId2"/>
    <p:sldId id="265" r:id="rId3"/>
    <p:sldId id="256" r:id="rId4"/>
    <p:sldId id="261" r:id="rId5"/>
    <p:sldId id="258" r:id="rId6"/>
    <p:sldId id="257" r:id="rId7"/>
    <p:sldId id="259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VY_32_INOVACE_02_02 – Podstatná jména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106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3915519-4C58-48CB-A55F-7DD1B7DBA3B8}" type="presOf" srcId="{4C35D32F-0EAB-4CD7-82EE-45574DC2A586}" destId="{8BEBB6EC-1DAA-4CAC-8A25-BC0FCBD5DBD5}" srcOrd="0" destOrd="0" presId="urn:microsoft.com/office/officeart/2005/8/layout/target3"/>
    <dgm:cxn modelId="{A8D1C008-5D36-4DCE-BEFC-0B130517103A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A3D843C-B577-459A-905E-1EF5F3A56CD3}" type="presOf" srcId="{D1B46980-6531-4606-95E6-44980827E919}" destId="{6140AFEC-043D-4C43-A2F9-D0F5331DF3A3}" srcOrd="0" destOrd="0" presId="urn:microsoft.com/office/officeart/2005/8/layout/target3"/>
    <dgm:cxn modelId="{F6F51B6F-DB26-4BDB-B805-2E0059B1B1EE}" type="presOf" srcId="{B651F6E3-6281-48DB-9319-2AEAFDAE7572}" destId="{619D679B-A015-4ECF-8348-D1034C574F40}" srcOrd="0" destOrd="0" presId="urn:microsoft.com/office/officeart/2005/8/layout/target3"/>
    <dgm:cxn modelId="{D9E9C690-ADCC-47D3-87C4-3E44226391EC}" type="presOf" srcId="{4C35D32F-0EAB-4CD7-82EE-45574DC2A586}" destId="{890E4F0B-2866-4A3F-A3C7-2A14B1797930}" srcOrd="1" destOrd="0" presId="urn:microsoft.com/office/officeart/2005/8/layout/target3"/>
    <dgm:cxn modelId="{1DF4EFDE-716D-44B5-8F2E-45F833333E2A}" type="presOf" srcId="{D1D4F407-5343-4D3F-B5B9-D407B03CAEB4}" destId="{AED2198E-93D5-4001-81B4-73124B309672}" srcOrd="1" destOrd="0" presId="urn:microsoft.com/office/officeart/2005/8/layout/target3"/>
    <dgm:cxn modelId="{0630292A-4ED6-4FAE-9332-CAE13C4C2ECD}" type="presOf" srcId="{D1B46980-6531-4606-95E6-44980827E919}" destId="{2BE915AB-18AA-4053-B92C-3BFC9ED204BB}" srcOrd="1" destOrd="0" presId="urn:microsoft.com/office/officeart/2005/8/layout/target3"/>
    <dgm:cxn modelId="{5A5ADEC9-A0AB-4D6B-AB5A-51CC081BD9FF}" type="presOf" srcId="{D8197B8C-B260-4A16-BDF4-0947B075E274}" destId="{25B08C86-7E15-44DC-BE7F-FFB55DD49D12}" srcOrd="0" destOrd="0" presId="urn:microsoft.com/office/officeart/2005/8/layout/target3"/>
    <dgm:cxn modelId="{95AA0EFC-CC8B-43C7-B09E-085F0FAC63C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EE639A-0DA5-498F-B7E7-42845F309CC1}" type="presOf" srcId="{757F3AB3-0718-4624-B441-E567A8F0AB56}" destId="{333A1088-737F-45CB-B68E-254E46348037}" srcOrd="0" destOrd="0" presId="urn:microsoft.com/office/officeart/2005/8/layout/target3"/>
    <dgm:cxn modelId="{F3EEBC1E-7BC3-4C19-9A88-5F0251F97EA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222EC26-A631-4540-ADAE-CE20C546678F}" type="presParOf" srcId="{333A1088-737F-45CB-B68E-254E46348037}" destId="{F5ABB229-8D3B-4694-996A-96F23CF14429}" srcOrd="0" destOrd="0" presId="urn:microsoft.com/office/officeart/2005/8/layout/target3"/>
    <dgm:cxn modelId="{2137E7B6-1566-4F0D-AD21-5FFB43C409AA}" type="presParOf" srcId="{333A1088-737F-45CB-B68E-254E46348037}" destId="{F41139FD-01EE-4571-8B17-4FB00FC51163}" srcOrd="1" destOrd="0" presId="urn:microsoft.com/office/officeart/2005/8/layout/target3"/>
    <dgm:cxn modelId="{B8A91EC8-9729-484A-8CBE-D0EBCD494AF1}" type="presParOf" srcId="{333A1088-737F-45CB-B68E-254E46348037}" destId="{D005CE8C-CC26-4C3E-AC11-E15060ECD759}" srcOrd="2" destOrd="0" presId="urn:microsoft.com/office/officeart/2005/8/layout/target3"/>
    <dgm:cxn modelId="{94853657-7FEB-4F17-B407-3F964CA5E3CB}" type="presParOf" srcId="{333A1088-737F-45CB-B68E-254E46348037}" destId="{2C702D82-9B77-49B7-9568-BB8EB47C3372}" srcOrd="3" destOrd="0" presId="urn:microsoft.com/office/officeart/2005/8/layout/target3"/>
    <dgm:cxn modelId="{583538F1-A1D4-409F-A3F9-2B96366172C2}" type="presParOf" srcId="{333A1088-737F-45CB-B68E-254E46348037}" destId="{A52A0455-90FF-4808-ABD0-F02540D31D5A}" srcOrd="4" destOrd="0" presId="urn:microsoft.com/office/officeart/2005/8/layout/target3"/>
    <dgm:cxn modelId="{B54BFA0D-8663-41AD-9E20-58BF248BEECD}" type="presParOf" srcId="{333A1088-737F-45CB-B68E-254E46348037}" destId="{6140AFEC-043D-4C43-A2F9-D0F5331DF3A3}" srcOrd="5" destOrd="0" presId="urn:microsoft.com/office/officeart/2005/8/layout/target3"/>
    <dgm:cxn modelId="{470ADBDF-3DCB-4935-8E56-312A92BBFD3C}" type="presParOf" srcId="{333A1088-737F-45CB-B68E-254E46348037}" destId="{9358AC05-5D7D-4327-9F80-1AD486AEA664}" srcOrd="6" destOrd="0" presId="urn:microsoft.com/office/officeart/2005/8/layout/target3"/>
    <dgm:cxn modelId="{C7018892-B006-4089-B5F4-FBB4520EBB33}" type="presParOf" srcId="{333A1088-737F-45CB-B68E-254E46348037}" destId="{313FC574-E1CD-4FB4-B054-0B805CE0447D}" srcOrd="7" destOrd="0" presId="urn:microsoft.com/office/officeart/2005/8/layout/target3"/>
    <dgm:cxn modelId="{F0FCF307-08D0-49C0-9649-475C271685FD}" type="presParOf" srcId="{333A1088-737F-45CB-B68E-254E46348037}" destId="{619D679B-A015-4ECF-8348-D1034C574F40}" srcOrd="8" destOrd="0" presId="urn:microsoft.com/office/officeart/2005/8/layout/target3"/>
    <dgm:cxn modelId="{BE448C9C-BF81-4410-90FC-C63328F5BE3C}" type="presParOf" srcId="{333A1088-737F-45CB-B68E-254E46348037}" destId="{322283A8-4A27-4CDA-BAE3-F381106A9174}" srcOrd="9" destOrd="0" presId="urn:microsoft.com/office/officeart/2005/8/layout/target3"/>
    <dgm:cxn modelId="{3234076D-EBE8-40F8-A6F6-7B13BF3A5301}" type="presParOf" srcId="{333A1088-737F-45CB-B68E-254E46348037}" destId="{FFC9F71D-1B4F-4AD9-A4A6-86ADEFC8AF5C}" srcOrd="10" destOrd="0" presId="urn:microsoft.com/office/officeart/2005/8/layout/target3"/>
    <dgm:cxn modelId="{74219D65-F2D0-4B52-9AF7-9254AF7AFD1F}" type="presParOf" srcId="{333A1088-737F-45CB-B68E-254E46348037}" destId="{25B08C86-7E15-44DC-BE7F-FFB55DD49D12}" srcOrd="11" destOrd="0" presId="urn:microsoft.com/office/officeart/2005/8/layout/target3"/>
    <dgm:cxn modelId="{744D9754-188C-47BF-B25A-BA91BDA6BAAE}" type="presParOf" srcId="{333A1088-737F-45CB-B68E-254E46348037}" destId="{76644BE8-9D7C-4C09-B250-3D10AF48CBB7}" srcOrd="12" destOrd="0" presId="urn:microsoft.com/office/officeart/2005/8/layout/target3"/>
    <dgm:cxn modelId="{C1BA42C0-86AA-423B-9675-3521576B765F}" type="presParOf" srcId="{333A1088-737F-45CB-B68E-254E46348037}" destId="{EE85B701-7295-41C0-BA7A-34D3756A2AE6}" srcOrd="13" destOrd="0" presId="urn:microsoft.com/office/officeart/2005/8/layout/target3"/>
    <dgm:cxn modelId="{700F87BA-CB14-4633-803E-F37532F087C8}" type="presParOf" srcId="{333A1088-737F-45CB-B68E-254E46348037}" destId="{8BEBB6EC-1DAA-4CAC-8A25-BC0FCBD5DBD5}" srcOrd="14" destOrd="0" presId="urn:microsoft.com/office/officeart/2005/8/layout/target3"/>
    <dgm:cxn modelId="{C4297C19-400D-4FFF-A07F-5A6C7ACED8C6}" type="presParOf" srcId="{333A1088-737F-45CB-B68E-254E46348037}" destId="{AED2198E-93D5-4001-81B4-73124B309672}" srcOrd="15" destOrd="0" presId="urn:microsoft.com/office/officeart/2005/8/layout/target3"/>
    <dgm:cxn modelId="{B444F36C-0AAA-433B-8D01-91A76816F2BD}" type="presParOf" srcId="{333A1088-737F-45CB-B68E-254E46348037}" destId="{2BE915AB-18AA-4053-B92C-3BFC9ED204BB}" srcOrd="16" destOrd="0" presId="urn:microsoft.com/office/officeart/2005/8/layout/target3"/>
    <dgm:cxn modelId="{6493357E-7DA9-443C-8F23-F53818242D87}" type="presParOf" srcId="{333A1088-737F-45CB-B68E-254E46348037}" destId="{6BB5E863-4638-4E1D-BFDE-399D028AC4ED}" srcOrd="17" destOrd="0" presId="urn:microsoft.com/office/officeart/2005/8/layout/target3"/>
    <dgm:cxn modelId="{0F7C28D8-F354-4242-9DD9-130FC959E1E3}" type="presParOf" srcId="{333A1088-737F-45CB-B68E-254E46348037}" destId="{5A5FFA88-C948-4069-8E93-59FA12366E83}" srcOrd="18" destOrd="0" presId="urn:microsoft.com/office/officeart/2005/8/layout/target3"/>
    <dgm:cxn modelId="{556915A2-D8B2-495A-96D5-AE453C48B2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VY_32_INOVACE_02_02 – Podstatná jména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2A1AB0-6696-479E-B3FF-53AA07789E78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9D0EA-B06E-45AD-8CB6-99B866BBAD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870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32836704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2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pro žáky 4. a 5. ročníku. Žákům je vyvozen pojem podstatných jmen a mluvnické kategorie podstatných jmen. Učební materiál je určen pro práci na interaktivní tabuli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osvojení si přehledu o podstatných jménech a určování jednotlivých mluvnických kategorií podstatných jmen.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podstatná jména, mluvnické kategorie podstatných jmen</a:t>
            </a:r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9 – 10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028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ázvy osob, zvířat, věcí, vlastností a dějů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361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jsou to podstatná jména?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ázvy </a:t>
            </a:r>
            <a:r>
              <a:rPr lang="cs-CZ" sz="3200" dirty="0" smtClean="0">
                <a:solidFill>
                  <a:srgbClr val="FF0000"/>
                </a:solidFill>
              </a:rPr>
              <a:t>osob</a:t>
            </a:r>
            <a:r>
              <a:rPr lang="cs-CZ" sz="3200" dirty="0" smtClean="0"/>
              <a:t> : pán, chlapec, žena,…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ázvy </a:t>
            </a:r>
            <a:r>
              <a:rPr lang="cs-CZ" sz="3200" dirty="0" smtClean="0">
                <a:solidFill>
                  <a:srgbClr val="FF0000"/>
                </a:solidFill>
              </a:rPr>
              <a:t>zvířat</a:t>
            </a:r>
            <a:r>
              <a:rPr lang="cs-CZ" sz="3200" dirty="0" smtClean="0"/>
              <a:t>: kočka, slon, kuře,…..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ázvy </a:t>
            </a:r>
            <a:r>
              <a:rPr lang="cs-CZ" sz="3200" dirty="0" smtClean="0">
                <a:solidFill>
                  <a:srgbClr val="FF0000"/>
                </a:solidFill>
              </a:rPr>
              <a:t>věcí</a:t>
            </a:r>
            <a:r>
              <a:rPr lang="cs-CZ" sz="3200" dirty="0" smtClean="0"/>
              <a:t>: jablko, dům, židle,…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ázvy </a:t>
            </a:r>
            <a:r>
              <a:rPr lang="cs-CZ" sz="3200" dirty="0" smtClean="0">
                <a:solidFill>
                  <a:srgbClr val="FF0000"/>
                </a:solidFill>
              </a:rPr>
              <a:t>vlastností</a:t>
            </a:r>
            <a:r>
              <a:rPr lang="cs-CZ" sz="3200" dirty="0" smtClean="0"/>
              <a:t>: odvaha, skromnost, mládí, ….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ázvy </a:t>
            </a:r>
            <a:r>
              <a:rPr lang="cs-CZ" sz="3200" dirty="0" smtClean="0">
                <a:solidFill>
                  <a:srgbClr val="FF0000"/>
                </a:solidFill>
              </a:rPr>
              <a:t>dějů</a:t>
            </a:r>
            <a:r>
              <a:rPr lang="cs-CZ" sz="3200" dirty="0" smtClean="0"/>
              <a:t>: psaní, běh, plavba,….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911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ČÍSLO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* jednotné 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FFC000"/>
                </a:solidFill>
              </a:rPr>
              <a:t>ten</a:t>
            </a:r>
            <a:r>
              <a:rPr lang="cs-CZ" dirty="0" smtClean="0"/>
              <a:t> pes, </a:t>
            </a:r>
            <a:r>
              <a:rPr lang="cs-CZ" dirty="0" smtClean="0">
                <a:solidFill>
                  <a:srgbClr val="FFC000"/>
                </a:solidFill>
              </a:rPr>
              <a:t>ta</a:t>
            </a:r>
            <a:r>
              <a:rPr lang="cs-CZ" dirty="0" smtClean="0"/>
              <a:t> noc, </a:t>
            </a:r>
            <a:r>
              <a:rPr lang="cs-CZ" dirty="0" smtClean="0">
                <a:solidFill>
                  <a:srgbClr val="FFC000"/>
                </a:solidFill>
              </a:rPr>
              <a:t>to</a:t>
            </a:r>
            <a:r>
              <a:rPr lang="cs-CZ" dirty="0" smtClean="0"/>
              <a:t> kuře)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* množné </a:t>
            </a:r>
            <a:r>
              <a:rPr lang="cs-CZ" dirty="0" smtClean="0"/>
              <a:t>(</a:t>
            </a:r>
            <a:r>
              <a:rPr lang="cs-CZ" dirty="0" smtClean="0">
                <a:solidFill>
                  <a:srgbClr val="FFC000"/>
                </a:solidFill>
              </a:rPr>
              <a:t>ti</a:t>
            </a:r>
            <a:r>
              <a:rPr lang="cs-CZ" dirty="0" smtClean="0"/>
              <a:t> psi,  </a:t>
            </a:r>
            <a:r>
              <a:rPr lang="cs-CZ" dirty="0" smtClean="0">
                <a:solidFill>
                  <a:srgbClr val="FFC000"/>
                </a:solidFill>
              </a:rPr>
              <a:t>ty</a:t>
            </a:r>
            <a:r>
              <a:rPr lang="cs-CZ" dirty="0" smtClean="0"/>
              <a:t> noci, </a:t>
            </a:r>
            <a:r>
              <a:rPr lang="cs-CZ" dirty="0" smtClean="0">
                <a:solidFill>
                  <a:srgbClr val="FFC000"/>
                </a:solidFill>
              </a:rPr>
              <a:t>ta</a:t>
            </a:r>
            <a:r>
              <a:rPr lang="cs-CZ" dirty="0" smtClean="0"/>
              <a:t> kuřata)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Podstatná jména hromadná </a:t>
            </a:r>
            <a:r>
              <a:rPr lang="cs-CZ" dirty="0" smtClean="0"/>
              <a:t>( mají </a:t>
            </a:r>
            <a:r>
              <a:rPr lang="cs-CZ" dirty="0" smtClean="0">
                <a:solidFill>
                  <a:srgbClr val="FF0000"/>
                </a:solidFill>
              </a:rPr>
              <a:t>pouze jednotné číslo</a:t>
            </a:r>
            <a:r>
              <a:rPr lang="cs-CZ" dirty="0" smtClean="0"/>
              <a:t>, ale označují více věcí  téhož druhu  - dříví, lidstvo)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Podstatná jména pomnožná </a:t>
            </a:r>
            <a:r>
              <a:rPr lang="cs-CZ" dirty="0" smtClean="0"/>
              <a:t>( mají </a:t>
            </a:r>
            <a:r>
              <a:rPr lang="cs-CZ" dirty="0" smtClean="0">
                <a:solidFill>
                  <a:srgbClr val="FF0000"/>
                </a:solidFill>
              </a:rPr>
              <a:t>pouze množné číslo</a:t>
            </a:r>
            <a:r>
              <a:rPr lang="cs-CZ" dirty="0" smtClean="0"/>
              <a:t>, i když označují pouze jednu věc – sáňky, dveře)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42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ROD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*mužský </a:t>
            </a:r>
            <a:r>
              <a:rPr lang="cs-CZ" i="1" dirty="0"/>
              <a:t> </a:t>
            </a:r>
            <a:r>
              <a:rPr lang="cs-CZ" i="1" dirty="0" smtClean="0">
                <a:solidFill>
                  <a:srgbClr val="00B0F0"/>
                </a:solidFill>
              </a:rPr>
              <a:t>- životný </a:t>
            </a:r>
            <a:r>
              <a:rPr lang="cs-CZ" i="1" dirty="0" smtClean="0"/>
              <a:t>(</a:t>
            </a:r>
            <a:r>
              <a:rPr lang="cs-CZ" i="1" dirty="0" smtClean="0">
                <a:solidFill>
                  <a:srgbClr val="FFC000"/>
                </a:solidFill>
              </a:rPr>
              <a:t>ten</a:t>
            </a:r>
            <a:r>
              <a:rPr lang="cs-CZ" i="1" dirty="0" smtClean="0"/>
              <a:t> pes, sněhulák)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                   1.p.</a:t>
            </a:r>
            <a:r>
              <a:rPr lang="cs-CZ" i="1" dirty="0" smtClean="0">
                <a:solidFill>
                  <a:srgbClr val="C00000"/>
                </a:solidFill>
              </a:rPr>
              <a:t>pes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rgbClr val="C00000"/>
                </a:solidFill>
              </a:rPr>
              <a:t>sněhulák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                   4.p.</a:t>
            </a:r>
            <a:r>
              <a:rPr lang="cs-CZ" i="1" dirty="0" smtClean="0">
                <a:solidFill>
                  <a:srgbClr val="C00000"/>
                </a:solidFill>
              </a:rPr>
              <a:t>psa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rgbClr val="C00000"/>
                </a:solidFill>
              </a:rPr>
              <a:t>sněhuláka</a:t>
            </a:r>
          </a:p>
          <a:p>
            <a:r>
              <a:rPr lang="cs-CZ" i="1" dirty="0" smtClean="0"/>
              <a:t>                  - </a:t>
            </a:r>
            <a:r>
              <a:rPr lang="cs-CZ" i="1" dirty="0" smtClean="0">
                <a:solidFill>
                  <a:srgbClr val="00B0F0"/>
                </a:solidFill>
              </a:rPr>
              <a:t>neživotný</a:t>
            </a:r>
            <a:r>
              <a:rPr lang="cs-CZ" i="1" dirty="0" smtClean="0"/>
              <a:t> (</a:t>
            </a:r>
            <a:r>
              <a:rPr lang="cs-CZ" i="1" dirty="0" smtClean="0">
                <a:solidFill>
                  <a:srgbClr val="FFC000"/>
                </a:solidFill>
              </a:rPr>
              <a:t>ten</a:t>
            </a:r>
            <a:r>
              <a:rPr lang="cs-CZ" i="1" dirty="0" smtClean="0"/>
              <a:t> sešit, strom)                                   </a:t>
            </a:r>
            <a:endParaRPr lang="cs-CZ" dirty="0" smtClean="0"/>
          </a:p>
          <a:p>
            <a:r>
              <a:rPr lang="cs-CZ" dirty="0" smtClean="0"/>
              <a:t>                                    1.p. </a:t>
            </a:r>
            <a:r>
              <a:rPr lang="cs-CZ" dirty="0" smtClean="0">
                <a:solidFill>
                  <a:srgbClr val="C00000"/>
                </a:solidFill>
              </a:rPr>
              <a:t>sešit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strom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4.p. </a:t>
            </a:r>
            <a:r>
              <a:rPr lang="cs-CZ" dirty="0" smtClean="0">
                <a:solidFill>
                  <a:srgbClr val="C00000"/>
                </a:solidFill>
              </a:rPr>
              <a:t>sešit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strom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*ženský </a:t>
            </a:r>
            <a:r>
              <a:rPr lang="cs-CZ" dirty="0" smtClean="0"/>
              <a:t>(</a:t>
            </a:r>
            <a:r>
              <a:rPr lang="cs-CZ" i="1" dirty="0" smtClean="0">
                <a:solidFill>
                  <a:srgbClr val="FFC000"/>
                </a:solidFill>
              </a:rPr>
              <a:t>ta</a:t>
            </a:r>
            <a:r>
              <a:rPr lang="cs-CZ" dirty="0" smtClean="0"/>
              <a:t> lavice)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*střední </a:t>
            </a:r>
            <a:r>
              <a:rPr lang="cs-CZ" dirty="0" smtClean="0"/>
              <a:t>(</a:t>
            </a:r>
            <a:r>
              <a:rPr lang="cs-CZ" i="1" dirty="0" smtClean="0">
                <a:solidFill>
                  <a:srgbClr val="FFC000"/>
                </a:solidFill>
              </a:rPr>
              <a:t>to</a:t>
            </a:r>
            <a:r>
              <a:rPr lang="cs-CZ" dirty="0" smtClean="0"/>
              <a:t> auto)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932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PÁD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</a:t>
            </a:r>
            <a:r>
              <a:rPr lang="cs-CZ" dirty="0" smtClean="0"/>
              <a:t> pád :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kdo? co?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2.</a:t>
            </a:r>
            <a:r>
              <a:rPr lang="cs-CZ" dirty="0" smtClean="0"/>
              <a:t> pád : (bez)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koho?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eho?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3.</a:t>
            </a:r>
            <a:r>
              <a:rPr lang="cs-CZ" dirty="0" smtClean="0"/>
              <a:t> pád : (ke)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komu?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emu?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4.</a:t>
            </a:r>
            <a:r>
              <a:rPr lang="cs-CZ" dirty="0" smtClean="0"/>
              <a:t> pád : ( vidím)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koho? co?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5.</a:t>
            </a:r>
            <a:r>
              <a:rPr lang="cs-CZ" dirty="0" smtClean="0"/>
              <a:t> pád: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oslovujeme, voláme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6.</a:t>
            </a:r>
            <a:r>
              <a:rPr lang="cs-CZ" dirty="0" smtClean="0"/>
              <a:t> pád : (o)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kom? </a:t>
            </a:r>
            <a:r>
              <a:rPr lang="cs-CZ" dirty="0" smtClean="0"/>
              <a:t>(o)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čem?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7.</a:t>
            </a:r>
            <a:r>
              <a:rPr lang="cs-CZ" dirty="0" smtClean="0"/>
              <a:t> pád: (s)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kým, čím?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67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Určení pádu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Petr</a:t>
            </a:r>
            <a:r>
              <a:rPr lang="cs-CZ" dirty="0" smtClean="0"/>
              <a:t> si koupil na </a:t>
            </a:r>
            <a:r>
              <a:rPr lang="cs-CZ" dirty="0" smtClean="0">
                <a:solidFill>
                  <a:srgbClr val="00B050"/>
                </a:solidFill>
              </a:rPr>
              <a:t>pouti</a:t>
            </a:r>
            <a:r>
              <a:rPr lang="cs-CZ" dirty="0" smtClean="0"/>
              <a:t> červený </a:t>
            </a:r>
            <a:r>
              <a:rPr lang="cs-CZ" dirty="0" smtClean="0">
                <a:solidFill>
                  <a:srgbClr val="0070C0"/>
                </a:solidFill>
              </a:rPr>
              <a:t>balonek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i="1" dirty="0" smtClean="0">
                <a:solidFill>
                  <a:srgbClr val="FF0000"/>
                </a:solidFill>
              </a:rPr>
              <a:t>Kdo, co </a:t>
            </a:r>
            <a:r>
              <a:rPr lang="cs-CZ" i="1" dirty="0" smtClean="0"/>
              <a:t>si koupil? – </a:t>
            </a:r>
            <a:r>
              <a:rPr lang="cs-CZ" i="1" dirty="0" smtClean="0">
                <a:solidFill>
                  <a:srgbClr val="FF0000"/>
                </a:solidFill>
              </a:rPr>
              <a:t>Petr </a:t>
            </a:r>
            <a:r>
              <a:rPr lang="cs-CZ" i="1" dirty="0" smtClean="0"/>
              <a:t>–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/>
              <a:t>1. pád</a:t>
            </a:r>
          </a:p>
          <a:p>
            <a:endParaRPr lang="cs-CZ" i="1" dirty="0" smtClean="0"/>
          </a:p>
          <a:p>
            <a:r>
              <a:rPr lang="cs-CZ" i="1" dirty="0" smtClean="0">
                <a:solidFill>
                  <a:srgbClr val="00B050"/>
                </a:solidFill>
              </a:rPr>
              <a:t>Na kom, na čem? </a:t>
            </a:r>
            <a:r>
              <a:rPr lang="cs-CZ" i="1" dirty="0" smtClean="0"/>
              <a:t>- </a:t>
            </a:r>
            <a:r>
              <a:rPr lang="cs-CZ" i="1" dirty="0" smtClean="0">
                <a:solidFill>
                  <a:srgbClr val="00B050"/>
                </a:solidFill>
              </a:rPr>
              <a:t>na pouti </a:t>
            </a:r>
            <a:r>
              <a:rPr lang="cs-CZ" i="1" dirty="0" smtClean="0"/>
              <a:t>- 6. pád</a:t>
            </a:r>
          </a:p>
          <a:p>
            <a:endParaRPr lang="cs-CZ" i="1" dirty="0" smtClean="0"/>
          </a:p>
          <a:p>
            <a:r>
              <a:rPr lang="cs-CZ" i="1" dirty="0" smtClean="0">
                <a:solidFill>
                  <a:srgbClr val="0070C0"/>
                </a:solidFill>
              </a:rPr>
              <a:t>Koho, co </a:t>
            </a:r>
            <a:r>
              <a:rPr lang="cs-CZ" i="1" dirty="0" smtClean="0"/>
              <a:t>si koupil? - </a:t>
            </a:r>
            <a:r>
              <a:rPr lang="cs-CZ" i="1" dirty="0" smtClean="0">
                <a:solidFill>
                  <a:srgbClr val="0070C0"/>
                </a:solidFill>
              </a:rPr>
              <a:t>balonek </a:t>
            </a:r>
            <a:r>
              <a:rPr lang="cs-CZ" i="1" dirty="0" smtClean="0"/>
              <a:t>- 4. pád</a:t>
            </a:r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95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VZOR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r</a:t>
            </a:r>
            <a:r>
              <a:rPr lang="cs-CZ" dirty="0" smtClean="0"/>
              <a:t>od </a:t>
            </a:r>
            <a:r>
              <a:rPr lang="cs-CZ" dirty="0" smtClean="0">
                <a:solidFill>
                  <a:srgbClr val="00B050"/>
                </a:solidFill>
              </a:rPr>
              <a:t>mužský životný :  pán</a:t>
            </a:r>
          </a:p>
          <a:p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              muž</a:t>
            </a:r>
          </a:p>
          <a:p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              předseda</a:t>
            </a:r>
          </a:p>
          <a:p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                                 soudce</a:t>
            </a:r>
          </a:p>
          <a:p>
            <a:r>
              <a:rPr lang="cs-CZ" dirty="0"/>
              <a:t>r</a:t>
            </a:r>
            <a:r>
              <a:rPr lang="cs-CZ" dirty="0" smtClean="0"/>
              <a:t>od </a:t>
            </a:r>
            <a:r>
              <a:rPr lang="cs-CZ" dirty="0" smtClean="0">
                <a:solidFill>
                  <a:srgbClr val="7030A0"/>
                </a:solidFill>
              </a:rPr>
              <a:t>mužský neživotný : hrad (les)</a:t>
            </a:r>
          </a:p>
          <a:p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                                        stroj</a:t>
            </a:r>
          </a:p>
          <a:p>
            <a:r>
              <a:rPr lang="cs-CZ" dirty="0"/>
              <a:t>r</a:t>
            </a:r>
            <a:r>
              <a:rPr lang="cs-CZ" dirty="0" smtClean="0"/>
              <a:t>od </a:t>
            </a:r>
            <a:r>
              <a:rPr lang="cs-CZ" smtClean="0">
                <a:solidFill>
                  <a:srgbClr val="C00000"/>
                </a:solidFill>
              </a:rPr>
              <a:t>ženský</a:t>
            </a:r>
            <a:r>
              <a:rPr lang="cs-CZ" smtClean="0"/>
              <a:t> :  </a:t>
            </a:r>
            <a:r>
              <a:rPr lang="cs-CZ" dirty="0" smtClean="0">
                <a:solidFill>
                  <a:srgbClr val="C00000"/>
                </a:solidFill>
              </a:rPr>
              <a:t>žena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růže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píseň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kost</a:t>
            </a:r>
          </a:p>
          <a:p>
            <a:r>
              <a:rPr lang="cs-CZ" dirty="0"/>
              <a:t>r</a:t>
            </a:r>
            <a:r>
              <a:rPr lang="cs-CZ" dirty="0" smtClean="0"/>
              <a:t>od </a:t>
            </a:r>
            <a:r>
              <a:rPr lang="cs-CZ" dirty="0" smtClean="0">
                <a:solidFill>
                  <a:srgbClr val="00B0F0"/>
                </a:solidFill>
              </a:rPr>
              <a:t>střední</a:t>
            </a:r>
            <a:r>
              <a:rPr lang="cs-CZ" dirty="0" smtClean="0"/>
              <a:t> :  </a:t>
            </a:r>
            <a:r>
              <a:rPr lang="cs-CZ" dirty="0" smtClean="0">
                <a:solidFill>
                  <a:srgbClr val="00B0F0"/>
                </a:solidFill>
              </a:rPr>
              <a:t>město</a:t>
            </a:r>
          </a:p>
          <a:p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              moře</a:t>
            </a:r>
          </a:p>
          <a:p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              kuře</a:t>
            </a:r>
          </a:p>
          <a:p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               stavení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0303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104</TotalTime>
  <Words>488</Words>
  <Application>Microsoft Office PowerPoint</Application>
  <PresentationFormat>Předvádění na obrazovce (4:3)</PresentationFormat>
  <Paragraphs>72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PODSTATNÁ JMÉNA</vt:lpstr>
      <vt:lpstr>Co jsou to podstatná jména?</vt:lpstr>
      <vt:lpstr>ČÍSLO</vt:lpstr>
      <vt:lpstr>ROD</vt:lpstr>
      <vt:lpstr>PÁD</vt:lpstr>
      <vt:lpstr>Určení pádu</vt:lpstr>
      <vt:lpstr>VZOR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cp:lastModifiedBy>Uživatel</cp:lastModifiedBy>
  <cp:revision>24</cp:revision>
  <dcterms:modified xsi:type="dcterms:W3CDTF">2012-06-28T08:03:16Z</dcterms:modified>
</cp:coreProperties>
</file>