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2" r:id="rId2"/>
    <p:sldId id="263" r:id="rId3"/>
    <p:sldId id="256" r:id="rId4"/>
    <p:sldId id="257" r:id="rId5"/>
    <p:sldId id="258" r:id="rId6"/>
    <p:sldId id="259" r:id="rId7"/>
    <p:sldId id="260"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74"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dirty="0" smtClean="0"/>
            <a:t>VY_32_INOVACE_02_04 – Slovesa – podmiňovací </a:t>
          </a:r>
          <a:r>
            <a:rPr lang="cs-CZ" sz="2000" baseline="0" dirty="0" err="1" smtClean="0"/>
            <a:t>zp</a:t>
          </a:r>
          <a:r>
            <a:rPr lang="cs-CZ" sz="2000" baseline="0" dirty="0" smtClean="0"/>
            <a:t>.</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a:t>
          </a:r>
          <a:r>
            <a:rPr lang="cs-CZ" sz="1400" dirty="0" smtClean="0"/>
            <a:t>Základní škola  a Mateřská škola Nedvědice, okr. Brno-venkov, příspěvková organizace</a:t>
          </a:r>
          <a:endParaRPr lang="cs-CZ" sz="14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Tomanová Jana</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a:t>
          </a:r>
          <a:r>
            <a:rPr lang="cs-CZ" sz="2000" dirty="0" smtClean="0"/>
            <a:t>Český jazyk 4. – 5. </a:t>
          </a:r>
          <a:r>
            <a:rPr lang="cs-CZ" sz="2000" smtClean="0"/>
            <a:t>ročník</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2674/21/7.1.4/2011 </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custLinFactNeighborX="0"/>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ScaleY="100000" custLinFactNeighborX="863" custLinFactNeighborY="-5211"/>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custLinFactNeighborX="863" custLinFactNeighborY="2833"/>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593199DE-B738-475A-B2CC-48AFCBAA5791}" type="presOf" srcId="{D1D4F407-5343-4D3F-B5B9-D407B03CAEB4}" destId="{D005CE8C-CC26-4C3E-AC11-E15060ECD759}" srcOrd="0" destOrd="0" presId="urn:microsoft.com/office/officeart/2005/8/layout/target3"/>
    <dgm:cxn modelId="{71B82A28-0E76-49AB-BD28-4175C2EB4960}" type="presOf" srcId="{4C35D32F-0EAB-4CD7-82EE-45574DC2A586}" destId="{8BEBB6EC-1DAA-4CAC-8A25-BC0FCBD5DBD5}"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CA61ADE-9013-4D53-B84C-9B2EBBBDB499}" type="presOf" srcId="{D8197B8C-B260-4A16-BDF4-0947B075E274}" destId="{25B08C86-7E15-44DC-BE7F-FFB55DD49D12}"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C89E7562-FFB7-4E2F-9475-3130C05EB410}" type="presOf" srcId="{B651F6E3-6281-48DB-9319-2AEAFDAE7572}" destId="{6BB5E863-4638-4E1D-BFDE-399D028AC4ED}" srcOrd="1" destOrd="0" presId="urn:microsoft.com/office/officeart/2005/8/layout/target3"/>
    <dgm:cxn modelId="{5BAC2686-D304-43A7-BF43-B7E183FB3543}" type="presOf" srcId="{D8197B8C-B260-4A16-BDF4-0947B075E274}" destId="{5A5FFA88-C948-4069-8E93-59FA12366E83}"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6B2EC6B9-7682-4683-8B71-42BB212ED927}" type="presOf" srcId="{4C35D32F-0EAB-4CD7-82EE-45574DC2A586}" destId="{890E4F0B-2866-4A3F-A3C7-2A14B1797930}" srcOrd="1" destOrd="0" presId="urn:microsoft.com/office/officeart/2005/8/layout/target3"/>
    <dgm:cxn modelId="{B9B563C9-1388-4FC6-9E7B-BA7E790970A1}" type="presOf" srcId="{B651F6E3-6281-48DB-9319-2AEAFDAE7572}" destId="{619D679B-A015-4ECF-8348-D1034C574F40}" srcOrd="0" destOrd="0" presId="urn:microsoft.com/office/officeart/2005/8/layout/target3"/>
    <dgm:cxn modelId="{C744DA65-E753-43B6-A6DB-A675288D5A86}" type="presOf" srcId="{D1D4F407-5343-4D3F-B5B9-D407B03CAEB4}" destId="{AED2198E-93D5-4001-81B4-73124B309672}" srcOrd="1" destOrd="0" presId="urn:microsoft.com/office/officeart/2005/8/layout/target3"/>
    <dgm:cxn modelId="{F773AF5A-C160-4749-BC20-FD6E75594C31}" type="presOf" srcId="{D1B46980-6531-4606-95E6-44980827E919}" destId="{6140AFEC-043D-4C43-A2F9-D0F5331DF3A3}" srcOrd="0" destOrd="0" presId="urn:microsoft.com/office/officeart/2005/8/layout/target3"/>
    <dgm:cxn modelId="{E86348AF-A716-4236-B35F-7468725AED71}" type="presOf" srcId="{757F3AB3-0718-4624-B441-E567A8F0AB56}" destId="{333A1088-737F-45CB-B68E-254E46348037}" srcOrd="0" destOrd="0" presId="urn:microsoft.com/office/officeart/2005/8/layout/target3"/>
    <dgm:cxn modelId="{3A407154-6B13-4F86-B742-6A202661A9D6}" type="presOf" srcId="{D1B46980-6531-4606-95E6-44980827E919}" destId="{2BE915AB-18AA-4053-B92C-3BFC9ED204BB}"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52B7CFF5-A712-4C5A-B0B6-92E2EE166259}" type="presParOf" srcId="{333A1088-737F-45CB-B68E-254E46348037}" destId="{F5ABB229-8D3B-4694-996A-96F23CF14429}" srcOrd="0" destOrd="0" presId="urn:microsoft.com/office/officeart/2005/8/layout/target3"/>
    <dgm:cxn modelId="{00607B14-6B92-49DB-B6CA-7685554D91E5}" type="presParOf" srcId="{333A1088-737F-45CB-B68E-254E46348037}" destId="{F41139FD-01EE-4571-8B17-4FB00FC51163}" srcOrd="1" destOrd="0" presId="urn:microsoft.com/office/officeart/2005/8/layout/target3"/>
    <dgm:cxn modelId="{AED35E0A-57F6-47CF-9FB5-C4A449F37A6A}" type="presParOf" srcId="{333A1088-737F-45CB-B68E-254E46348037}" destId="{D005CE8C-CC26-4C3E-AC11-E15060ECD759}" srcOrd="2" destOrd="0" presId="urn:microsoft.com/office/officeart/2005/8/layout/target3"/>
    <dgm:cxn modelId="{46780674-25AB-4968-8C9A-97D5E5E48334}" type="presParOf" srcId="{333A1088-737F-45CB-B68E-254E46348037}" destId="{2C702D82-9B77-49B7-9568-BB8EB47C3372}" srcOrd="3" destOrd="0" presId="urn:microsoft.com/office/officeart/2005/8/layout/target3"/>
    <dgm:cxn modelId="{646B6186-C15E-4BA9-8E13-D5E9FEC43A91}" type="presParOf" srcId="{333A1088-737F-45CB-B68E-254E46348037}" destId="{A52A0455-90FF-4808-ABD0-F02540D31D5A}" srcOrd="4" destOrd="0" presId="urn:microsoft.com/office/officeart/2005/8/layout/target3"/>
    <dgm:cxn modelId="{6C7A8ECF-105A-4E06-872E-A94F1F7105C5}" type="presParOf" srcId="{333A1088-737F-45CB-B68E-254E46348037}" destId="{6140AFEC-043D-4C43-A2F9-D0F5331DF3A3}" srcOrd="5" destOrd="0" presId="urn:microsoft.com/office/officeart/2005/8/layout/target3"/>
    <dgm:cxn modelId="{D2FFFA95-9EF5-4233-BCD5-AA69C2FB68A7}" type="presParOf" srcId="{333A1088-737F-45CB-B68E-254E46348037}" destId="{9358AC05-5D7D-4327-9F80-1AD486AEA664}" srcOrd="6" destOrd="0" presId="urn:microsoft.com/office/officeart/2005/8/layout/target3"/>
    <dgm:cxn modelId="{2DEA7CF8-E8AA-40FB-8E55-C6DC62AC0F6C}" type="presParOf" srcId="{333A1088-737F-45CB-B68E-254E46348037}" destId="{313FC574-E1CD-4FB4-B054-0B805CE0447D}" srcOrd="7" destOrd="0" presId="urn:microsoft.com/office/officeart/2005/8/layout/target3"/>
    <dgm:cxn modelId="{44A7EF24-759E-4FD7-80ED-39901B72A38A}" type="presParOf" srcId="{333A1088-737F-45CB-B68E-254E46348037}" destId="{619D679B-A015-4ECF-8348-D1034C574F40}" srcOrd="8" destOrd="0" presId="urn:microsoft.com/office/officeart/2005/8/layout/target3"/>
    <dgm:cxn modelId="{71ECC9A9-6707-4643-8E01-01677682D813}" type="presParOf" srcId="{333A1088-737F-45CB-B68E-254E46348037}" destId="{322283A8-4A27-4CDA-BAE3-F381106A9174}" srcOrd="9" destOrd="0" presId="urn:microsoft.com/office/officeart/2005/8/layout/target3"/>
    <dgm:cxn modelId="{293D3613-D83C-44B7-953A-0B6FEA64A5F0}" type="presParOf" srcId="{333A1088-737F-45CB-B68E-254E46348037}" destId="{FFC9F71D-1B4F-4AD9-A4A6-86ADEFC8AF5C}" srcOrd="10" destOrd="0" presId="urn:microsoft.com/office/officeart/2005/8/layout/target3"/>
    <dgm:cxn modelId="{42CCF3E4-F943-40FD-9783-529D707A27FD}" type="presParOf" srcId="{333A1088-737F-45CB-B68E-254E46348037}" destId="{25B08C86-7E15-44DC-BE7F-FFB55DD49D12}" srcOrd="11" destOrd="0" presId="urn:microsoft.com/office/officeart/2005/8/layout/target3"/>
    <dgm:cxn modelId="{0B990E45-5DA8-4B11-B240-774A4948629F}" type="presParOf" srcId="{333A1088-737F-45CB-B68E-254E46348037}" destId="{76644BE8-9D7C-4C09-B250-3D10AF48CBB7}" srcOrd="12" destOrd="0" presId="urn:microsoft.com/office/officeart/2005/8/layout/target3"/>
    <dgm:cxn modelId="{CBF68B7E-3719-4485-8F36-BA83442BF0F2}" type="presParOf" srcId="{333A1088-737F-45CB-B68E-254E46348037}" destId="{EE85B701-7295-41C0-BA7A-34D3756A2AE6}" srcOrd="13" destOrd="0" presId="urn:microsoft.com/office/officeart/2005/8/layout/target3"/>
    <dgm:cxn modelId="{C9D208F8-7DB7-44C5-B00D-ED91EAA96CE8}" type="presParOf" srcId="{333A1088-737F-45CB-B68E-254E46348037}" destId="{8BEBB6EC-1DAA-4CAC-8A25-BC0FCBD5DBD5}" srcOrd="14" destOrd="0" presId="urn:microsoft.com/office/officeart/2005/8/layout/target3"/>
    <dgm:cxn modelId="{B7D182B0-6F20-402C-A020-54E6BA9C2327}" type="presParOf" srcId="{333A1088-737F-45CB-B68E-254E46348037}" destId="{AED2198E-93D5-4001-81B4-73124B309672}" srcOrd="15" destOrd="0" presId="urn:microsoft.com/office/officeart/2005/8/layout/target3"/>
    <dgm:cxn modelId="{CFC18505-E417-4CE9-9E35-4430D92509DC}" type="presParOf" srcId="{333A1088-737F-45CB-B68E-254E46348037}" destId="{2BE915AB-18AA-4053-B92C-3BFC9ED204BB}" srcOrd="16" destOrd="0" presId="urn:microsoft.com/office/officeart/2005/8/layout/target3"/>
    <dgm:cxn modelId="{6681AEC1-95E5-492E-9D39-0B66FE6029AE}" type="presParOf" srcId="{333A1088-737F-45CB-B68E-254E46348037}" destId="{6BB5E863-4638-4E1D-BFDE-399D028AC4ED}" srcOrd="17" destOrd="0" presId="urn:microsoft.com/office/officeart/2005/8/layout/target3"/>
    <dgm:cxn modelId="{E14AC15D-95A4-4209-953B-76AC9F525A30}" type="presParOf" srcId="{333A1088-737F-45CB-B68E-254E46348037}" destId="{5A5FFA88-C948-4069-8E93-59FA12366E83}" srcOrd="18" destOrd="0" presId="urn:microsoft.com/office/officeart/2005/8/layout/target3"/>
    <dgm:cxn modelId="{5C61CF41-6B8F-4BDA-B3C4-A5AD03579269}"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763738" cy="276373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381869" y="0"/>
          <a:ext cx="6755034" cy="276373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a:t>
          </a:r>
          <a:r>
            <a:rPr lang="cs-CZ" sz="1400" kern="1200" dirty="0" smtClean="0"/>
            <a:t>Základní škola  a Mateřská škola Nedvědice, okr. Brno-venkov, příspěvková organizace</a:t>
          </a:r>
          <a:endParaRPr lang="cs-CZ" sz="1400" kern="1200" dirty="0"/>
        </a:p>
      </dsp:txBody>
      <dsp:txXfrm>
        <a:off x="1381869" y="0"/>
        <a:ext cx="6755034" cy="442198"/>
      </dsp:txXfrm>
    </dsp:sp>
    <dsp:sp modelId="{A52A0455-90FF-4808-ABD0-F02540D31D5A}">
      <dsp:nvSpPr>
        <dsp:cNvPr id="0" name=""/>
        <dsp:cNvSpPr/>
      </dsp:nvSpPr>
      <dsp:spPr>
        <a:xfrm>
          <a:off x="290192" y="442198"/>
          <a:ext cx="2183353" cy="2183353"/>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381869" y="504052"/>
          <a:ext cx="6755034" cy="218335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Tomanová Jana</a:t>
          </a:r>
          <a:endParaRPr lang="cs-CZ" sz="2000" kern="1200" dirty="0"/>
        </a:p>
      </dsp:txBody>
      <dsp:txXfrm>
        <a:off x="1381869" y="504052"/>
        <a:ext cx="6755034" cy="442198"/>
      </dsp:txXfrm>
    </dsp:sp>
    <dsp:sp modelId="{313FC574-E1CD-4FB4-B054-0B805CE0447D}">
      <dsp:nvSpPr>
        <dsp:cNvPr id="0" name=""/>
        <dsp:cNvSpPr/>
      </dsp:nvSpPr>
      <dsp:spPr>
        <a:xfrm>
          <a:off x="580384" y="884396"/>
          <a:ext cx="1602968" cy="160296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381869" y="884396"/>
          <a:ext cx="6755034" cy="160296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2000" kern="1200" baseline="0" dirty="0" smtClean="0"/>
            <a:t>VY_32_INOVACE_02_04 – Slovesa – podmiňovací </a:t>
          </a:r>
          <a:r>
            <a:rPr lang="cs-CZ" sz="2000" kern="1200" baseline="0" dirty="0" err="1" smtClean="0"/>
            <a:t>zp</a:t>
          </a:r>
          <a:r>
            <a:rPr lang="cs-CZ" sz="2000" kern="1200" baseline="0" dirty="0" smtClean="0"/>
            <a:t>.</a:t>
          </a:r>
          <a:endParaRPr lang="cs-CZ" sz="2000" kern="1200" dirty="0"/>
        </a:p>
      </dsp:txBody>
      <dsp:txXfrm>
        <a:off x="1381869" y="884396"/>
        <a:ext cx="6755034" cy="442198"/>
      </dsp:txXfrm>
    </dsp:sp>
    <dsp:sp modelId="{FFC9F71D-1B4F-4AD9-A4A6-86ADEFC8AF5C}">
      <dsp:nvSpPr>
        <dsp:cNvPr id="0" name=""/>
        <dsp:cNvSpPr/>
      </dsp:nvSpPr>
      <dsp:spPr>
        <a:xfrm>
          <a:off x="870577" y="1326594"/>
          <a:ext cx="1022583" cy="1022583"/>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381869" y="1326594"/>
          <a:ext cx="6755034" cy="1022583"/>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a:t>
          </a:r>
          <a:r>
            <a:rPr lang="cs-CZ" sz="2000" kern="1200" dirty="0" smtClean="0"/>
            <a:t>Český jazyk 4. – 5. </a:t>
          </a:r>
          <a:r>
            <a:rPr lang="cs-CZ" sz="2000" kern="1200" smtClean="0"/>
            <a:t>ročník</a:t>
          </a:r>
          <a:endParaRPr lang="cs-CZ" sz="2000" kern="1200" dirty="0"/>
        </a:p>
      </dsp:txBody>
      <dsp:txXfrm>
        <a:off x="1381869" y="1326594"/>
        <a:ext cx="6755034" cy="442198"/>
      </dsp:txXfrm>
    </dsp:sp>
    <dsp:sp modelId="{EE85B701-7295-41C0-BA7A-34D3756A2AE6}">
      <dsp:nvSpPr>
        <dsp:cNvPr id="0" name=""/>
        <dsp:cNvSpPr/>
      </dsp:nvSpPr>
      <dsp:spPr>
        <a:xfrm>
          <a:off x="1160769" y="1768792"/>
          <a:ext cx="442198" cy="442198"/>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381869" y="1768792"/>
          <a:ext cx="6755034" cy="442198"/>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2674/21/7.1.4/2011 </a:t>
          </a:r>
          <a:endParaRPr lang="cs-CZ" sz="2000" kern="1200" dirty="0"/>
        </a:p>
      </dsp:txBody>
      <dsp:txXfrm>
        <a:off x="1381869" y="1768792"/>
        <a:ext cx="6755034" cy="442198"/>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D538212-37E6-4CCD-8F24-C357B29DD43A}" type="datetimeFigureOut">
              <a:rPr lang="cs-CZ" smtClean="0"/>
              <a:t>28.6.2012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A4F6DCB-CAB6-47E5-B883-A01D8515E4EB}" type="slidenum">
              <a:rPr lang="cs-CZ" smtClean="0"/>
              <a:t>‹#›</a:t>
            </a:fld>
            <a:endParaRPr lang="cs-CZ"/>
          </a:p>
        </p:txBody>
      </p:sp>
    </p:spTree>
    <p:extLst>
      <p:ext uri="{BB962C8B-B14F-4D97-AF65-F5344CB8AC3E}">
        <p14:creationId xmlns:p14="http://schemas.microsoft.com/office/powerpoint/2010/main" val="16415406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pPr/>
              <a:t>1</a:t>
            </a:fld>
            <a:endParaRPr lang="cs-CZ"/>
          </a:p>
        </p:txBody>
      </p:sp>
    </p:spTree>
    <p:extLst>
      <p:ext uri="{BB962C8B-B14F-4D97-AF65-F5344CB8AC3E}">
        <p14:creationId xmlns:p14="http://schemas.microsoft.com/office/powerpoint/2010/main" val="2778340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28.6.2012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28.6.2012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28.6.2012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28.6.2012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28.6.2012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28.6.2012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1547605"/>
              </p:ext>
            </p:extLst>
          </p:nvPr>
        </p:nvGraphicFramePr>
        <p:xfrm>
          <a:off x="539552" y="692696"/>
          <a:ext cx="8136904" cy="2763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272189068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fontScale="62500" lnSpcReduction="20000"/>
          </a:bodyPr>
          <a:lstStyle/>
          <a:p>
            <a:r>
              <a:rPr lang="cs-CZ" dirty="0" smtClean="0"/>
              <a:t>Prezentace je určena pro žáky  5. ročníku. Žákům je vyvozen pojem podmiňovací způsob sloves. Na pracovních listech si žáci prakticky procvičí tvoření tvarů podmiňovacího způsobu. Učební materiál je určen pro práci na interaktivní tabuli, pracovní listy lze použít i v tištěné podobě.</a:t>
            </a:r>
          </a:p>
          <a:p>
            <a:r>
              <a:rPr lang="cs-CZ" dirty="0" smtClean="0"/>
              <a:t>Autor:  Jana Tomanová</a:t>
            </a:r>
          </a:p>
          <a:p>
            <a:r>
              <a:rPr lang="cs-CZ" dirty="0" smtClean="0"/>
              <a:t>Jazyk: Čeština</a:t>
            </a:r>
          </a:p>
          <a:p>
            <a:r>
              <a:rPr lang="cs-CZ" dirty="0" smtClean="0"/>
              <a:t>Očekávaný výstup: seznámení se s tvary podmiňovacího způsobu sloves.</a:t>
            </a:r>
          </a:p>
          <a:p>
            <a:r>
              <a:rPr lang="cs-CZ" dirty="0" smtClean="0"/>
              <a:t>Speciální potřeby: žádné</a:t>
            </a:r>
          </a:p>
          <a:p>
            <a:r>
              <a:rPr lang="cs-CZ" dirty="0" smtClean="0"/>
              <a:t>Klíčová slova: slovesa, podmiňovací způsob sloves</a:t>
            </a:r>
          </a:p>
          <a:p>
            <a:r>
              <a:rPr lang="cs-CZ" dirty="0" smtClean="0"/>
              <a:t>Druh učebního materiálu: prezentace, pracovní listy</a:t>
            </a:r>
          </a:p>
          <a:p>
            <a:r>
              <a:rPr lang="cs-CZ" dirty="0" smtClean="0"/>
              <a:t>Cílová skupina: žák</a:t>
            </a:r>
          </a:p>
          <a:p>
            <a:r>
              <a:rPr lang="cs-CZ" dirty="0" smtClean="0"/>
              <a:t>Stupeň a typ vzdělání: základní vzdělávání, 1. stupeň, 2. období</a:t>
            </a:r>
          </a:p>
          <a:p>
            <a:r>
              <a:rPr lang="cs-CZ" dirty="0" smtClean="0"/>
              <a:t>Věková skupina: 10  - 11 let</a:t>
            </a:r>
          </a:p>
          <a:p>
            <a:endParaRPr lang="cs-CZ" dirty="0"/>
          </a:p>
        </p:txBody>
      </p:sp>
    </p:spTree>
    <p:extLst>
      <p:ext uri="{BB962C8B-B14F-4D97-AF65-F5344CB8AC3E}">
        <p14:creationId xmlns:p14="http://schemas.microsoft.com/office/powerpoint/2010/main" val="3148215383"/>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8000" dirty="0" smtClean="0">
                <a:solidFill>
                  <a:srgbClr val="FF0000"/>
                </a:solidFill>
                <a:latin typeface="Belwe Bd AT" pitchFamily="2" charset="0"/>
              </a:rPr>
              <a:t>Slovesa</a:t>
            </a:r>
            <a:endParaRPr lang="cs-CZ" sz="8000" dirty="0">
              <a:solidFill>
                <a:srgbClr val="FF0000"/>
              </a:solidFill>
              <a:latin typeface="Belwe Bd AT" pitchFamily="2" charset="0"/>
            </a:endParaRPr>
          </a:p>
        </p:txBody>
      </p:sp>
      <p:sp>
        <p:nvSpPr>
          <p:cNvPr id="3" name="Podnadpis 2"/>
          <p:cNvSpPr>
            <a:spLocks noGrp="1"/>
          </p:cNvSpPr>
          <p:nvPr>
            <p:ph type="subTitle" idx="1"/>
          </p:nvPr>
        </p:nvSpPr>
        <p:spPr/>
        <p:txBody>
          <a:bodyPr/>
          <a:lstStyle/>
          <a:p>
            <a:r>
              <a:rPr lang="cs-CZ" dirty="0" smtClean="0">
                <a:solidFill>
                  <a:srgbClr val="FF0000"/>
                </a:solidFill>
                <a:latin typeface="Bell MT" pitchFamily="18" charset="0"/>
              </a:rPr>
              <a:t>Podmiňovací</a:t>
            </a:r>
            <a:r>
              <a:rPr lang="cs-CZ" dirty="0" smtClean="0">
                <a:solidFill>
                  <a:srgbClr val="FF0000"/>
                </a:solidFill>
              </a:rPr>
              <a:t> způsob</a:t>
            </a:r>
            <a:endParaRPr lang="cs-CZ" dirty="0">
              <a:solidFill>
                <a:srgbClr val="FF0000"/>
              </a:solidFill>
            </a:endParaRPr>
          </a:p>
        </p:txBody>
      </p:sp>
    </p:spTree>
    <p:extLst>
      <p:ext uri="{BB962C8B-B14F-4D97-AF65-F5344CB8AC3E}">
        <p14:creationId xmlns:p14="http://schemas.microsoft.com/office/powerpoint/2010/main" val="540385601"/>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Tvary podmiňovacího způsobu</a:t>
            </a:r>
            <a:endParaRPr lang="cs-CZ" dirty="0"/>
          </a:p>
        </p:txBody>
      </p:sp>
      <p:sp>
        <p:nvSpPr>
          <p:cNvPr id="3" name="Zástupný symbol pro obsah 2"/>
          <p:cNvSpPr>
            <a:spLocks noGrp="1"/>
          </p:cNvSpPr>
          <p:nvPr>
            <p:ph idx="1"/>
          </p:nvPr>
        </p:nvSpPr>
        <p:spPr/>
        <p:txBody>
          <a:bodyPr>
            <a:normAutofit fontScale="92500" lnSpcReduction="20000"/>
          </a:bodyPr>
          <a:lstStyle/>
          <a:p>
            <a:r>
              <a:rPr lang="cs-CZ" dirty="0">
                <a:solidFill>
                  <a:srgbClr val="FF0000"/>
                </a:solidFill>
              </a:rPr>
              <a:t>p</a:t>
            </a:r>
            <a:r>
              <a:rPr lang="cs-CZ" dirty="0" smtClean="0">
                <a:solidFill>
                  <a:srgbClr val="FF0000"/>
                </a:solidFill>
              </a:rPr>
              <a:t>sát                       bát se                      číst si</a:t>
            </a:r>
            <a:endParaRPr lang="cs-CZ" dirty="0">
              <a:solidFill>
                <a:srgbClr val="FF0000"/>
              </a:solidFill>
            </a:endParaRPr>
          </a:p>
          <a:p>
            <a:r>
              <a:rPr lang="cs-CZ" u="sng" dirty="0" smtClean="0">
                <a:solidFill>
                  <a:srgbClr val="0070C0"/>
                </a:solidFill>
              </a:rPr>
              <a:t>Jednotné číslo</a:t>
            </a:r>
          </a:p>
          <a:p>
            <a:r>
              <a:rPr lang="cs-CZ" dirty="0">
                <a:solidFill>
                  <a:srgbClr val="0070C0"/>
                </a:solidFill>
              </a:rPr>
              <a:t>p</a:t>
            </a:r>
            <a:r>
              <a:rPr lang="cs-CZ" dirty="0" smtClean="0">
                <a:solidFill>
                  <a:srgbClr val="0070C0"/>
                </a:solidFill>
              </a:rPr>
              <a:t>sal bych              bál bych se             četl bych si</a:t>
            </a:r>
          </a:p>
          <a:p>
            <a:r>
              <a:rPr lang="cs-CZ" dirty="0">
                <a:solidFill>
                  <a:srgbClr val="0070C0"/>
                </a:solidFill>
              </a:rPr>
              <a:t>p</a:t>
            </a:r>
            <a:r>
              <a:rPr lang="cs-CZ" dirty="0" smtClean="0">
                <a:solidFill>
                  <a:srgbClr val="0070C0"/>
                </a:solidFill>
              </a:rPr>
              <a:t>sal bys                 bál by </a:t>
            </a:r>
            <a:r>
              <a:rPr lang="cs-CZ" dirty="0" smtClean="0">
                <a:solidFill>
                  <a:srgbClr val="7030A0"/>
                </a:solidFill>
              </a:rPr>
              <a:t>ses</a:t>
            </a:r>
            <a:r>
              <a:rPr lang="cs-CZ" dirty="0" smtClean="0">
                <a:solidFill>
                  <a:srgbClr val="0070C0"/>
                </a:solidFill>
              </a:rPr>
              <a:t>               četl by </a:t>
            </a:r>
            <a:r>
              <a:rPr lang="cs-CZ" dirty="0" smtClean="0">
                <a:solidFill>
                  <a:srgbClr val="7030A0"/>
                </a:solidFill>
              </a:rPr>
              <a:t>sis</a:t>
            </a:r>
          </a:p>
          <a:p>
            <a:r>
              <a:rPr lang="cs-CZ" dirty="0">
                <a:solidFill>
                  <a:srgbClr val="0070C0"/>
                </a:solidFill>
              </a:rPr>
              <a:t>p</a:t>
            </a:r>
            <a:r>
              <a:rPr lang="cs-CZ" dirty="0" smtClean="0">
                <a:solidFill>
                  <a:srgbClr val="0070C0"/>
                </a:solidFill>
              </a:rPr>
              <a:t>sal by                   bál by se                 četl by si</a:t>
            </a:r>
            <a:endParaRPr lang="cs-CZ" dirty="0" smtClean="0"/>
          </a:p>
          <a:p>
            <a:r>
              <a:rPr lang="cs-CZ" u="sng" dirty="0" smtClean="0">
                <a:solidFill>
                  <a:schemeClr val="accent4">
                    <a:lumMod val="50000"/>
                  </a:schemeClr>
                </a:solidFill>
              </a:rPr>
              <a:t>Množné číslo</a:t>
            </a:r>
          </a:p>
          <a:p>
            <a:r>
              <a:rPr lang="cs-CZ" dirty="0">
                <a:solidFill>
                  <a:schemeClr val="accent4">
                    <a:lumMod val="50000"/>
                  </a:schemeClr>
                </a:solidFill>
              </a:rPr>
              <a:t>p</a:t>
            </a:r>
            <a:r>
              <a:rPr lang="cs-CZ" dirty="0" smtClean="0">
                <a:solidFill>
                  <a:schemeClr val="accent4">
                    <a:lumMod val="50000"/>
                  </a:schemeClr>
                </a:solidFill>
              </a:rPr>
              <a:t>sali bychom   báli bychom se  četli bychom si</a:t>
            </a:r>
          </a:p>
          <a:p>
            <a:r>
              <a:rPr lang="cs-CZ" dirty="0">
                <a:solidFill>
                  <a:schemeClr val="accent4">
                    <a:lumMod val="50000"/>
                  </a:schemeClr>
                </a:solidFill>
              </a:rPr>
              <a:t>p</a:t>
            </a:r>
            <a:r>
              <a:rPr lang="cs-CZ" dirty="0" smtClean="0">
                <a:solidFill>
                  <a:schemeClr val="accent4">
                    <a:lumMod val="50000"/>
                  </a:schemeClr>
                </a:solidFill>
              </a:rPr>
              <a:t>sali byste        báli byste se       četli byste si</a:t>
            </a:r>
          </a:p>
          <a:p>
            <a:r>
              <a:rPr lang="cs-CZ" dirty="0">
                <a:solidFill>
                  <a:schemeClr val="accent4">
                    <a:lumMod val="50000"/>
                  </a:schemeClr>
                </a:solidFill>
              </a:rPr>
              <a:t>p</a:t>
            </a:r>
            <a:r>
              <a:rPr lang="cs-CZ" dirty="0" smtClean="0">
                <a:solidFill>
                  <a:schemeClr val="accent4">
                    <a:lumMod val="50000"/>
                  </a:schemeClr>
                </a:solidFill>
              </a:rPr>
              <a:t>sali by              báli by se            četli by si</a:t>
            </a:r>
            <a:endParaRPr lang="cs-CZ" dirty="0">
              <a:solidFill>
                <a:schemeClr val="accent4">
                  <a:lumMod val="50000"/>
                </a:schemeClr>
              </a:solidFill>
            </a:endParaRPr>
          </a:p>
        </p:txBody>
      </p:sp>
    </p:spTree>
    <p:extLst>
      <p:ext uri="{BB962C8B-B14F-4D97-AF65-F5344CB8AC3E}">
        <p14:creationId xmlns:p14="http://schemas.microsoft.com/office/powerpoint/2010/main" val="360611388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Pracovní list 1</a:t>
            </a:r>
            <a:endParaRPr lang="cs-CZ" dirty="0"/>
          </a:p>
        </p:txBody>
      </p:sp>
      <p:sp>
        <p:nvSpPr>
          <p:cNvPr id="3" name="Zástupný symbol pro obsah 2"/>
          <p:cNvSpPr>
            <a:spLocks noGrp="1"/>
          </p:cNvSpPr>
          <p:nvPr>
            <p:ph idx="1"/>
          </p:nvPr>
        </p:nvSpPr>
        <p:spPr/>
        <p:txBody>
          <a:bodyPr/>
          <a:lstStyle/>
          <a:p>
            <a:r>
              <a:rPr lang="cs-CZ" dirty="0" smtClean="0">
                <a:solidFill>
                  <a:schemeClr val="accent4">
                    <a:lumMod val="50000"/>
                  </a:schemeClr>
                </a:solidFill>
              </a:rPr>
              <a:t>Slovesa uveďte ve všech osobách a číslech podmiňovacího způsobu (přít. </a:t>
            </a:r>
            <a:r>
              <a:rPr lang="cs-CZ" dirty="0">
                <a:solidFill>
                  <a:schemeClr val="accent4">
                    <a:lumMod val="50000"/>
                  </a:schemeClr>
                </a:solidFill>
              </a:rPr>
              <a:t>č</a:t>
            </a:r>
            <a:r>
              <a:rPr lang="cs-CZ" dirty="0" smtClean="0">
                <a:solidFill>
                  <a:schemeClr val="accent4">
                    <a:lumMod val="50000"/>
                  </a:schemeClr>
                </a:solidFill>
              </a:rPr>
              <a:t>as):</a:t>
            </a:r>
          </a:p>
          <a:p>
            <a:r>
              <a:rPr lang="cs-CZ" dirty="0"/>
              <a:t>ř</a:t>
            </a:r>
            <a:r>
              <a:rPr lang="cs-CZ" dirty="0" smtClean="0"/>
              <a:t>íct</a:t>
            </a:r>
          </a:p>
          <a:p>
            <a:r>
              <a:rPr lang="cs-CZ" dirty="0"/>
              <a:t>k</a:t>
            </a:r>
            <a:r>
              <a:rPr lang="cs-CZ" dirty="0" smtClean="0"/>
              <a:t>oupit si</a:t>
            </a:r>
          </a:p>
          <a:p>
            <a:r>
              <a:rPr lang="cs-CZ" dirty="0"/>
              <a:t>b</a:t>
            </a:r>
            <a:r>
              <a:rPr lang="cs-CZ" dirty="0" smtClean="0"/>
              <a:t>ýt</a:t>
            </a:r>
          </a:p>
          <a:p>
            <a:r>
              <a:rPr lang="cs-CZ" dirty="0" smtClean="0"/>
              <a:t>moci</a:t>
            </a:r>
          </a:p>
          <a:p>
            <a:r>
              <a:rPr lang="cs-CZ" dirty="0"/>
              <a:t>v</a:t>
            </a:r>
            <a:r>
              <a:rPr lang="cs-CZ" dirty="0" smtClean="0"/>
              <a:t>rátit se</a:t>
            </a:r>
          </a:p>
          <a:p>
            <a:endParaRPr lang="cs-CZ" dirty="0" smtClean="0"/>
          </a:p>
          <a:p>
            <a:endParaRPr lang="cs-CZ" dirty="0"/>
          </a:p>
        </p:txBody>
      </p:sp>
    </p:spTree>
    <p:extLst>
      <p:ext uri="{BB962C8B-B14F-4D97-AF65-F5344CB8AC3E}">
        <p14:creationId xmlns:p14="http://schemas.microsoft.com/office/powerpoint/2010/main" val="2617589270"/>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Pracovní list 2</a:t>
            </a:r>
            <a:endParaRPr lang="cs-CZ" dirty="0"/>
          </a:p>
        </p:txBody>
      </p:sp>
      <p:sp>
        <p:nvSpPr>
          <p:cNvPr id="3" name="Zástupný symbol pro obsah 2"/>
          <p:cNvSpPr>
            <a:spLocks noGrp="1"/>
          </p:cNvSpPr>
          <p:nvPr>
            <p:ph idx="1"/>
          </p:nvPr>
        </p:nvSpPr>
        <p:spPr/>
        <p:txBody>
          <a:bodyPr/>
          <a:lstStyle/>
          <a:p>
            <a:r>
              <a:rPr lang="cs-CZ" dirty="0" smtClean="0">
                <a:solidFill>
                  <a:schemeClr val="accent4">
                    <a:lumMod val="50000"/>
                  </a:schemeClr>
                </a:solidFill>
              </a:rPr>
              <a:t>Doplňte tvary podmiňovacího způsobu:</a:t>
            </a:r>
          </a:p>
          <a:p>
            <a:r>
              <a:rPr lang="cs-CZ" dirty="0" smtClean="0"/>
              <a:t>Četl (2.os.č.j.) ___________ dopis?</a:t>
            </a:r>
          </a:p>
          <a:p>
            <a:r>
              <a:rPr lang="cs-CZ" dirty="0" smtClean="0"/>
              <a:t>Zavolali ( 2.os.č.mn.)________ jim?</a:t>
            </a:r>
          </a:p>
          <a:p>
            <a:r>
              <a:rPr lang="cs-CZ" dirty="0" smtClean="0"/>
              <a:t>Měli (1.os.č.mn.)_____________tam jet.</a:t>
            </a:r>
          </a:p>
          <a:p>
            <a:r>
              <a:rPr lang="cs-CZ" dirty="0" smtClean="0"/>
              <a:t>Smál (2.os.č.j.) ____________ tomu vtipu.</a:t>
            </a:r>
          </a:p>
          <a:p>
            <a:r>
              <a:rPr lang="cs-CZ" dirty="0" smtClean="0"/>
              <a:t>Vzal (1.os.č.j.)__________ tě s sebou.</a:t>
            </a:r>
          </a:p>
          <a:p>
            <a:endParaRPr lang="cs-CZ" dirty="0" smtClean="0"/>
          </a:p>
          <a:p>
            <a:endParaRPr lang="cs-CZ" dirty="0"/>
          </a:p>
        </p:txBody>
      </p:sp>
    </p:spTree>
    <p:extLst>
      <p:ext uri="{BB962C8B-B14F-4D97-AF65-F5344CB8AC3E}">
        <p14:creationId xmlns:p14="http://schemas.microsoft.com/office/powerpoint/2010/main" val="2229615152"/>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Pracovní list 3</a:t>
            </a:r>
            <a:endParaRPr lang="cs-CZ" dirty="0"/>
          </a:p>
        </p:txBody>
      </p:sp>
      <p:sp>
        <p:nvSpPr>
          <p:cNvPr id="3" name="Zástupný symbol pro obsah 2"/>
          <p:cNvSpPr>
            <a:spLocks noGrp="1"/>
          </p:cNvSpPr>
          <p:nvPr>
            <p:ph idx="1"/>
          </p:nvPr>
        </p:nvSpPr>
        <p:spPr/>
        <p:txBody>
          <a:bodyPr>
            <a:normAutofit lnSpcReduction="10000"/>
          </a:bodyPr>
          <a:lstStyle/>
          <a:p>
            <a:r>
              <a:rPr lang="cs-CZ" dirty="0" smtClean="0">
                <a:solidFill>
                  <a:schemeClr val="accent4">
                    <a:lumMod val="50000"/>
                  </a:schemeClr>
                </a:solidFill>
              </a:rPr>
              <a:t>Slovesa v závorce zapište v podmiňovacím způsobu ( 1. os. </a:t>
            </a:r>
            <a:r>
              <a:rPr lang="cs-CZ" dirty="0">
                <a:solidFill>
                  <a:schemeClr val="accent4">
                    <a:lumMod val="50000"/>
                  </a:schemeClr>
                </a:solidFill>
              </a:rPr>
              <a:t>m</a:t>
            </a:r>
            <a:r>
              <a:rPr lang="cs-CZ" dirty="0" smtClean="0">
                <a:solidFill>
                  <a:schemeClr val="accent4">
                    <a:lumMod val="50000"/>
                  </a:schemeClr>
                </a:solidFill>
              </a:rPr>
              <a:t>n.č.):</a:t>
            </a:r>
          </a:p>
          <a:p>
            <a:r>
              <a:rPr lang="cs-CZ" dirty="0" smtClean="0"/>
              <a:t>(Potřebovat) nové učebnice.</a:t>
            </a:r>
            <a:endParaRPr lang="cs-CZ" dirty="0"/>
          </a:p>
          <a:p>
            <a:r>
              <a:rPr lang="cs-CZ" dirty="0" smtClean="0"/>
              <a:t>(Jít) do kina.</a:t>
            </a:r>
          </a:p>
          <a:p>
            <a:r>
              <a:rPr lang="cs-CZ" dirty="0" smtClean="0"/>
              <a:t>(Chtít se) vykoupat v moři.</a:t>
            </a:r>
          </a:p>
          <a:p>
            <a:r>
              <a:rPr lang="cs-CZ" dirty="0" smtClean="0"/>
              <a:t>(Prohlížet si) zajímavé  vynálezy.</a:t>
            </a:r>
          </a:p>
          <a:p>
            <a:r>
              <a:rPr lang="cs-CZ" dirty="0" smtClean="0"/>
              <a:t>(Přát si ) pěkné počasí.</a:t>
            </a:r>
          </a:p>
          <a:p>
            <a:r>
              <a:rPr lang="cs-CZ" dirty="0" smtClean="0"/>
              <a:t>(Zeptat se) na cestu do jeskyně.</a:t>
            </a:r>
            <a:endParaRPr lang="cs-CZ" dirty="0"/>
          </a:p>
        </p:txBody>
      </p:sp>
    </p:spTree>
    <p:extLst>
      <p:ext uri="{BB962C8B-B14F-4D97-AF65-F5344CB8AC3E}">
        <p14:creationId xmlns:p14="http://schemas.microsoft.com/office/powerpoint/2010/main" val="3070269066"/>
      </p:ext>
    </p:extLst>
  </p:cSld>
  <p:clrMapOvr>
    <a:masterClrMapping/>
  </p:clrMapOvr>
  <mc:AlternateContent xmlns:mc="http://schemas.openxmlformats.org/markup-compatibility/2006" xmlns:p14="http://schemas.microsoft.com/office/powerpoint/2010/main">
    <mc:Choice Requires="p14">
      <p:transition spd="slow" p14:dur="1500">
        <p14:window dir="vert"/>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Motiv sady Office">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TotalTime>
  <Words>348</Words>
  <Application>Microsoft Office PowerPoint</Application>
  <PresentationFormat>Předvádění na obrazovce (4:3)</PresentationFormat>
  <Paragraphs>51</Paragraphs>
  <Slides>7</Slides>
  <Notes>1</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Prezentace aplikace PowerPoint</vt:lpstr>
      <vt:lpstr>Anotace</vt:lpstr>
      <vt:lpstr>Slovesa</vt:lpstr>
      <vt:lpstr>Tvary podmiňovacího způsobu</vt:lpstr>
      <vt:lpstr>Pracovní list 1</vt:lpstr>
      <vt:lpstr>Pracovní list 2</vt:lpstr>
      <vt:lpstr>Pracovní list 3</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Slovesa</dc:title>
  <cp:lastModifiedBy>Uživatel</cp:lastModifiedBy>
  <cp:revision>10</cp:revision>
  <dcterms:modified xsi:type="dcterms:W3CDTF">2012-06-28T08:06:16Z</dcterms:modified>
</cp:coreProperties>
</file>